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sldIdLst>
    <p:sldId id="259" r:id="rId4"/>
    <p:sldId id="260" r:id="rId5"/>
    <p:sldId id="267" r:id="rId6"/>
    <p:sldId id="270" r:id="rId7"/>
    <p:sldId id="269" r:id="rId8"/>
    <p:sldId id="278" r:id="rId9"/>
    <p:sldId id="276" r:id="rId10"/>
    <p:sldId id="279" r:id="rId11"/>
    <p:sldId id="280" r:id="rId12"/>
    <p:sldId id="283" r:id="rId13"/>
    <p:sldId id="284" r:id="rId14"/>
    <p:sldId id="281" r:id="rId15"/>
    <p:sldId id="282" r:id="rId16"/>
    <p:sldId id="277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>
        <p:scale>
          <a:sx n="66" d="100"/>
          <a:sy n="66" d="100"/>
        </p:scale>
        <p:origin x="1320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75877-FB19-458C-9139-2D08B5B788E2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C4D5A-0932-484A-95D2-0869698B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4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CCBAE5-A9DD-412C-92EF-1232A47BE60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11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C4D5A-0932-484A-95D2-0869698B8F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14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C4D5A-0932-484A-95D2-0869698B8F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5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CCBAE5-A9DD-412C-92EF-1232A47BE60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8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CCBAE5-A9DD-412C-92EF-1232A47BE60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7C9D-CF39-49EF-80E3-A20222EAC29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85B-AD17-42B4-ABA9-21288B0A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0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7C9D-CF39-49EF-80E3-A20222EAC29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85B-AD17-42B4-ABA9-21288B0A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9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7C9D-CF39-49EF-80E3-A20222EAC29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85B-AD17-42B4-ABA9-21288B0A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92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8D0-32D6-4EE4-B0D6-AABEC48D423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29-04-2017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807-11FB-487B-93FD-0F637DB1D3B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32003" y="44624"/>
            <a:ext cx="1459997" cy="1152128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0" y="6583362"/>
            <a:ext cx="12192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</a:rPr>
              <a:t>Department of Electronics and Communication Engineering, MIT, Manipal</a:t>
            </a:r>
          </a:p>
        </p:txBody>
      </p:sp>
    </p:spTree>
    <p:extLst>
      <p:ext uri="{BB962C8B-B14F-4D97-AF65-F5344CB8AC3E}">
        <p14:creationId xmlns:p14="http://schemas.microsoft.com/office/powerpoint/2010/main" val="447658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8D0-32D6-4EE4-B0D6-AABEC48D423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29-04-2017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807-11FB-487B-93FD-0F637DB1D3B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04512" y="44624"/>
            <a:ext cx="1459997" cy="1152128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0" y="6583362"/>
            <a:ext cx="12192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</a:rPr>
              <a:t>Department of Electronics and Communication Engineering, MIT, Manipal</a:t>
            </a:r>
          </a:p>
        </p:txBody>
      </p:sp>
    </p:spTree>
    <p:extLst>
      <p:ext uri="{BB962C8B-B14F-4D97-AF65-F5344CB8AC3E}">
        <p14:creationId xmlns:p14="http://schemas.microsoft.com/office/powerpoint/2010/main" val="888424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8D0-32D6-4EE4-B0D6-AABEC48D423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29-04-2017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807-11FB-487B-93FD-0F637DB1D3B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49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8D0-32D6-4EE4-B0D6-AABEC48D423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29-04-2017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807-11FB-487B-93FD-0F637DB1D3B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" y="36976"/>
            <a:ext cx="1131839" cy="94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38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8D0-32D6-4EE4-B0D6-AABEC48D423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29-04-2017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807-11FB-487B-93FD-0F637DB1D3B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094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8D0-32D6-4EE4-B0D6-AABEC48D423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29-04-2017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807-11FB-487B-93FD-0F637DB1D3B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98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8D0-32D6-4EE4-B0D6-AABEC48D423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29-04-2017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807-11FB-487B-93FD-0F637DB1D3B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87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8D0-32D6-4EE4-B0D6-AABEC48D423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29-04-2017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807-11FB-487B-93FD-0F637DB1D3B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2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7C9D-CF39-49EF-80E3-A20222EAC29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85B-AD17-42B4-ABA9-21288B0A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32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8D0-32D6-4EE4-B0D6-AABEC48D423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29-04-2017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807-11FB-487B-93FD-0F637DB1D3B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90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8D0-32D6-4EE4-B0D6-AABEC48D423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29-04-2017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807-11FB-487B-93FD-0F637DB1D3B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33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8D0-32D6-4EE4-B0D6-AABEC48D423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29-04-2017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807-11FB-487B-93FD-0F637DB1D3B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038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8D0-32D6-4EE4-B0D6-AABEC48D423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29-04-2017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807-11FB-487B-93FD-0F637DB1D3B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32003" y="44624"/>
            <a:ext cx="1459997" cy="1152128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0" y="6583362"/>
            <a:ext cx="12192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</a:rPr>
              <a:t>Department of Electronics and Communication Engineering, MIT, Manipal</a:t>
            </a:r>
          </a:p>
        </p:txBody>
      </p:sp>
    </p:spTree>
    <p:extLst>
      <p:ext uri="{BB962C8B-B14F-4D97-AF65-F5344CB8AC3E}">
        <p14:creationId xmlns:p14="http://schemas.microsoft.com/office/powerpoint/2010/main" val="1390147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8D0-32D6-4EE4-B0D6-AABEC48D423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29-04-2017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807-11FB-487B-93FD-0F637DB1D3B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04512" y="44624"/>
            <a:ext cx="1459997" cy="1152128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0" y="6583362"/>
            <a:ext cx="12192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</a:rPr>
              <a:t>Department of Electronics and Communication Engineering, MIT, Manipal</a:t>
            </a:r>
          </a:p>
        </p:txBody>
      </p:sp>
    </p:spTree>
    <p:extLst>
      <p:ext uri="{BB962C8B-B14F-4D97-AF65-F5344CB8AC3E}">
        <p14:creationId xmlns:p14="http://schemas.microsoft.com/office/powerpoint/2010/main" val="10575048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8D0-32D6-4EE4-B0D6-AABEC48D423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29-04-2017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807-11FB-487B-93FD-0F637DB1D3B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3737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8D0-32D6-4EE4-B0D6-AABEC48D423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29-04-2017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807-11FB-487B-93FD-0F637DB1D3B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" y="36976"/>
            <a:ext cx="1131839" cy="94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1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8D0-32D6-4EE4-B0D6-AABEC48D423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29-04-2017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807-11FB-487B-93FD-0F637DB1D3B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51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8D0-32D6-4EE4-B0D6-AABEC48D423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29-04-2017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807-11FB-487B-93FD-0F637DB1D3B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286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8D0-32D6-4EE4-B0D6-AABEC48D423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29-04-2017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807-11FB-487B-93FD-0F637DB1D3B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3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7C9D-CF39-49EF-80E3-A20222EAC29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85B-AD17-42B4-ABA9-21288B0A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91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8D0-32D6-4EE4-B0D6-AABEC48D423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29-04-2017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807-11FB-487B-93FD-0F637DB1D3B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809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8D0-32D6-4EE4-B0D6-AABEC48D423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29-04-2017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807-11FB-487B-93FD-0F637DB1D3B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8925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8D0-32D6-4EE4-B0D6-AABEC48D423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29-04-2017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807-11FB-487B-93FD-0F637DB1D3B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287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A8D0-32D6-4EE4-B0D6-AABEC48D423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29-04-2017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A807-11FB-487B-93FD-0F637DB1D3B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7C9D-CF39-49EF-80E3-A20222EAC29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85B-AD17-42B4-ABA9-21288B0A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6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7C9D-CF39-49EF-80E3-A20222EAC29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85B-AD17-42B4-ABA9-21288B0A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4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7C9D-CF39-49EF-80E3-A20222EAC29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85B-AD17-42B4-ABA9-21288B0A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6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7C9D-CF39-49EF-80E3-A20222EAC29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85B-AD17-42B4-ABA9-21288B0A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7C9D-CF39-49EF-80E3-A20222EAC29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85B-AD17-42B4-ABA9-21288B0A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3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7C9D-CF39-49EF-80E3-A20222EAC29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85B-AD17-42B4-ABA9-21288B0A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3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A7C9D-CF39-49EF-80E3-A20222EAC299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585B-AD17-42B4-ABA9-21288B0A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2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5A8D0-32D6-4EE4-B0D6-AABEC48D423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29-04-2017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A807-11FB-487B-93FD-0F637DB1D3B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2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5A8D0-32D6-4EE4-B0D6-AABEC48D423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29-04-2017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A807-11FB-487B-93FD-0F637DB1D3B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10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0846" y="1197424"/>
            <a:ext cx="8623012" cy="5026793"/>
          </a:xfrm>
        </p:spPr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IN" sz="3600" dirty="0"/>
              <a:t>PREDICTION OF RAINFALL USING SVM TECHNIQUE</a:t>
            </a:r>
            <a:br>
              <a:rPr lang="en-US" sz="3600" dirty="0"/>
            </a:br>
            <a:br>
              <a:rPr lang="en-US" sz="3600" dirty="0"/>
            </a:br>
            <a:r>
              <a:rPr lang="en-US" sz="2200" dirty="0">
                <a:solidFill>
                  <a:srgbClr val="FF0000"/>
                </a:solidFill>
              </a:rPr>
              <a:t>Final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Presentation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By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 err="1">
                <a:solidFill>
                  <a:srgbClr val="FF0000"/>
                </a:solidFill>
              </a:rPr>
              <a:t>Vishakha</a:t>
            </a:r>
            <a:r>
              <a:rPr lang="en-US" sz="2200" dirty="0">
                <a:solidFill>
                  <a:srgbClr val="FF0000"/>
                </a:solidFill>
              </a:rPr>
              <a:t> Srivastava              </a:t>
            </a:r>
            <a:r>
              <a:rPr lang="en-US" sz="2200" dirty="0" err="1">
                <a:solidFill>
                  <a:srgbClr val="FF0000"/>
                </a:solidFill>
              </a:rPr>
              <a:t>Suryansha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Verma</a:t>
            </a:r>
            <a:r>
              <a:rPr lang="en-US" sz="2200" dirty="0">
                <a:solidFill>
                  <a:srgbClr val="FF0000"/>
                </a:solidFill>
              </a:rPr>
              <a:t>             </a:t>
            </a:r>
            <a:r>
              <a:rPr lang="en-US" sz="2200" dirty="0" err="1">
                <a:solidFill>
                  <a:srgbClr val="FF0000"/>
                </a:solidFill>
              </a:rPr>
              <a:t>Shivam</a:t>
            </a:r>
            <a:r>
              <a:rPr lang="en-US" sz="2200" dirty="0">
                <a:solidFill>
                  <a:srgbClr val="FF0000"/>
                </a:solidFill>
              </a:rPr>
              <a:t> Shukla                      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   130907162                           130907013                          130907023</a:t>
            </a:r>
            <a:br>
              <a:rPr lang="en-US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     </a:t>
            </a:r>
            <a:br>
              <a:rPr lang="en-US" sz="1600" dirty="0"/>
            </a:br>
            <a:br>
              <a:rPr lang="en-US" sz="3600" dirty="0"/>
            </a:br>
            <a:br>
              <a:rPr lang="en-US" sz="3600" dirty="0"/>
            </a:b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17749" y="4568033"/>
            <a:ext cx="5709206" cy="1656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Under the Guidance of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Mrs. </a:t>
            </a:r>
            <a:r>
              <a:rPr lang="en-US" dirty="0" err="1">
                <a:solidFill>
                  <a:prstClr val="black"/>
                </a:solidFill>
              </a:rPr>
              <a:t>Supreetha</a:t>
            </a:r>
            <a:r>
              <a:rPr lang="en-US" dirty="0">
                <a:solidFill>
                  <a:prstClr val="black"/>
                </a:solidFill>
              </a:rPr>
              <a:t> B.S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Assistant Professor Senior Scale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Dept. of E&amp;C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MIT, Manipal</a:t>
            </a:r>
          </a:p>
        </p:txBody>
      </p:sp>
      <p:sp>
        <p:nvSpPr>
          <p:cNvPr id="9" name="Rectangle 8"/>
          <p:cNvSpPr/>
          <p:nvPr/>
        </p:nvSpPr>
        <p:spPr>
          <a:xfrm>
            <a:off x="9984432" y="6577864"/>
            <a:ext cx="683568" cy="3795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66" y="157782"/>
            <a:ext cx="936399" cy="83671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476704" y="1098483"/>
            <a:ext cx="9191296" cy="0"/>
          </a:xfrm>
          <a:prstGeom prst="line">
            <a:avLst/>
          </a:prstGeom>
          <a:ln w="31750" cmpd="thinThick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02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059162"/>
              </p:ext>
            </p:extLst>
          </p:nvPr>
        </p:nvGraphicFramePr>
        <p:xfrm>
          <a:off x="1365812" y="1284790"/>
          <a:ext cx="9387069" cy="50713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4018">
                  <a:extLst>
                    <a:ext uri="{9D8B030D-6E8A-4147-A177-3AD203B41FA5}">
                      <a16:colId xmlns:a16="http://schemas.microsoft.com/office/drawing/2014/main" val="1987279373"/>
                    </a:ext>
                  </a:extLst>
                </a:gridCol>
                <a:gridCol w="1819103">
                  <a:extLst>
                    <a:ext uri="{9D8B030D-6E8A-4147-A177-3AD203B41FA5}">
                      <a16:colId xmlns:a16="http://schemas.microsoft.com/office/drawing/2014/main" val="3347759058"/>
                    </a:ext>
                  </a:extLst>
                </a:gridCol>
                <a:gridCol w="1997631">
                  <a:extLst>
                    <a:ext uri="{9D8B030D-6E8A-4147-A177-3AD203B41FA5}">
                      <a16:colId xmlns:a16="http://schemas.microsoft.com/office/drawing/2014/main" val="929642884"/>
                    </a:ext>
                  </a:extLst>
                </a:gridCol>
                <a:gridCol w="1998686">
                  <a:extLst>
                    <a:ext uri="{9D8B030D-6E8A-4147-A177-3AD203B41FA5}">
                      <a16:colId xmlns:a16="http://schemas.microsoft.com/office/drawing/2014/main" val="3525528293"/>
                    </a:ext>
                  </a:extLst>
                </a:gridCol>
                <a:gridCol w="1997631">
                  <a:extLst>
                    <a:ext uri="{9D8B030D-6E8A-4147-A177-3AD203B41FA5}">
                      <a16:colId xmlns:a16="http://schemas.microsoft.com/office/drawing/2014/main" val="3322990363"/>
                    </a:ext>
                  </a:extLst>
                </a:gridCol>
              </a:tblGrid>
              <a:tr h="106005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Month-Year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Actual Rainfall 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(mm)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Linear Model Prediction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(mm)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SVR Model Prediction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(mm)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Tuned SVR Model Prediction</a:t>
                      </a:r>
                      <a:endParaRPr lang="en-IN" sz="16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(mm)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extLst>
                  <a:ext uri="{0D108BD9-81ED-4DB2-BD59-A6C34878D82A}">
                    <a16:rowId xmlns:a16="http://schemas.microsoft.com/office/drawing/2014/main" val="4218557036"/>
                  </a:ext>
                </a:extLst>
              </a:tr>
              <a:tr h="36917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May’15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159.97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35.615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IN" sz="16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107.669</a:t>
                      </a:r>
                      <a:endParaRPr lang="en-IN" sz="16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IN" sz="16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119.997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extLst>
                  <a:ext uri="{0D108BD9-81ED-4DB2-BD59-A6C34878D82A}">
                    <a16:rowId xmlns:a16="http://schemas.microsoft.com/office/drawing/2014/main" val="2493500711"/>
                  </a:ext>
                </a:extLst>
              </a:tr>
              <a:tr h="62370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IN" sz="16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May’16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119.16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IN" sz="16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14.33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135.447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IN" sz="16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119.166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extLst>
                  <a:ext uri="{0D108BD9-81ED-4DB2-BD59-A6C34878D82A}">
                    <a16:rowId xmlns:a16="http://schemas.microsoft.com/office/drawing/2014/main" val="434623378"/>
                  </a:ext>
                </a:extLst>
              </a:tr>
              <a:tr h="6293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IN" sz="16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September’15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149.87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298.665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IN" sz="16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178.557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IN" sz="16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152.235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extLst>
                  <a:ext uri="{0D108BD9-81ED-4DB2-BD59-A6C34878D82A}">
                    <a16:rowId xmlns:a16="http://schemas.microsoft.com/office/drawing/2014/main" val="4276072902"/>
                  </a:ext>
                </a:extLst>
              </a:tr>
              <a:tr h="62030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IN" sz="16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September’16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228.07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269.128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IN" sz="16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203.097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IN" sz="16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228.071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extLst>
                  <a:ext uri="{0D108BD9-81ED-4DB2-BD59-A6C34878D82A}">
                    <a16:rowId xmlns:a16="http://schemas.microsoft.com/office/drawing/2014/main" val="2386023805"/>
                  </a:ext>
                </a:extLst>
              </a:tr>
              <a:tr h="62370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IN" sz="16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October’15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IN" sz="16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128.55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135.766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116.987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IN" sz="16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131.73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extLst>
                  <a:ext uri="{0D108BD9-81ED-4DB2-BD59-A6C34878D82A}">
                    <a16:rowId xmlns:a16="http://schemas.microsoft.com/office/drawing/2014/main" val="1223418612"/>
                  </a:ext>
                </a:extLst>
              </a:tr>
              <a:tr h="62370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October’16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IN" sz="16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69.31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125.712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121.634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80.786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701" marR="42701" marT="0" marB="0"/>
                </a:tc>
                <a:extLst>
                  <a:ext uri="{0D108BD9-81ED-4DB2-BD59-A6C34878D82A}">
                    <a16:rowId xmlns:a16="http://schemas.microsoft.com/office/drawing/2014/main" val="337436448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66350" y="625033"/>
            <a:ext cx="8125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Table 1 : Predicted values using 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21988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Table 2: RMSE of different models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855199"/>
              </p:ext>
            </p:extLst>
          </p:nvPr>
        </p:nvGraphicFramePr>
        <p:xfrm>
          <a:off x="1898248" y="1274052"/>
          <a:ext cx="8218027" cy="49878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4285">
                  <a:extLst>
                    <a:ext uri="{9D8B030D-6E8A-4147-A177-3AD203B41FA5}">
                      <a16:colId xmlns:a16="http://schemas.microsoft.com/office/drawing/2014/main" val="330384824"/>
                    </a:ext>
                  </a:extLst>
                </a:gridCol>
                <a:gridCol w="2054285">
                  <a:extLst>
                    <a:ext uri="{9D8B030D-6E8A-4147-A177-3AD203B41FA5}">
                      <a16:colId xmlns:a16="http://schemas.microsoft.com/office/drawing/2014/main" val="1551740508"/>
                    </a:ext>
                  </a:extLst>
                </a:gridCol>
                <a:gridCol w="2054285">
                  <a:extLst>
                    <a:ext uri="{9D8B030D-6E8A-4147-A177-3AD203B41FA5}">
                      <a16:colId xmlns:a16="http://schemas.microsoft.com/office/drawing/2014/main" val="1707665806"/>
                    </a:ext>
                  </a:extLst>
                </a:gridCol>
                <a:gridCol w="2055172">
                  <a:extLst>
                    <a:ext uri="{9D8B030D-6E8A-4147-A177-3AD203B41FA5}">
                      <a16:colId xmlns:a16="http://schemas.microsoft.com/office/drawing/2014/main" val="122668598"/>
                    </a:ext>
                  </a:extLst>
                </a:gridCol>
              </a:tblGrid>
              <a:tr h="119975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Month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RMSE</a:t>
                      </a:r>
                      <a:endParaRPr lang="en-IN" sz="18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(Linear Model)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RMSE</a:t>
                      </a:r>
                      <a:endParaRPr lang="en-IN" sz="18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(SVR Model)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RMSE</a:t>
                      </a:r>
                      <a:endParaRPr lang="en-IN" sz="18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(Tuned SVR Model)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1200051"/>
                  </a:ext>
                </a:extLst>
              </a:tr>
              <a:tr h="124985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May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114.591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34.593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9.99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3666927"/>
                  </a:ext>
                </a:extLst>
              </a:tr>
              <a:tr h="126912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September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94.927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26.83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7.328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9749818"/>
                  </a:ext>
                </a:extLst>
              </a:tr>
              <a:tr h="126912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October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31.807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31.945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1.182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582082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253044" y="198306"/>
            <a:ext cx="165623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4.2.2 RMSE Values of different models</a:t>
            </a: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684" y="672152"/>
            <a:ext cx="7637562" cy="45259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2896" y="5401007"/>
            <a:ext cx="3860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FIG: RMSE COMPARISION OF ALL MODELS</a:t>
            </a:r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09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using SVM is much simpler than other methods such as ANN which requires complex data set.</a:t>
            </a:r>
          </a:p>
          <a:p>
            <a:r>
              <a:rPr lang="en-US" dirty="0"/>
              <a:t>SVR model when tuned with parameters (C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ℇ)</a:t>
            </a:r>
            <a:r>
              <a:rPr lang="en-US" dirty="0"/>
              <a:t> is able to predict accurately when compared to Linear Model and SVR Model.</a:t>
            </a:r>
          </a:p>
          <a:p>
            <a:r>
              <a:rPr lang="en-US" dirty="0"/>
              <a:t>Tuned SVR Model can be used for weather forecasting because of its precision.</a:t>
            </a:r>
          </a:p>
        </p:txBody>
      </p:sp>
    </p:spTree>
    <p:extLst>
      <p:ext uri="{BB962C8B-B14F-4D97-AF65-F5344CB8AC3E}">
        <p14:creationId xmlns:p14="http://schemas.microsoft.com/office/powerpoint/2010/main" val="1826594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76704" y="1197424"/>
            <a:ext cx="9191296" cy="0"/>
          </a:xfrm>
          <a:prstGeom prst="line">
            <a:avLst/>
          </a:prstGeom>
          <a:ln w="31750" cmpd="thinThick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Time Line</a:t>
            </a:r>
          </a:p>
        </p:txBody>
      </p:sp>
      <p:sp>
        <p:nvSpPr>
          <p:cNvPr id="9" name="Rectangle 8"/>
          <p:cNvSpPr/>
          <p:nvPr/>
        </p:nvSpPr>
        <p:spPr>
          <a:xfrm>
            <a:off x="9984432" y="6577864"/>
            <a:ext cx="683568" cy="3795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9165478-B20B-4768-8300-040E4D886A6F}" type="slidenum">
              <a:rPr lang="en-US">
                <a:solidFill>
                  <a:prstClr val="white"/>
                </a:solidFill>
              </a:rPr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476704" y="1721438"/>
          <a:ext cx="9849664" cy="45487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6589">
                  <a:extLst>
                    <a:ext uri="{9D8B030D-6E8A-4147-A177-3AD203B41FA5}">
                      <a16:colId xmlns:a16="http://schemas.microsoft.com/office/drawing/2014/main" val="2854160900"/>
                    </a:ext>
                  </a:extLst>
                </a:gridCol>
                <a:gridCol w="7233075">
                  <a:extLst>
                    <a:ext uri="{9D8B030D-6E8A-4147-A177-3AD203B41FA5}">
                      <a16:colId xmlns:a16="http://schemas.microsoft.com/office/drawing/2014/main" val="3216268306"/>
                    </a:ext>
                  </a:extLst>
                </a:gridCol>
              </a:tblGrid>
              <a:tr h="803398">
                <a:tc>
                  <a:txBody>
                    <a:bodyPr/>
                    <a:lstStyle/>
                    <a:p>
                      <a:pPr marL="3816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 2017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3619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3302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Literature Survey</a:t>
                      </a:r>
                      <a:endParaRPr lang="en-IN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361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963243"/>
                  </a:ext>
                </a:extLst>
              </a:tr>
              <a:tr h="1173903">
                <a:tc>
                  <a:txBody>
                    <a:bodyPr/>
                    <a:lstStyle/>
                    <a:p>
                      <a:pPr marL="3816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 2017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3619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 of  secondary data </a:t>
                      </a:r>
                    </a:p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SVM</a:t>
                      </a:r>
                    </a:p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basic code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36195" marB="3619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496072"/>
                  </a:ext>
                </a:extLst>
              </a:tr>
              <a:tr h="720861">
                <a:tc>
                  <a:txBody>
                    <a:bodyPr/>
                    <a:lstStyle/>
                    <a:p>
                      <a:pPr marL="3816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 2017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3619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33020" lvl="0" indent="-34290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develop SVM based prediction model </a:t>
                      </a:r>
                    </a:p>
                    <a:p>
                      <a:pPr marL="342900" marR="3302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</a:t>
                      </a:r>
                    </a:p>
                    <a:p>
                      <a:pPr marL="342900" marR="3302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Analysis</a:t>
                      </a:r>
                    </a:p>
                    <a:p>
                      <a:pPr marL="342900" marR="3302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361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859707"/>
                  </a:ext>
                </a:extLst>
              </a:tr>
              <a:tr h="716479">
                <a:tc>
                  <a:txBody>
                    <a:bodyPr/>
                    <a:lstStyle/>
                    <a:p>
                      <a:pPr marL="3816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 2017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3619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3302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 Optimization of SVM using GA</a:t>
                      </a:r>
                    </a:p>
                    <a:p>
                      <a:pPr marL="342900" marR="3302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analysis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3619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51089"/>
                  </a:ext>
                </a:extLst>
              </a:tr>
              <a:tr h="643359">
                <a:tc>
                  <a:txBody>
                    <a:bodyPr/>
                    <a:lstStyle/>
                    <a:p>
                      <a:pPr marL="3816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2017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3619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3302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36195" marB="361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5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97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76704" y="1197424"/>
            <a:ext cx="9191296" cy="0"/>
          </a:xfrm>
          <a:prstGeom prst="line">
            <a:avLst/>
          </a:prstGeom>
          <a:ln w="31750" cmpd="thinThick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9984432" y="6577864"/>
            <a:ext cx="683568" cy="3795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9165478-B20B-4768-8300-040E4D886A6F}" type="slidenum">
              <a:rPr lang="en-US">
                <a:solidFill>
                  <a:prstClr val="white"/>
                </a:solidFill>
              </a:rPr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4192" y="1417638"/>
            <a:ext cx="10643616" cy="4650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1. “Support vector machine”. </a:t>
            </a:r>
          </a:p>
          <a:p>
            <a:pPr algn="just"/>
            <a:r>
              <a:rPr lang="en-US" sz="1600" dirty="0"/>
              <a:t>&lt;http://en.wikipedia.org/wiki/Support_vector_machine&gt; (4/6/2011) Jason Weston, “Support Vector Machine (and Statistical Learning Theory) Tutorial”, NEC Labs America.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Pijush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Samui1, Venkata 2. Ravibabu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Mandla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Arun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Krishna and Tarun Teja,” Prediction of Rainfall Using Support Vector        Machine and Relevance Vector Machine”, IEEE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Eart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Science India,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vol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4,October 2011.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GB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Mr.dhawal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hirnai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,dr. </a:t>
            </a:r>
            <a:r>
              <a:rPr lang="en-GB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nitin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Mishra ,” A Survey On Rainfall Prediction Techniques “, International Journal of Computer Application (2250-1797) Volume 6– No.2, March- April 2016 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Drucker, H. Burges, C. Kaufman, L.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Smola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 &amp;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Vapnik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V. 1997. “Support vector regression machines, Advances in Neural Information Processing systems”. MIT press, Cambridge, MA 156-161.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Pallavi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Garima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Singh, “Review on Rainfall Forecasting Using Different Techniques and Algorithms”. International Journal of Innovative Research in Computer and Communication Engineering (An ISO 3297: 2007 Certified Organization) Vol. 4, Issue 3, March 2016  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6. Ganesh P.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Gaikwad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Prof. V. B.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Nikam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“Different Rainfall Prediction Models And General Data Mining Rainfall Prediction Model” International Journal of Engineering Research &amp; Technology (IJERT) ISSN: 2278-0181 Vol. 2 Issue 7, July – 2013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7.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Divya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Chauhan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Jawahar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Thakur  Data Mining Techniques for Weather Prediction: A Review In International Journal on Recent and Innovation Trends in Computing and Communication(IJRITCC) ISSN: 2321-8169 2184 –  2189 Volume: 2 Issue: 8.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64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76704" y="1197424"/>
            <a:ext cx="9191296" cy="0"/>
          </a:xfrm>
          <a:prstGeom prst="line">
            <a:avLst/>
          </a:prstGeom>
          <a:ln w="31750" cmpd="thinThick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Objective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Literature survey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Methodology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Results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Conclusion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9984432" y="6577864"/>
            <a:ext cx="683568" cy="3795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20" y="92075"/>
            <a:ext cx="936399" cy="83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2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3707"/>
            <a:ext cx="10972800" cy="495245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To predict rainfall for Udupi district using Support Vector Machine algorithm in R.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Rainfall prediction using different models namely :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400" dirty="0"/>
              <a:t> linear model 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400" dirty="0"/>
              <a:t> SVR model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400" dirty="0"/>
              <a:t>Tuned SVR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Comparison of all the models based on RMSE.</a:t>
            </a:r>
          </a:p>
        </p:txBody>
      </p:sp>
    </p:spTree>
    <p:extLst>
      <p:ext uri="{BB962C8B-B14F-4D97-AF65-F5344CB8AC3E}">
        <p14:creationId xmlns:p14="http://schemas.microsoft.com/office/powerpoint/2010/main" val="303654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134" y="457201"/>
            <a:ext cx="10972800" cy="1143000"/>
          </a:xfrm>
        </p:spPr>
        <p:txBody>
          <a:bodyPr/>
          <a:lstStyle/>
          <a:p>
            <a:r>
              <a:rPr lang="en-US" dirty="0"/>
              <a:t>Literature Survey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05856"/>
              </p:ext>
            </p:extLst>
          </p:nvPr>
        </p:nvGraphicFramePr>
        <p:xfrm>
          <a:off x="504968" y="1501253"/>
          <a:ext cx="11172966" cy="396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4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0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b="0" dirty="0"/>
                        <a:t>1. Prediction of rainfall using support vector machine and relevance vector machine.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Venkata</a:t>
                      </a:r>
                      <a:r>
                        <a:rPr lang="en-US" baseline="0" dirty="0"/>
                        <a:t> Ravibabu Mandala , Tarun Teja.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  <a:r>
                        <a:rPr lang="en-US" baseline="0" dirty="0"/>
                        <a:t> has good generalization capability when compared to other algorithms.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955">
                <a:tc>
                  <a:txBody>
                    <a:bodyPr/>
                    <a:lstStyle/>
                    <a:p>
                      <a:r>
                        <a:rPr lang="en-US" dirty="0"/>
                        <a:t>2. A survey on rainfall prediction techniques.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 Dhawal Hirani , Dr. Nitin Mishra.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baseline="0" dirty="0"/>
                        <a:t>Most of the prediction was carried out by applying ANN.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/>
                        <a:t>Amongst all others SVM has the capability of predicting for non-linear data accurately.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3052">
                <a:tc>
                  <a:txBody>
                    <a:bodyPr/>
                    <a:lstStyle/>
                    <a:p>
                      <a:r>
                        <a:rPr lang="en-IN" dirty="0"/>
                        <a:t>3. Support vector regression machines, Advances in Neural Information Processing 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Drucker, H. Burges, C. Kaufman, L. Smola A &amp; Vapnik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1.Understanding Regression in SVM</a:t>
                      </a:r>
                    </a:p>
                    <a:p>
                      <a:r>
                        <a:rPr lang="en-US" dirty="0"/>
                        <a:t>2. Advantages of SVR over other </a:t>
                      </a:r>
                      <a:r>
                        <a:rPr lang="en-US"/>
                        <a:t>methods such as ANN.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78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Step1: Reading secondary data   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Step 2: Create a linear regression model using lm() function 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Step 3: Display the prediction  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Step 4: Predict RMSE 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Step 5: Improvise existing model using SVR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1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02" y="752355"/>
            <a:ext cx="10972800" cy="5283458"/>
          </a:xfrm>
        </p:spPr>
        <p:txBody>
          <a:bodyPr>
            <a:normAutofit/>
          </a:bodyPr>
          <a:lstStyle/>
          <a:p>
            <a:pPr fontAlgn="base">
              <a:lnSpc>
                <a:spcPct val="160000"/>
              </a:lnSpc>
            </a:pPr>
            <a:r>
              <a:rPr lang="en-US" dirty="0"/>
              <a:t>Step 6: Predict new values using SVR </a:t>
            </a:r>
          </a:p>
          <a:p>
            <a:pPr fontAlgn="base">
              <a:lnSpc>
                <a:spcPct val="160000"/>
              </a:lnSpc>
            </a:pPr>
            <a:r>
              <a:rPr lang="en-US" dirty="0"/>
              <a:t>Step 7: Calculate RMSE for new values</a:t>
            </a:r>
            <a:r>
              <a:rPr lang="en-US" i="1" dirty="0"/>
              <a:t> </a:t>
            </a:r>
            <a:endParaRPr lang="en-US" dirty="0"/>
          </a:p>
          <a:p>
            <a:pPr fontAlgn="base">
              <a:lnSpc>
                <a:spcPct val="160000"/>
              </a:lnSpc>
            </a:pPr>
            <a:r>
              <a:rPr lang="en-US" dirty="0"/>
              <a:t>Step 8: Tuning the SVR model using </a:t>
            </a:r>
            <a:r>
              <a:rPr lang="en-US" dirty="0" err="1"/>
              <a:t>Gridsearch</a:t>
            </a:r>
            <a:r>
              <a:rPr lang="en-US" dirty="0"/>
              <a:t>()</a:t>
            </a:r>
            <a:r>
              <a:rPr lang="en-US" i="1" dirty="0"/>
              <a:t> </a:t>
            </a:r>
            <a:endParaRPr lang="en-US" dirty="0"/>
          </a:p>
          <a:p>
            <a:pPr fontAlgn="base">
              <a:lnSpc>
                <a:spcPct val="160000"/>
              </a:lnSpc>
            </a:pPr>
            <a:r>
              <a:rPr lang="en-US" dirty="0"/>
              <a:t>Step 9: Calculate RMSE based on C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ℇ</a:t>
            </a:r>
            <a:r>
              <a:rPr lang="en-US" dirty="0"/>
              <a:t> </a:t>
            </a:r>
            <a:r>
              <a:rPr lang="en-US" i="1" dirty="0"/>
              <a:t> </a:t>
            </a:r>
            <a:endParaRPr lang="en-US" dirty="0"/>
          </a:p>
          <a:p>
            <a:pPr fontAlgn="base">
              <a:lnSpc>
                <a:spcPct val="160000"/>
              </a:lnSpc>
            </a:pPr>
            <a:r>
              <a:rPr lang="en-US" dirty="0"/>
              <a:t>Step 10: Compare performance of the models</a:t>
            </a:r>
            <a:r>
              <a:rPr lang="en-US" i="1" dirty="0"/>
              <a:t> 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i="1" dirty="0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5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4364" y="1600201"/>
            <a:ext cx="8074979" cy="411821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5718413"/>
            <a:ext cx="3860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FIG: RAINFALL PREDICTION FOR MAY 2015-2016</a:t>
            </a:r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32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1408" y="658504"/>
            <a:ext cx="8143271" cy="45259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2896" y="5401007"/>
            <a:ext cx="3860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FIG : RAINFALL PREDICTION FOR SEPTEMBER 2015-2016</a:t>
            </a:r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78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142" y="549323"/>
            <a:ext cx="8104531" cy="45259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2896" y="5401007"/>
            <a:ext cx="3860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FIG : RAINFALL PREDICTION FOR  OCTOBER  2015-2016</a:t>
            </a:r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88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786</Words>
  <Application>Microsoft Office PowerPoint</Application>
  <PresentationFormat>Widescreen</PresentationFormat>
  <Paragraphs>196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Office Theme</vt:lpstr>
      <vt:lpstr>1_Office Theme</vt:lpstr>
      <vt:lpstr>2_Office Theme</vt:lpstr>
      <vt:lpstr> PREDICTION OF RAINFALL USING SVM TECHNIQUE  Final Presentation By Vishakha Srivastava              Suryansha Verma             Shivam Shukla                          130907162                           130907013                          130907023                </vt:lpstr>
      <vt:lpstr>Contents</vt:lpstr>
      <vt:lpstr>Objective</vt:lpstr>
      <vt:lpstr>Literature Survey</vt:lpstr>
      <vt:lpstr>METHODOLOGY</vt:lpstr>
      <vt:lpstr>PowerPoint Presentation</vt:lpstr>
      <vt:lpstr>RESULT</vt:lpstr>
      <vt:lpstr>PowerPoint Presentation</vt:lpstr>
      <vt:lpstr>PowerPoint Presentation</vt:lpstr>
      <vt:lpstr>PowerPoint Presentation</vt:lpstr>
      <vt:lpstr>Table 2: RMSE of different models</vt:lpstr>
      <vt:lpstr>PowerPoint Presentation</vt:lpstr>
      <vt:lpstr>CONCLUSION</vt:lpstr>
      <vt:lpstr>Time Line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  Synopsis Presentation By Student name Registration number</dc:title>
  <dc:creator>mahe</dc:creator>
  <cp:lastModifiedBy>VASUDEV LUTHRA-130907154</cp:lastModifiedBy>
  <cp:revision>91</cp:revision>
  <dcterms:created xsi:type="dcterms:W3CDTF">2017-01-17T08:44:44Z</dcterms:created>
  <dcterms:modified xsi:type="dcterms:W3CDTF">2017-04-28T20:37:55Z</dcterms:modified>
</cp:coreProperties>
</file>