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3" r:id="rId2"/>
    <p:sldId id="272" r:id="rId3"/>
    <p:sldId id="271" r:id="rId4"/>
    <p:sldId id="273" r:id="rId5"/>
    <p:sldId id="259" r:id="rId6"/>
    <p:sldId id="264" r:id="rId7"/>
    <p:sldId id="265" r:id="rId8"/>
    <p:sldId id="266" r:id="rId9"/>
    <p:sldId id="267" r:id="rId10"/>
    <p:sldId id="268" r:id="rId11"/>
    <p:sldId id="274" r:id="rId12"/>
    <p:sldId id="269" r:id="rId13"/>
    <p:sldId id="270" r:id="rId14"/>
    <p:sldId id="260" r:id="rId15"/>
    <p:sldId id="261" r:id="rId16"/>
    <p:sldId id="262" r:id="rId17"/>
  </p:sldIdLst>
  <p:sldSz cx="18288000" cy="10287000"/>
  <p:notesSz cx="6858000" cy="9144000"/>
  <p:embeddedFontLst>
    <p:embeddedFont>
      <p:font typeface="Canva Sans" panose="020B0604020202020204" charset="0"/>
      <p:regular r:id="rId18"/>
    </p:embeddedFont>
    <p:embeddedFont>
      <p:font typeface="Canva Sans Bold" panose="020B0604020202020204" charset="0"/>
      <p:regular r:id="rId19"/>
    </p:embeddedFont>
    <p:embeddedFont>
      <p:font typeface="Canva Sans Bold Italics" panose="020B0604020202020204" charset="0"/>
      <p:regular r:id="rId20"/>
    </p:embeddedFont>
    <p:embeddedFont>
      <p:font typeface="Poppins" panose="00000500000000000000" pitchFamily="2" charset="0"/>
      <p:regular r:id="rId21"/>
      <p:bold r:id="rId22"/>
      <p:italic r:id="rId23"/>
      <p:boldItalic r:id="rId24"/>
    </p:embeddedFont>
    <p:embeddedFont>
      <p:font typeface="Poppins Bold" panose="00000800000000000000" charset="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3.sv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sv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1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23.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C3B02-7EB4-F89C-5DE6-56167D2C83A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F9AEBF4-8A4F-7313-7C6A-8EC0B8B61B9B}"/>
              </a:ext>
            </a:extLst>
          </p:cNvPr>
          <p:cNvGrpSpPr/>
          <p:nvPr/>
        </p:nvGrpSpPr>
        <p:grpSpPr>
          <a:xfrm>
            <a:off x="2319992" y="-1680508"/>
            <a:ext cx="13648016" cy="13648016"/>
            <a:chOff x="0" y="0"/>
            <a:chExt cx="812800" cy="812800"/>
          </a:xfrm>
        </p:grpSpPr>
        <p:sp>
          <p:nvSpPr>
            <p:cNvPr id="3" name="Freeform 3">
              <a:extLst>
                <a:ext uri="{FF2B5EF4-FFF2-40B4-BE49-F238E27FC236}">
                  <a16:creationId xmlns:a16="http://schemas.microsoft.com/office/drawing/2014/main" id="{FCDE0347-DB1F-C74B-F4E8-7CB52E391F65}"/>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8F8F8"/>
            </a:solidFill>
          </p:spPr>
        </p:sp>
        <p:sp>
          <p:nvSpPr>
            <p:cNvPr id="4" name="TextBox 4">
              <a:extLst>
                <a:ext uri="{FF2B5EF4-FFF2-40B4-BE49-F238E27FC236}">
                  <a16:creationId xmlns:a16="http://schemas.microsoft.com/office/drawing/2014/main" id="{C761808D-7344-8337-EB84-36B0957419B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5" name="Freeform 5">
            <a:extLst>
              <a:ext uri="{FF2B5EF4-FFF2-40B4-BE49-F238E27FC236}">
                <a16:creationId xmlns:a16="http://schemas.microsoft.com/office/drawing/2014/main" id="{18AF393B-6D13-CF5B-D2C3-C158688A3E96}"/>
              </a:ext>
            </a:extLst>
          </p:cNvPr>
          <p:cNvSpPr/>
          <p:nvPr/>
        </p:nvSpPr>
        <p:spPr>
          <a:xfrm>
            <a:off x="3640768" y="-164456"/>
            <a:ext cx="11725929" cy="11711272"/>
          </a:xfrm>
          <a:custGeom>
            <a:avLst/>
            <a:gdLst/>
            <a:ahLst/>
            <a:cxnLst/>
            <a:rect l="l" t="t" r="r" b="b"/>
            <a:pathLst>
              <a:path w="11725929" h="11711272">
                <a:moveTo>
                  <a:pt x="0" y="0"/>
                </a:moveTo>
                <a:lnTo>
                  <a:pt x="11725929" y="0"/>
                </a:lnTo>
                <a:lnTo>
                  <a:pt x="11725929" y="11711272"/>
                </a:lnTo>
                <a:lnTo>
                  <a:pt x="0" y="11711272"/>
                </a:lnTo>
                <a:lnTo>
                  <a:pt x="0" y="0"/>
                </a:lnTo>
                <a:close/>
              </a:path>
            </a:pathLst>
          </a:custGeom>
          <a:blipFill>
            <a:blip r:embed="rId2"/>
            <a:stretch>
              <a:fillRect/>
            </a:stretch>
          </a:blipFill>
        </p:spPr>
      </p:sp>
      <p:grpSp>
        <p:nvGrpSpPr>
          <p:cNvPr id="6" name="Group 6">
            <a:extLst>
              <a:ext uri="{FF2B5EF4-FFF2-40B4-BE49-F238E27FC236}">
                <a16:creationId xmlns:a16="http://schemas.microsoft.com/office/drawing/2014/main" id="{CF4AD88C-578E-708D-08FE-E3E3656C37E7}"/>
              </a:ext>
            </a:extLst>
          </p:cNvPr>
          <p:cNvGrpSpPr/>
          <p:nvPr/>
        </p:nvGrpSpPr>
        <p:grpSpPr>
          <a:xfrm>
            <a:off x="3535612" y="-200215"/>
            <a:ext cx="11553237" cy="11553237"/>
            <a:chOff x="0" y="0"/>
            <a:chExt cx="812800" cy="812800"/>
          </a:xfrm>
        </p:grpSpPr>
        <p:sp>
          <p:nvSpPr>
            <p:cNvPr id="7" name="Freeform 7">
              <a:extLst>
                <a:ext uri="{FF2B5EF4-FFF2-40B4-BE49-F238E27FC236}">
                  <a16:creationId xmlns:a16="http://schemas.microsoft.com/office/drawing/2014/main" id="{AC8D82AE-0202-D673-5D97-5512C94D855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a:extLst>
                <a:ext uri="{FF2B5EF4-FFF2-40B4-BE49-F238E27FC236}">
                  <a16:creationId xmlns:a16="http://schemas.microsoft.com/office/drawing/2014/main" id="{4F2EEE7F-94F4-7731-5A22-91A4B242BBF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a:extLst>
              <a:ext uri="{FF2B5EF4-FFF2-40B4-BE49-F238E27FC236}">
                <a16:creationId xmlns:a16="http://schemas.microsoft.com/office/drawing/2014/main" id="{5D007D32-C2B8-2E57-5EA0-7433B42C6298}"/>
              </a:ext>
            </a:extLst>
          </p:cNvPr>
          <p:cNvSpPr/>
          <p:nvPr/>
        </p:nvSpPr>
        <p:spPr>
          <a:xfrm>
            <a:off x="1476280" y="4348446"/>
            <a:ext cx="1658466" cy="1656393"/>
          </a:xfrm>
          <a:custGeom>
            <a:avLst/>
            <a:gdLst/>
            <a:ahLst/>
            <a:cxnLst/>
            <a:rect l="l" t="t" r="r" b="b"/>
            <a:pathLst>
              <a:path w="1658466" h="1656393">
                <a:moveTo>
                  <a:pt x="0" y="0"/>
                </a:moveTo>
                <a:lnTo>
                  <a:pt x="1658465" y="0"/>
                </a:lnTo>
                <a:lnTo>
                  <a:pt x="1658465" y="1656393"/>
                </a:lnTo>
                <a:lnTo>
                  <a:pt x="0" y="1656393"/>
                </a:lnTo>
                <a:lnTo>
                  <a:pt x="0" y="0"/>
                </a:lnTo>
                <a:close/>
              </a:path>
            </a:pathLst>
          </a:custGeom>
          <a:blipFill>
            <a:blip r:embed="rId2"/>
            <a:stretch>
              <a:fillRect/>
            </a:stretch>
          </a:blipFill>
        </p:spPr>
      </p:sp>
      <p:grpSp>
        <p:nvGrpSpPr>
          <p:cNvPr id="10" name="Group 10">
            <a:extLst>
              <a:ext uri="{FF2B5EF4-FFF2-40B4-BE49-F238E27FC236}">
                <a16:creationId xmlns:a16="http://schemas.microsoft.com/office/drawing/2014/main" id="{9A2A479E-EE25-0381-3AA5-E72270AC35CC}"/>
              </a:ext>
            </a:extLst>
          </p:cNvPr>
          <p:cNvGrpSpPr/>
          <p:nvPr/>
        </p:nvGrpSpPr>
        <p:grpSpPr>
          <a:xfrm>
            <a:off x="1437613" y="4282161"/>
            <a:ext cx="1634041" cy="1634041"/>
            <a:chOff x="0" y="0"/>
            <a:chExt cx="812800" cy="812800"/>
          </a:xfrm>
        </p:grpSpPr>
        <p:sp>
          <p:nvSpPr>
            <p:cNvPr id="11" name="Freeform 11">
              <a:extLst>
                <a:ext uri="{FF2B5EF4-FFF2-40B4-BE49-F238E27FC236}">
                  <a16:creationId xmlns:a16="http://schemas.microsoft.com/office/drawing/2014/main" id="{AED2E2E6-AD91-8935-4E86-E19F2B2E20FB}"/>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2" name="TextBox 12">
              <a:extLst>
                <a:ext uri="{FF2B5EF4-FFF2-40B4-BE49-F238E27FC236}">
                  <a16:creationId xmlns:a16="http://schemas.microsoft.com/office/drawing/2014/main" id="{8288BBF8-98B2-5438-E850-C9DDA6413B6F}"/>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3" name="Freeform 13">
            <a:extLst>
              <a:ext uri="{FF2B5EF4-FFF2-40B4-BE49-F238E27FC236}">
                <a16:creationId xmlns:a16="http://schemas.microsoft.com/office/drawing/2014/main" id="{DB81E0E5-5A4B-C4CE-9B9D-A7F24AD79FBF}"/>
              </a:ext>
            </a:extLst>
          </p:cNvPr>
          <p:cNvSpPr/>
          <p:nvPr/>
        </p:nvSpPr>
        <p:spPr>
          <a:xfrm flipH="1">
            <a:off x="2086248" y="4847440"/>
            <a:ext cx="336771" cy="503483"/>
          </a:xfrm>
          <a:custGeom>
            <a:avLst/>
            <a:gdLst/>
            <a:ahLst/>
            <a:cxnLst/>
            <a:rect l="l" t="t" r="r" b="b"/>
            <a:pathLst>
              <a:path w="336771" h="503483">
                <a:moveTo>
                  <a:pt x="336771" y="0"/>
                </a:moveTo>
                <a:lnTo>
                  <a:pt x="0" y="0"/>
                </a:lnTo>
                <a:lnTo>
                  <a:pt x="0" y="503483"/>
                </a:lnTo>
                <a:lnTo>
                  <a:pt x="336771" y="503483"/>
                </a:lnTo>
                <a:lnTo>
                  <a:pt x="336771"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Freeform 14">
            <a:extLst>
              <a:ext uri="{FF2B5EF4-FFF2-40B4-BE49-F238E27FC236}">
                <a16:creationId xmlns:a16="http://schemas.microsoft.com/office/drawing/2014/main" id="{6A6F0C72-900E-497A-CAD8-C83A124C1075}"/>
              </a:ext>
            </a:extLst>
          </p:cNvPr>
          <p:cNvSpPr/>
          <p:nvPr/>
        </p:nvSpPr>
        <p:spPr>
          <a:xfrm>
            <a:off x="15191921" y="4348446"/>
            <a:ext cx="1658466" cy="1656393"/>
          </a:xfrm>
          <a:custGeom>
            <a:avLst/>
            <a:gdLst/>
            <a:ahLst/>
            <a:cxnLst/>
            <a:rect l="l" t="t" r="r" b="b"/>
            <a:pathLst>
              <a:path w="1658466" h="1656393">
                <a:moveTo>
                  <a:pt x="0" y="0"/>
                </a:moveTo>
                <a:lnTo>
                  <a:pt x="1658466" y="0"/>
                </a:lnTo>
                <a:lnTo>
                  <a:pt x="1658466" y="1656393"/>
                </a:lnTo>
                <a:lnTo>
                  <a:pt x="0" y="1656393"/>
                </a:lnTo>
                <a:lnTo>
                  <a:pt x="0" y="0"/>
                </a:lnTo>
                <a:close/>
              </a:path>
            </a:pathLst>
          </a:custGeom>
          <a:blipFill>
            <a:blip r:embed="rId2"/>
            <a:stretch>
              <a:fillRect/>
            </a:stretch>
          </a:blipFill>
        </p:spPr>
      </p:sp>
      <p:grpSp>
        <p:nvGrpSpPr>
          <p:cNvPr id="15" name="Group 15">
            <a:extLst>
              <a:ext uri="{FF2B5EF4-FFF2-40B4-BE49-F238E27FC236}">
                <a16:creationId xmlns:a16="http://schemas.microsoft.com/office/drawing/2014/main" id="{F02BEEC4-149A-DE97-BF9D-D5B96DD53E9A}"/>
              </a:ext>
            </a:extLst>
          </p:cNvPr>
          <p:cNvGrpSpPr/>
          <p:nvPr/>
        </p:nvGrpSpPr>
        <p:grpSpPr>
          <a:xfrm>
            <a:off x="15153255" y="4282161"/>
            <a:ext cx="1634041" cy="1634041"/>
            <a:chOff x="0" y="0"/>
            <a:chExt cx="812800" cy="812800"/>
          </a:xfrm>
        </p:grpSpPr>
        <p:sp>
          <p:nvSpPr>
            <p:cNvPr id="16" name="Freeform 16">
              <a:extLst>
                <a:ext uri="{FF2B5EF4-FFF2-40B4-BE49-F238E27FC236}">
                  <a16:creationId xmlns:a16="http://schemas.microsoft.com/office/drawing/2014/main" id="{9011610C-FED3-F092-6E07-5249A169BBDC}"/>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7" name="TextBox 17">
              <a:extLst>
                <a:ext uri="{FF2B5EF4-FFF2-40B4-BE49-F238E27FC236}">
                  <a16:creationId xmlns:a16="http://schemas.microsoft.com/office/drawing/2014/main" id="{044A1F1C-7AD0-E6B8-AAB0-0EA14C0B8B9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18" name="Freeform 18">
            <a:extLst>
              <a:ext uri="{FF2B5EF4-FFF2-40B4-BE49-F238E27FC236}">
                <a16:creationId xmlns:a16="http://schemas.microsoft.com/office/drawing/2014/main" id="{4BE9A7DC-328A-F506-23D4-95BC7EB7C725}"/>
              </a:ext>
            </a:extLst>
          </p:cNvPr>
          <p:cNvSpPr/>
          <p:nvPr/>
        </p:nvSpPr>
        <p:spPr>
          <a:xfrm>
            <a:off x="15801890" y="4847440"/>
            <a:ext cx="336771" cy="503483"/>
          </a:xfrm>
          <a:custGeom>
            <a:avLst/>
            <a:gdLst/>
            <a:ahLst/>
            <a:cxnLst/>
            <a:rect l="l" t="t" r="r" b="b"/>
            <a:pathLst>
              <a:path w="336771" h="503483">
                <a:moveTo>
                  <a:pt x="0" y="0"/>
                </a:moveTo>
                <a:lnTo>
                  <a:pt x="336770" y="0"/>
                </a:lnTo>
                <a:lnTo>
                  <a:pt x="336770" y="503483"/>
                </a:lnTo>
                <a:lnTo>
                  <a:pt x="0" y="5034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2" name="TextBox 22">
            <a:extLst>
              <a:ext uri="{FF2B5EF4-FFF2-40B4-BE49-F238E27FC236}">
                <a16:creationId xmlns:a16="http://schemas.microsoft.com/office/drawing/2014/main" id="{3B6F8F22-193E-02FC-14C8-451E0940C950}"/>
              </a:ext>
            </a:extLst>
          </p:cNvPr>
          <p:cNvSpPr txBox="1"/>
          <p:nvPr/>
        </p:nvSpPr>
        <p:spPr>
          <a:xfrm>
            <a:off x="4834568" y="890230"/>
            <a:ext cx="9338329" cy="3912584"/>
          </a:xfrm>
          <a:prstGeom prst="rect">
            <a:avLst/>
          </a:prstGeom>
        </p:spPr>
        <p:txBody>
          <a:bodyPr lIns="0" tIns="0" rIns="0" bIns="0" rtlCol="0" anchor="t">
            <a:spAutoFit/>
          </a:bodyPr>
          <a:lstStyle/>
          <a:p>
            <a:pPr algn="ctr">
              <a:lnSpc>
                <a:spcPts val="15345"/>
              </a:lnSpc>
              <a:spcBef>
                <a:spcPct val="0"/>
              </a:spcBef>
            </a:pPr>
            <a:r>
              <a:rPr lang="en-US" sz="10961" b="1" dirty="0">
                <a:solidFill>
                  <a:srgbClr val="2D8BBA"/>
                </a:solidFill>
                <a:latin typeface="Poppins Bold"/>
                <a:ea typeface="Poppins Bold"/>
                <a:cs typeface="Poppins Bold"/>
                <a:sym typeface="Poppins Bold"/>
              </a:rPr>
              <a:t>Data Analysis</a:t>
            </a:r>
          </a:p>
        </p:txBody>
      </p:sp>
      <p:sp>
        <p:nvSpPr>
          <p:cNvPr id="23" name="TextBox 23">
            <a:extLst>
              <a:ext uri="{FF2B5EF4-FFF2-40B4-BE49-F238E27FC236}">
                <a16:creationId xmlns:a16="http://schemas.microsoft.com/office/drawing/2014/main" id="{20EB0EA1-3E84-B559-E129-8C6B5D936F75}"/>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01</a:t>
            </a:r>
          </a:p>
        </p:txBody>
      </p:sp>
      <p:grpSp>
        <p:nvGrpSpPr>
          <p:cNvPr id="24" name="Group 24">
            <a:extLst>
              <a:ext uri="{FF2B5EF4-FFF2-40B4-BE49-F238E27FC236}">
                <a16:creationId xmlns:a16="http://schemas.microsoft.com/office/drawing/2014/main" id="{6E1752BB-E047-242A-F910-822FCEE11797}"/>
              </a:ext>
            </a:extLst>
          </p:cNvPr>
          <p:cNvGrpSpPr/>
          <p:nvPr/>
        </p:nvGrpSpPr>
        <p:grpSpPr>
          <a:xfrm>
            <a:off x="533524" y="536724"/>
            <a:ext cx="4597023" cy="1316614"/>
            <a:chOff x="0" y="0"/>
            <a:chExt cx="6129363" cy="1755485"/>
          </a:xfrm>
        </p:grpSpPr>
        <p:sp>
          <p:nvSpPr>
            <p:cNvPr id="25" name="Freeform 25">
              <a:extLst>
                <a:ext uri="{FF2B5EF4-FFF2-40B4-BE49-F238E27FC236}">
                  <a16:creationId xmlns:a16="http://schemas.microsoft.com/office/drawing/2014/main" id="{EA7BC543-CF8D-51AD-D0C8-F0A3D3C40983}"/>
                </a:ext>
              </a:extLst>
            </p:cNvPr>
            <p:cNvSpPr/>
            <p:nvPr/>
          </p:nvSpPr>
          <p:spPr>
            <a:xfrm>
              <a:off x="0" y="0"/>
              <a:ext cx="2011493" cy="1755485"/>
            </a:xfrm>
            <a:custGeom>
              <a:avLst/>
              <a:gdLst/>
              <a:ahLst/>
              <a:cxnLst/>
              <a:rect l="l" t="t" r="r" b="b"/>
              <a:pathLst>
                <a:path w="2011493" h="1755485">
                  <a:moveTo>
                    <a:pt x="0" y="0"/>
                  </a:moveTo>
                  <a:lnTo>
                    <a:pt x="2011493" y="0"/>
                  </a:lnTo>
                  <a:lnTo>
                    <a:pt x="2011493" y="1755485"/>
                  </a:lnTo>
                  <a:lnTo>
                    <a:pt x="0" y="175548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6" name="TextBox 26">
              <a:extLst>
                <a:ext uri="{FF2B5EF4-FFF2-40B4-BE49-F238E27FC236}">
                  <a16:creationId xmlns:a16="http://schemas.microsoft.com/office/drawing/2014/main" id="{7EC640AE-DA8C-273A-96A5-E61AF07609F6}"/>
                </a:ext>
              </a:extLst>
            </p:cNvPr>
            <p:cNvSpPr txBox="1"/>
            <p:nvPr/>
          </p:nvSpPr>
          <p:spPr>
            <a:xfrm>
              <a:off x="1635037" y="-95250"/>
              <a:ext cx="4494327" cy="1151043"/>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Futurion</a:t>
              </a:r>
            </a:p>
          </p:txBody>
        </p:sp>
        <p:sp>
          <p:nvSpPr>
            <p:cNvPr id="27" name="TextBox 27">
              <a:extLst>
                <a:ext uri="{FF2B5EF4-FFF2-40B4-BE49-F238E27FC236}">
                  <a16:creationId xmlns:a16="http://schemas.microsoft.com/office/drawing/2014/main" id="{FCA1E918-08A5-0225-A94E-A535E87837E9}"/>
                </a:ext>
              </a:extLst>
            </p:cNvPr>
            <p:cNvSpPr txBox="1"/>
            <p:nvPr/>
          </p:nvSpPr>
          <p:spPr>
            <a:xfrm>
              <a:off x="2130394" y="899926"/>
              <a:ext cx="3529012" cy="449791"/>
            </a:xfrm>
            <a:prstGeom prst="rect">
              <a:avLst/>
            </a:prstGeom>
          </p:spPr>
          <p:txBody>
            <a:bodyPr lIns="0" tIns="0" rIns="0" bIns="0" rtlCol="0" anchor="t">
              <a:spAutoFit/>
            </a:bodyPr>
            <a:lstStyle/>
            <a:p>
              <a:pPr algn="ctr">
                <a:lnSpc>
                  <a:spcPts val="2800"/>
                </a:lnSpc>
              </a:pPr>
              <a:r>
                <a:rPr lang="en-US" sz="2000" spc="190">
                  <a:solidFill>
                    <a:srgbClr val="000000"/>
                  </a:solidFill>
                  <a:latin typeface="Canva Sans"/>
                  <a:ea typeface="Canva Sans"/>
                  <a:cs typeface="Canva Sans"/>
                  <a:sym typeface="Canva Sans"/>
                </a:rPr>
                <a:t>UPSKILLING INDIA</a:t>
              </a:r>
            </a:p>
          </p:txBody>
        </p:sp>
      </p:grpSp>
      <p:sp>
        <p:nvSpPr>
          <p:cNvPr id="28" name="TextBox 28">
            <a:extLst>
              <a:ext uri="{FF2B5EF4-FFF2-40B4-BE49-F238E27FC236}">
                <a16:creationId xmlns:a16="http://schemas.microsoft.com/office/drawing/2014/main" id="{3913BB33-4E8B-7726-21DB-8ACCE94CE1C4}"/>
              </a:ext>
            </a:extLst>
          </p:cNvPr>
          <p:cNvSpPr txBox="1"/>
          <p:nvPr/>
        </p:nvSpPr>
        <p:spPr>
          <a:xfrm>
            <a:off x="5068783" y="4859750"/>
            <a:ext cx="9104114" cy="887095"/>
          </a:xfrm>
          <a:prstGeom prst="rect">
            <a:avLst/>
          </a:prstGeom>
        </p:spPr>
        <p:txBody>
          <a:bodyPr lIns="0" tIns="0" rIns="0" bIns="0" rtlCol="0" anchor="t">
            <a:spAutoFit/>
          </a:bodyPr>
          <a:lstStyle/>
          <a:p>
            <a:pPr algn="ctr">
              <a:lnSpc>
                <a:spcPts val="7279"/>
              </a:lnSpc>
            </a:pPr>
            <a:r>
              <a:rPr lang="en-US" sz="5199" b="1" dirty="0" err="1">
                <a:solidFill>
                  <a:srgbClr val="000000"/>
                </a:solidFill>
                <a:latin typeface="Canva Sans Bold"/>
                <a:ea typeface="Canva Sans Bold"/>
                <a:cs typeface="Canva Sans Bold"/>
                <a:sym typeface="Canva Sans Bold"/>
              </a:rPr>
              <a:t>Portfoliio</a:t>
            </a:r>
            <a:r>
              <a:rPr lang="en-US" sz="5199" b="1" dirty="0">
                <a:solidFill>
                  <a:srgbClr val="000000"/>
                </a:solidFill>
                <a:latin typeface="Canva Sans Bold"/>
                <a:ea typeface="Canva Sans Bold"/>
                <a:cs typeface="Canva Sans Bold"/>
                <a:sym typeface="Canva Sans Bold"/>
              </a:rPr>
              <a:t> Project Challenge </a:t>
            </a:r>
          </a:p>
        </p:txBody>
      </p:sp>
      <p:sp>
        <p:nvSpPr>
          <p:cNvPr id="29" name="TextBox 29">
            <a:extLst>
              <a:ext uri="{FF2B5EF4-FFF2-40B4-BE49-F238E27FC236}">
                <a16:creationId xmlns:a16="http://schemas.microsoft.com/office/drawing/2014/main" id="{EA1D7527-215F-610D-1D06-2F49DD598F4B}"/>
              </a:ext>
            </a:extLst>
          </p:cNvPr>
          <p:cNvSpPr txBox="1"/>
          <p:nvPr/>
        </p:nvSpPr>
        <p:spPr>
          <a:xfrm>
            <a:off x="5878943" y="6053114"/>
            <a:ext cx="7483793" cy="887095"/>
          </a:xfrm>
          <a:prstGeom prst="rect">
            <a:avLst/>
          </a:prstGeom>
        </p:spPr>
        <p:txBody>
          <a:bodyPr lIns="0" tIns="0" rIns="0" bIns="0" rtlCol="0" anchor="t">
            <a:spAutoFit/>
          </a:bodyPr>
          <a:lstStyle/>
          <a:p>
            <a:pPr algn="ctr">
              <a:lnSpc>
                <a:spcPts val="7279"/>
              </a:lnSpc>
            </a:pPr>
            <a:r>
              <a:rPr lang="en-US" sz="5199" b="1" i="1" dirty="0">
                <a:solidFill>
                  <a:schemeClr val="bg1">
                    <a:lumMod val="95000"/>
                  </a:schemeClr>
                </a:solidFill>
                <a:highlight>
                  <a:srgbClr val="008080"/>
                </a:highlight>
                <a:latin typeface="Canva Sans Bold Italics"/>
                <a:ea typeface="Canva Sans Bold Italics"/>
                <a:cs typeface="Canva Sans Bold Italics"/>
                <a:sym typeface="Canva Sans Bold Italics"/>
              </a:rPr>
              <a:t>Lung Cancer </a:t>
            </a:r>
            <a:r>
              <a:rPr lang="en-US" sz="5199" b="1" i="1" dirty="0" err="1">
                <a:solidFill>
                  <a:schemeClr val="bg1">
                    <a:lumMod val="95000"/>
                  </a:schemeClr>
                </a:solidFill>
                <a:highlight>
                  <a:srgbClr val="008080"/>
                </a:highlight>
                <a:latin typeface="Canva Sans Bold Italics"/>
                <a:ea typeface="Canva Sans Bold Italics"/>
                <a:cs typeface="Canva Sans Bold Italics"/>
                <a:sym typeface="Canva Sans Bold Italics"/>
              </a:rPr>
              <a:t>Anaylsis</a:t>
            </a:r>
            <a:endParaRPr lang="en-US" sz="5199" b="1" i="1" dirty="0">
              <a:solidFill>
                <a:schemeClr val="bg1">
                  <a:lumMod val="95000"/>
                </a:schemeClr>
              </a:solidFill>
              <a:highlight>
                <a:srgbClr val="008080"/>
              </a:highlight>
              <a:latin typeface="Canva Sans Bold Italics"/>
              <a:ea typeface="Canva Sans Bold Italics"/>
              <a:cs typeface="Canva Sans Bold Italics"/>
              <a:sym typeface="Canva Sans Bold Italics"/>
            </a:endParaRPr>
          </a:p>
        </p:txBody>
      </p:sp>
      <p:sp>
        <p:nvSpPr>
          <p:cNvPr id="30" name="TextBox 29">
            <a:extLst>
              <a:ext uri="{FF2B5EF4-FFF2-40B4-BE49-F238E27FC236}">
                <a16:creationId xmlns:a16="http://schemas.microsoft.com/office/drawing/2014/main" id="{2D5FCF08-A157-63EC-35A2-8BBC4014E6D8}"/>
              </a:ext>
            </a:extLst>
          </p:cNvPr>
          <p:cNvSpPr txBox="1"/>
          <p:nvPr/>
        </p:nvSpPr>
        <p:spPr>
          <a:xfrm>
            <a:off x="6518462" y="6981799"/>
            <a:ext cx="6845809" cy="834524"/>
          </a:xfrm>
          <a:prstGeom prst="rect">
            <a:avLst/>
          </a:prstGeom>
        </p:spPr>
        <p:txBody>
          <a:bodyPr wrap="square" lIns="0" tIns="0" rIns="0" bIns="0" rtlCol="0" anchor="t">
            <a:spAutoFit/>
          </a:bodyPr>
          <a:lstStyle/>
          <a:p>
            <a:pPr algn="ctr">
              <a:lnSpc>
                <a:spcPts val="7279"/>
              </a:lnSpc>
            </a:pPr>
            <a:r>
              <a:rPr lang="en-US" sz="4000" b="1" i="1" dirty="0">
                <a:latin typeface="Canva Sans Bold Italics"/>
                <a:ea typeface="Canva Sans Bold Italics"/>
                <a:cs typeface="Canva Sans Bold Italics"/>
                <a:sym typeface="Canva Sans Bold Italics"/>
              </a:rPr>
              <a:t>By-</a:t>
            </a:r>
            <a:r>
              <a:rPr lang="en-US" sz="4000" b="1" i="1" dirty="0" err="1">
                <a:latin typeface="Canva Sans Bold Italics"/>
                <a:ea typeface="Canva Sans Bold Italics"/>
                <a:cs typeface="Canva Sans Bold Italics"/>
                <a:sym typeface="Canva Sans Bold Italics"/>
              </a:rPr>
              <a:t>Vishakha</a:t>
            </a:r>
            <a:r>
              <a:rPr lang="en-US" sz="4000" b="1" i="1" dirty="0">
                <a:latin typeface="Canva Sans Bold Italics"/>
                <a:ea typeface="Canva Sans Bold Italics"/>
                <a:cs typeface="Canva Sans Bold Italics"/>
                <a:sym typeface="Canva Sans Bold Italics"/>
              </a:rPr>
              <a:t> </a:t>
            </a:r>
            <a:r>
              <a:rPr lang="en-US" sz="4000" b="1" i="1" dirty="0" err="1">
                <a:latin typeface="Canva Sans Bold Italics"/>
                <a:ea typeface="Canva Sans Bold Italics"/>
                <a:cs typeface="Canva Sans Bold Italics"/>
                <a:sym typeface="Canva Sans Bold Italics"/>
              </a:rPr>
              <a:t>jaiswal</a:t>
            </a:r>
            <a:endParaRPr lang="en-US" sz="4000" b="1" i="1" dirty="0">
              <a:latin typeface="Canva Sans Bold Italics"/>
              <a:ea typeface="Canva Sans Bold Italics"/>
              <a:cs typeface="Canva Sans Bold Italics"/>
              <a:sym typeface="Canva Sans Bold Italics"/>
            </a:endParaRPr>
          </a:p>
        </p:txBody>
      </p:sp>
      <p:sp>
        <p:nvSpPr>
          <p:cNvPr id="31" name="TextBox 30">
            <a:extLst>
              <a:ext uri="{FF2B5EF4-FFF2-40B4-BE49-F238E27FC236}">
                <a16:creationId xmlns:a16="http://schemas.microsoft.com/office/drawing/2014/main" id="{C7C8522E-DF0F-37E5-ACE4-7E7FF2CA0140}"/>
              </a:ext>
            </a:extLst>
          </p:cNvPr>
          <p:cNvSpPr txBox="1"/>
          <p:nvPr/>
        </p:nvSpPr>
        <p:spPr>
          <a:xfrm>
            <a:off x="6559855" y="7852082"/>
            <a:ext cx="6845809" cy="1704506"/>
          </a:xfrm>
          <a:prstGeom prst="rect">
            <a:avLst/>
          </a:prstGeom>
        </p:spPr>
        <p:txBody>
          <a:bodyPr wrap="square" lIns="0" tIns="0" rIns="0" bIns="0" rtlCol="0" anchor="t">
            <a:spAutoFit/>
          </a:bodyPr>
          <a:lstStyle/>
          <a:p>
            <a:pPr algn="ctr">
              <a:lnSpc>
                <a:spcPts val="7279"/>
              </a:lnSpc>
            </a:pPr>
            <a:r>
              <a:rPr lang="en-US" sz="2000" b="1" i="1" dirty="0">
                <a:latin typeface="Canva Sans Bold Italics"/>
                <a:ea typeface="Canva Sans Bold Italics"/>
                <a:cs typeface="Canva Sans Bold Italics"/>
                <a:sym typeface="Canva Sans Bold Italics"/>
              </a:rPr>
              <a:t>Submission Deadline: 21/02/2024</a:t>
            </a:r>
          </a:p>
          <a:p>
            <a:pPr algn="ctr">
              <a:lnSpc>
                <a:spcPts val="7279"/>
              </a:lnSpc>
            </a:pPr>
            <a:r>
              <a:rPr lang="en-US" sz="2000" b="1" i="1" dirty="0">
                <a:latin typeface="Canva Sans Bold Italics"/>
                <a:ea typeface="Canva Sans Bold Italics"/>
                <a:cs typeface="Canva Sans Bold Italics"/>
                <a:sym typeface="Canva Sans Bold Italics"/>
              </a:rPr>
              <a:t>Tools use- SQL , Excel and Power Bi</a:t>
            </a:r>
          </a:p>
        </p:txBody>
      </p:sp>
    </p:spTree>
    <p:extLst>
      <p:ext uri="{BB962C8B-B14F-4D97-AF65-F5344CB8AC3E}">
        <p14:creationId xmlns:p14="http://schemas.microsoft.com/office/powerpoint/2010/main" val="4001133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802D4-E64A-2DA3-C0F4-0B8A85F5A5B5}"/>
            </a:ext>
          </a:extLst>
        </p:cNvPr>
        <p:cNvGrpSpPr/>
        <p:nvPr/>
      </p:nvGrpSpPr>
      <p:grpSpPr>
        <a:xfrm>
          <a:off x="0" y="0"/>
          <a:ext cx="0" cy="0"/>
          <a:chOff x="0" y="0"/>
          <a:chExt cx="0" cy="0"/>
        </a:xfrm>
      </p:grpSpPr>
      <p:sp>
        <p:nvSpPr>
          <p:cNvPr id="15" name="TextBox 15">
            <a:extLst>
              <a:ext uri="{FF2B5EF4-FFF2-40B4-BE49-F238E27FC236}">
                <a16:creationId xmlns:a16="http://schemas.microsoft.com/office/drawing/2014/main" id="{0F1115FA-9A3E-0265-9C6B-F1296C6C520C}"/>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04</a:t>
            </a:r>
          </a:p>
        </p:txBody>
      </p:sp>
      <p:grpSp>
        <p:nvGrpSpPr>
          <p:cNvPr id="16" name="Group 16">
            <a:extLst>
              <a:ext uri="{FF2B5EF4-FFF2-40B4-BE49-F238E27FC236}">
                <a16:creationId xmlns:a16="http://schemas.microsoft.com/office/drawing/2014/main" id="{0CF99B15-DF2A-7500-768F-34A55A3143BD}"/>
              </a:ext>
            </a:extLst>
          </p:cNvPr>
          <p:cNvGrpSpPr/>
          <p:nvPr/>
        </p:nvGrpSpPr>
        <p:grpSpPr>
          <a:xfrm>
            <a:off x="419980" y="602805"/>
            <a:ext cx="2974068" cy="851790"/>
            <a:chOff x="0" y="0"/>
            <a:chExt cx="3965424" cy="1135720"/>
          </a:xfrm>
        </p:grpSpPr>
        <p:sp>
          <p:nvSpPr>
            <p:cNvPr id="17" name="Freeform 17">
              <a:extLst>
                <a:ext uri="{FF2B5EF4-FFF2-40B4-BE49-F238E27FC236}">
                  <a16:creationId xmlns:a16="http://schemas.microsoft.com/office/drawing/2014/main" id="{8E36F0A1-AFDF-F798-E9A0-AFFFCB25E7F5}"/>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603B74A8-D026-864C-FBD6-3A9AAF3148AD}"/>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8E38E37B-3EB2-2776-352C-F5E89775E524}"/>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3" name="TextBox 2">
            <a:extLst>
              <a:ext uri="{FF2B5EF4-FFF2-40B4-BE49-F238E27FC236}">
                <a16:creationId xmlns:a16="http://schemas.microsoft.com/office/drawing/2014/main" id="{9DEE2A6A-A381-97E7-B0C6-FCFE3BE4E872}"/>
              </a:ext>
            </a:extLst>
          </p:cNvPr>
          <p:cNvSpPr txBox="1"/>
          <p:nvPr/>
        </p:nvSpPr>
        <p:spPr>
          <a:xfrm>
            <a:off x="385566" y="1942937"/>
            <a:ext cx="10282433" cy="2031325"/>
          </a:xfrm>
          <a:prstGeom prst="rect">
            <a:avLst/>
          </a:prstGeom>
          <a:noFill/>
        </p:spPr>
        <p:txBody>
          <a:bodyPr wrap="square">
            <a:spAutoFit/>
          </a:bodyPr>
          <a:lstStyle/>
          <a:p>
            <a:r>
              <a:rPr lang="en-IN" b="1" dirty="0"/>
              <a:t>7. Find how occupational exposure, smoking, and air pollution collectively impact lung cancer rates.</a:t>
            </a:r>
          </a:p>
          <a:p>
            <a:r>
              <a:rPr lang="en-IN" dirty="0"/>
              <a:t>Select </a:t>
            </a:r>
            <a:r>
              <a:rPr lang="en-IN" dirty="0" err="1"/>
              <a:t>Occupational_Exposure</a:t>
            </a:r>
            <a:r>
              <a:rPr lang="en-IN" dirty="0"/>
              <a:t> , smoker, </a:t>
            </a:r>
            <a:r>
              <a:rPr lang="en-IN" dirty="0" err="1"/>
              <a:t>Air_Pollution_Exposure,count</a:t>
            </a:r>
            <a:r>
              <a:rPr lang="en-IN" dirty="0"/>
              <a:t>(*) as </a:t>
            </a:r>
            <a:r>
              <a:rPr lang="en-IN" dirty="0" err="1"/>
              <a:t>Total_patients</a:t>
            </a:r>
            <a:r>
              <a:rPr lang="en-IN" dirty="0"/>
              <a:t>,</a:t>
            </a:r>
          </a:p>
          <a:p>
            <a:r>
              <a:rPr lang="en-IN" dirty="0"/>
              <a:t>count(Case When </a:t>
            </a:r>
            <a:r>
              <a:rPr lang="en-IN" dirty="0" err="1"/>
              <a:t>Lung_Cancer_Diagnosis</a:t>
            </a:r>
            <a:r>
              <a:rPr lang="en-IN" dirty="0"/>
              <a:t> = 'Yes' THEN 1 END) as </a:t>
            </a:r>
            <a:r>
              <a:rPr lang="en-IN" dirty="0" err="1"/>
              <a:t>Lung_cancer_cases</a:t>
            </a:r>
            <a:r>
              <a:rPr lang="en-IN" dirty="0"/>
              <a:t>,</a:t>
            </a:r>
          </a:p>
          <a:p>
            <a:r>
              <a:rPr lang="en-IN" dirty="0"/>
              <a:t>(Count(Case When </a:t>
            </a:r>
            <a:r>
              <a:rPr lang="en-IN" dirty="0" err="1"/>
              <a:t>Lung_Cancer_Diagnosis</a:t>
            </a:r>
            <a:r>
              <a:rPr lang="en-IN" dirty="0"/>
              <a:t> = 'Yes' THEN 1 END)*100/count(*))as </a:t>
            </a:r>
            <a:r>
              <a:rPr lang="en-IN" dirty="0" err="1"/>
              <a:t>Cancer_Risk_Percentage</a:t>
            </a:r>
            <a:r>
              <a:rPr lang="en-IN" dirty="0"/>
              <a:t> </a:t>
            </a:r>
          </a:p>
          <a:p>
            <a:r>
              <a:rPr lang="en-IN" dirty="0"/>
              <a:t>from </a:t>
            </a:r>
            <a:r>
              <a:rPr lang="en-IN" dirty="0" err="1"/>
              <a:t>lung_cancer</a:t>
            </a:r>
            <a:endParaRPr lang="en-IN" dirty="0"/>
          </a:p>
          <a:p>
            <a:r>
              <a:rPr lang="en-IN" dirty="0"/>
              <a:t>group by  </a:t>
            </a:r>
            <a:r>
              <a:rPr lang="en-IN" dirty="0" err="1"/>
              <a:t>Occupational_Exposure</a:t>
            </a:r>
            <a:r>
              <a:rPr lang="en-IN" dirty="0"/>
              <a:t> , smoker, </a:t>
            </a:r>
            <a:r>
              <a:rPr lang="en-IN" dirty="0" err="1"/>
              <a:t>Air_Pollution_Exposure</a:t>
            </a:r>
            <a:endParaRPr lang="en-IN" dirty="0"/>
          </a:p>
          <a:p>
            <a:r>
              <a:rPr lang="en-IN" dirty="0"/>
              <a:t>order by </a:t>
            </a:r>
            <a:r>
              <a:rPr lang="en-IN" dirty="0" err="1"/>
              <a:t>Cancer_Risk_Percentage</a:t>
            </a:r>
            <a:r>
              <a:rPr lang="en-IN" dirty="0"/>
              <a:t> </a:t>
            </a:r>
            <a:r>
              <a:rPr lang="en-IN" dirty="0" err="1"/>
              <a:t>desc</a:t>
            </a:r>
            <a:r>
              <a:rPr lang="en-IN" dirty="0"/>
              <a:t>;</a:t>
            </a:r>
          </a:p>
        </p:txBody>
      </p:sp>
      <p:pic>
        <p:nvPicPr>
          <p:cNvPr id="5" name="Picture 4">
            <a:extLst>
              <a:ext uri="{FF2B5EF4-FFF2-40B4-BE49-F238E27FC236}">
                <a16:creationId xmlns:a16="http://schemas.microsoft.com/office/drawing/2014/main" id="{9B58ED80-7E5C-2438-7C6C-48268836640C}"/>
              </a:ext>
            </a:extLst>
          </p:cNvPr>
          <p:cNvPicPr>
            <a:picLocks noChangeAspect="1"/>
          </p:cNvPicPr>
          <p:nvPr/>
        </p:nvPicPr>
        <p:blipFill>
          <a:blip r:embed="rId4"/>
          <a:stretch>
            <a:fillRect/>
          </a:stretch>
        </p:blipFill>
        <p:spPr>
          <a:xfrm>
            <a:off x="10457346" y="1690224"/>
            <a:ext cx="7640116" cy="3067478"/>
          </a:xfrm>
          <a:prstGeom prst="rect">
            <a:avLst/>
          </a:prstGeom>
        </p:spPr>
      </p:pic>
      <p:sp>
        <p:nvSpPr>
          <p:cNvPr id="7" name="TextBox 6">
            <a:extLst>
              <a:ext uri="{FF2B5EF4-FFF2-40B4-BE49-F238E27FC236}">
                <a16:creationId xmlns:a16="http://schemas.microsoft.com/office/drawing/2014/main" id="{544EA196-A100-1396-8BF7-37D4E37081DA}"/>
              </a:ext>
            </a:extLst>
          </p:cNvPr>
          <p:cNvSpPr txBox="1"/>
          <p:nvPr/>
        </p:nvSpPr>
        <p:spPr>
          <a:xfrm>
            <a:off x="385566" y="4883837"/>
            <a:ext cx="10771590" cy="2031325"/>
          </a:xfrm>
          <a:prstGeom prst="rect">
            <a:avLst/>
          </a:prstGeom>
          <a:noFill/>
        </p:spPr>
        <p:txBody>
          <a:bodyPr wrap="square">
            <a:spAutoFit/>
          </a:bodyPr>
          <a:lstStyle/>
          <a:p>
            <a:r>
              <a:rPr lang="en-IN" b="1" dirty="0"/>
              <a:t>8. </a:t>
            </a:r>
            <a:r>
              <a:rPr lang="en-IN" b="1" dirty="0" err="1"/>
              <a:t>Analyze</a:t>
            </a:r>
            <a:r>
              <a:rPr lang="en-IN" b="1" dirty="0"/>
              <a:t> the impact of early detection on survival years.</a:t>
            </a:r>
          </a:p>
          <a:p>
            <a:r>
              <a:rPr lang="en-IN" dirty="0"/>
              <a:t>Select  </a:t>
            </a:r>
            <a:r>
              <a:rPr lang="en-IN" dirty="0" err="1"/>
              <a:t>Early_Detection</a:t>
            </a:r>
            <a:r>
              <a:rPr lang="en-IN" dirty="0"/>
              <a:t> , Count(*) as </a:t>
            </a:r>
            <a:r>
              <a:rPr lang="en-IN" dirty="0" err="1"/>
              <a:t>Total_patients</a:t>
            </a:r>
            <a:r>
              <a:rPr lang="en-IN" dirty="0"/>
              <a:t>, </a:t>
            </a:r>
            <a:r>
              <a:rPr lang="en-IN" dirty="0" err="1"/>
              <a:t>avg</a:t>
            </a:r>
            <a:r>
              <a:rPr lang="en-IN" dirty="0"/>
              <a:t>(</a:t>
            </a:r>
            <a:r>
              <a:rPr lang="en-IN" dirty="0" err="1"/>
              <a:t>Survival_Years</a:t>
            </a:r>
            <a:r>
              <a:rPr lang="en-IN" dirty="0"/>
              <a:t>) as </a:t>
            </a:r>
            <a:r>
              <a:rPr lang="en-IN" dirty="0" err="1"/>
              <a:t>Avg_Surviaval_years,Min</a:t>
            </a:r>
            <a:r>
              <a:rPr lang="en-IN" dirty="0"/>
              <a:t>(</a:t>
            </a:r>
            <a:r>
              <a:rPr lang="en-IN" dirty="0" err="1"/>
              <a:t>Survival_Years</a:t>
            </a:r>
            <a:r>
              <a:rPr lang="en-IN" dirty="0"/>
              <a:t>) as </a:t>
            </a:r>
            <a:r>
              <a:rPr lang="en-IN" dirty="0" err="1"/>
              <a:t>Min_Survival_years,Max</a:t>
            </a:r>
            <a:r>
              <a:rPr lang="en-IN" dirty="0"/>
              <a:t>(</a:t>
            </a:r>
            <a:r>
              <a:rPr lang="en-IN" dirty="0" err="1"/>
              <a:t>Survival_Years</a:t>
            </a:r>
            <a:r>
              <a:rPr lang="en-IN" dirty="0"/>
              <a:t>) as </a:t>
            </a:r>
            <a:r>
              <a:rPr lang="en-IN" dirty="0" err="1"/>
              <a:t>max_survival_yearsfrom</a:t>
            </a:r>
            <a:r>
              <a:rPr lang="en-IN" dirty="0"/>
              <a:t> </a:t>
            </a:r>
            <a:r>
              <a:rPr lang="en-IN" dirty="0" err="1"/>
              <a:t>lung_cancer</a:t>
            </a:r>
            <a:endParaRPr lang="en-IN" dirty="0"/>
          </a:p>
          <a:p>
            <a:r>
              <a:rPr lang="en-IN" dirty="0"/>
              <a:t>Where </a:t>
            </a:r>
            <a:r>
              <a:rPr lang="en-IN" dirty="0" err="1"/>
              <a:t>Lung_Cancer_Diagnosis</a:t>
            </a:r>
            <a:r>
              <a:rPr lang="en-IN" dirty="0"/>
              <a:t> ='Yes’</a:t>
            </a:r>
          </a:p>
          <a:p>
            <a:r>
              <a:rPr lang="en-IN" dirty="0"/>
              <a:t>Group by </a:t>
            </a:r>
            <a:r>
              <a:rPr lang="en-IN" dirty="0" err="1"/>
              <a:t>Early_Detection</a:t>
            </a:r>
            <a:r>
              <a:rPr lang="en-IN" dirty="0"/>
              <a:t> </a:t>
            </a:r>
          </a:p>
          <a:p>
            <a:r>
              <a:rPr lang="en-IN" dirty="0"/>
              <a:t>order by </a:t>
            </a:r>
            <a:r>
              <a:rPr lang="en-IN" dirty="0" err="1"/>
              <a:t>Avg_Surviaval_years</a:t>
            </a:r>
            <a:r>
              <a:rPr lang="en-IN" dirty="0"/>
              <a:t> </a:t>
            </a:r>
            <a:r>
              <a:rPr lang="en-IN" dirty="0" err="1"/>
              <a:t>desc</a:t>
            </a:r>
            <a:r>
              <a:rPr lang="en-IN" dirty="0"/>
              <a:t>;</a:t>
            </a:r>
          </a:p>
        </p:txBody>
      </p:sp>
      <p:pic>
        <p:nvPicPr>
          <p:cNvPr id="9" name="Picture 8">
            <a:extLst>
              <a:ext uri="{FF2B5EF4-FFF2-40B4-BE49-F238E27FC236}">
                <a16:creationId xmlns:a16="http://schemas.microsoft.com/office/drawing/2014/main" id="{C4DF396B-2AD7-1922-194B-9A25554B87E3}"/>
              </a:ext>
            </a:extLst>
          </p:cNvPr>
          <p:cNvPicPr>
            <a:picLocks noChangeAspect="1"/>
          </p:cNvPicPr>
          <p:nvPr/>
        </p:nvPicPr>
        <p:blipFill>
          <a:blip r:embed="rId5"/>
          <a:stretch>
            <a:fillRect/>
          </a:stretch>
        </p:blipFill>
        <p:spPr>
          <a:xfrm>
            <a:off x="762000" y="7344275"/>
            <a:ext cx="6868484" cy="924054"/>
          </a:xfrm>
          <a:prstGeom prst="rect">
            <a:avLst/>
          </a:prstGeom>
        </p:spPr>
      </p:pic>
    </p:spTree>
    <p:extLst>
      <p:ext uri="{BB962C8B-B14F-4D97-AF65-F5344CB8AC3E}">
        <p14:creationId xmlns:p14="http://schemas.microsoft.com/office/powerpoint/2010/main" val="12937931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18EBDE-9F17-FBAB-E068-F1D562903FF5}"/>
            </a:ext>
          </a:extLst>
        </p:cNvPr>
        <p:cNvGrpSpPr/>
        <p:nvPr/>
      </p:nvGrpSpPr>
      <p:grpSpPr>
        <a:xfrm>
          <a:off x="0" y="0"/>
          <a:ext cx="0" cy="0"/>
          <a:chOff x="0" y="0"/>
          <a:chExt cx="0" cy="0"/>
        </a:xfrm>
      </p:grpSpPr>
      <p:sp>
        <p:nvSpPr>
          <p:cNvPr id="4" name="TextBox 4">
            <a:extLst>
              <a:ext uri="{FF2B5EF4-FFF2-40B4-BE49-F238E27FC236}">
                <a16:creationId xmlns:a16="http://schemas.microsoft.com/office/drawing/2014/main" id="{35EA6437-CF6F-2B45-8438-8D3730923185}"/>
              </a:ext>
            </a:extLst>
          </p:cNvPr>
          <p:cNvSpPr txBox="1"/>
          <p:nvPr/>
        </p:nvSpPr>
        <p:spPr>
          <a:xfrm>
            <a:off x="3599494" y="-1040757"/>
            <a:ext cx="11089013" cy="11728764"/>
          </a:xfrm>
          <a:prstGeom prst="rect">
            <a:avLst/>
          </a:prstGeom>
        </p:spPr>
        <p:txBody>
          <a:bodyPr lIns="50800" tIns="50800" rIns="50800" bIns="50800" rtlCol="0" anchor="ctr"/>
          <a:lstStyle/>
          <a:p>
            <a:pPr algn="ctr">
              <a:lnSpc>
                <a:spcPts val="2659"/>
              </a:lnSpc>
              <a:spcBef>
                <a:spcPct val="0"/>
              </a:spcBef>
            </a:pPr>
            <a:endParaRPr/>
          </a:p>
        </p:txBody>
      </p:sp>
      <p:sp>
        <p:nvSpPr>
          <p:cNvPr id="5" name="Freeform 5">
            <a:extLst>
              <a:ext uri="{FF2B5EF4-FFF2-40B4-BE49-F238E27FC236}">
                <a16:creationId xmlns:a16="http://schemas.microsoft.com/office/drawing/2014/main" id="{DC9D182E-DFC7-E4C5-E7B1-48B5A066EC5F}"/>
              </a:ext>
            </a:extLst>
          </p:cNvPr>
          <p:cNvSpPr/>
          <p:nvPr/>
        </p:nvSpPr>
        <p:spPr>
          <a:xfrm>
            <a:off x="3640768" y="-164456"/>
            <a:ext cx="11725929" cy="11711272"/>
          </a:xfrm>
          <a:custGeom>
            <a:avLst/>
            <a:gdLst/>
            <a:ahLst/>
            <a:cxnLst/>
            <a:rect l="l" t="t" r="r" b="b"/>
            <a:pathLst>
              <a:path w="11725929" h="11711272">
                <a:moveTo>
                  <a:pt x="0" y="0"/>
                </a:moveTo>
                <a:lnTo>
                  <a:pt x="11725929" y="0"/>
                </a:lnTo>
                <a:lnTo>
                  <a:pt x="11725929" y="11711272"/>
                </a:lnTo>
                <a:lnTo>
                  <a:pt x="0" y="11711272"/>
                </a:lnTo>
                <a:lnTo>
                  <a:pt x="0" y="0"/>
                </a:lnTo>
                <a:close/>
              </a:path>
            </a:pathLst>
          </a:custGeom>
          <a:blipFill>
            <a:blip r:embed="rId2"/>
            <a:stretch>
              <a:fillRect/>
            </a:stretch>
          </a:blipFill>
        </p:spPr>
      </p:sp>
      <p:grpSp>
        <p:nvGrpSpPr>
          <p:cNvPr id="6" name="Group 6">
            <a:extLst>
              <a:ext uri="{FF2B5EF4-FFF2-40B4-BE49-F238E27FC236}">
                <a16:creationId xmlns:a16="http://schemas.microsoft.com/office/drawing/2014/main" id="{046783A3-D8FF-EE40-8F04-2870884A11D5}"/>
              </a:ext>
            </a:extLst>
          </p:cNvPr>
          <p:cNvGrpSpPr/>
          <p:nvPr/>
        </p:nvGrpSpPr>
        <p:grpSpPr>
          <a:xfrm>
            <a:off x="3535612" y="-200215"/>
            <a:ext cx="11553237" cy="11553237"/>
            <a:chOff x="0" y="0"/>
            <a:chExt cx="812800" cy="812800"/>
          </a:xfrm>
        </p:grpSpPr>
        <p:sp>
          <p:nvSpPr>
            <p:cNvPr id="7" name="Freeform 7">
              <a:extLst>
                <a:ext uri="{FF2B5EF4-FFF2-40B4-BE49-F238E27FC236}">
                  <a16:creationId xmlns:a16="http://schemas.microsoft.com/office/drawing/2014/main" id="{F90B7956-1FEA-4B2E-A90D-3B61A7FDBCB9}"/>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8" name="TextBox 8">
              <a:extLst>
                <a:ext uri="{FF2B5EF4-FFF2-40B4-BE49-F238E27FC236}">
                  <a16:creationId xmlns:a16="http://schemas.microsoft.com/office/drawing/2014/main" id="{236EF849-E07D-71DD-B079-5C32DD90F3E2}"/>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22" name="TextBox 22">
            <a:extLst>
              <a:ext uri="{FF2B5EF4-FFF2-40B4-BE49-F238E27FC236}">
                <a16:creationId xmlns:a16="http://schemas.microsoft.com/office/drawing/2014/main" id="{08448052-7AFD-4E65-40B1-4122CA2E2F10}"/>
              </a:ext>
            </a:extLst>
          </p:cNvPr>
          <p:cNvSpPr txBox="1"/>
          <p:nvPr/>
        </p:nvSpPr>
        <p:spPr>
          <a:xfrm>
            <a:off x="3444507" y="2910024"/>
            <a:ext cx="10488025" cy="3827202"/>
          </a:xfrm>
          <a:prstGeom prst="rect">
            <a:avLst/>
          </a:prstGeom>
        </p:spPr>
        <p:txBody>
          <a:bodyPr wrap="square" lIns="0" tIns="0" rIns="0" bIns="0" rtlCol="0" anchor="t">
            <a:spAutoFit/>
          </a:bodyPr>
          <a:lstStyle/>
          <a:p>
            <a:pPr algn="ctr">
              <a:lnSpc>
                <a:spcPts val="15345"/>
              </a:lnSpc>
              <a:spcBef>
                <a:spcPct val="0"/>
              </a:spcBef>
            </a:pPr>
            <a:r>
              <a:rPr lang="en-US" sz="10961" b="1" dirty="0">
                <a:solidFill>
                  <a:srgbClr val="2D8BBA"/>
                </a:solidFill>
                <a:latin typeface="Poppins Bold"/>
                <a:ea typeface="Poppins Bold"/>
                <a:cs typeface="Poppins Bold"/>
                <a:sym typeface="Poppins Bold"/>
              </a:rPr>
              <a:t>Data Visualization</a:t>
            </a:r>
          </a:p>
        </p:txBody>
      </p:sp>
      <p:sp>
        <p:nvSpPr>
          <p:cNvPr id="23" name="TextBox 23">
            <a:extLst>
              <a:ext uri="{FF2B5EF4-FFF2-40B4-BE49-F238E27FC236}">
                <a16:creationId xmlns:a16="http://schemas.microsoft.com/office/drawing/2014/main" id="{93B218F0-C336-563F-28FB-5A5C18AE57DB}"/>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01</a:t>
            </a:r>
          </a:p>
        </p:txBody>
      </p:sp>
      <p:grpSp>
        <p:nvGrpSpPr>
          <p:cNvPr id="24" name="Group 24">
            <a:extLst>
              <a:ext uri="{FF2B5EF4-FFF2-40B4-BE49-F238E27FC236}">
                <a16:creationId xmlns:a16="http://schemas.microsoft.com/office/drawing/2014/main" id="{CA76E4AC-B694-F386-69EC-B0A1E096B3E2}"/>
              </a:ext>
            </a:extLst>
          </p:cNvPr>
          <p:cNvGrpSpPr/>
          <p:nvPr/>
        </p:nvGrpSpPr>
        <p:grpSpPr>
          <a:xfrm>
            <a:off x="533524" y="536724"/>
            <a:ext cx="4597023" cy="1316614"/>
            <a:chOff x="0" y="0"/>
            <a:chExt cx="6129363" cy="1755485"/>
          </a:xfrm>
        </p:grpSpPr>
        <p:sp>
          <p:nvSpPr>
            <p:cNvPr id="25" name="Freeform 25">
              <a:extLst>
                <a:ext uri="{FF2B5EF4-FFF2-40B4-BE49-F238E27FC236}">
                  <a16:creationId xmlns:a16="http://schemas.microsoft.com/office/drawing/2014/main" id="{4E5F0C6F-03C0-CF2C-D455-BB8DB9545BE0}"/>
                </a:ext>
              </a:extLst>
            </p:cNvPr>
            <p:cNvSpPr/>
            <p:nvPr/>
          </p:nvSpPr>
          <p:spPr>
            <a:xfrm>
              <a:off x="0" y="0"/>
              <a:ext cx="2011493" cy="1755485"/>
            </a:xfrm>
            <a:custGeom>
              <a:avLst/>
              <a:gdLst/>
              <a:ahLst/>
              <a:cxnLst/>
              <a:rect l="l" t="t" r="r" b="b"/>
              <a:pathLst>
                <a:path w="2011493" h="1755485">
                  <a:moveTo>
                    <a:pt x="0" y="0"/>
                  </a:moveTo>
                  <a:lnTo>
                    <a:pt x="2011493" y="0"/>
                  </a:lnTo>
                  <a:lnTo>
                    <a:pt x="2011493" y="1755485"/>
                  </a:lnTo>
                  <a:lnTo>
                    <a:pt x="0" y="1755485"/>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6" name="TextBox 26">
              <a:extLst>
                <a:ext uri="{FF2B5EF4-FFF2-40B4-BE49-F238E27FC236}">
                  <a16:creationId xmlns:a16="http://schemas.microsoft.com/office/drawing/2014/main" id="{80AD555E-017E-C4C9-2982-97A4EC024C6A}"/>
                </a:ext>
              </a:extLst>
            </p:cNvPr>
            <p:cNvSpPr txBox="1"/>
            <p:nvPr/>
          </p:nvSpPr>
          <p:spPr>
            <a:xfrm>
              <a:off x="1635037" y="-95250"/>
              <a:ext cx="4494327" cy="1151043"/>
            </a:xfrm>
            <a:prstGeom prst="rect">
              <a:avLst/>
            </a:prstGeom>
          </p:spPr>
          <p:txBody>
            <a:bodyPr lIns="0" tIns="0" rIns="0" bIns="0" rtlCol="0" anchor="t">
              <a:spAutoFit/>
            </a:bodyPr>
            <a:lstStyle/>
            <a:p>
              <a:pPr algn="ctr">
                <a:lnSpc>
                  <a:spcPts val="7279"/>
                </a:lnSpc>
              </a:pPr>
              <a:r>
                <a:rPr lang="en-US" sz="5199" b="1">
                  <a:solidFill>
                    <a:srgbClr val="000000"/>
                  </a:solidFill>
                  <a:latin typeface="Canva Sans Bold"/>
                  <a:ea typeface="Canva Sans Bold"/>
                  <a:cs typeface="Canva Sans Bold"/>
                  <a:sym typeface="Canva Sans Bold"/>
                </a:rPr>
                <a:t>Futurion</a:t>
              </a:r>
            </a:p>
          </p:txBody>
        </p:sp>
        <p:sp>
          <p:nvSpPr>
            <p:cNvPr id="27" name="TextBox 27">
              <a:extLst>
                <a:ext uri="{FF2B5EF4-FFF2-40B4-BE49-F238E27FC236}">
                  <a16:creationId xmlns:a16="http://schemas.microsoft.com/office/drawing/2014/main" id="{EE363AC2-A33E-BED5-FF6C-92339479E800}"/>
                </a:ext>
              </a:extLst>
            </p:cNvPr>
            <p:cNvSpPr txBox="1"/>
            <p:nvPr/>
          </p:nvSpPr>
          <p:spPr>
            <a:xfrm>
              <a:off x="2130394" y="899926"/>
              <a:ext cx="3529012" cy="449791"/>
            </a:xfrm>
            <a:prstGeom prst="rect">
              <a:avLst/>
            </a:prstGeom>
          </p:spPr>
          <p:txBody>
            <a:bodyPr lIns="0" tIns="0" rIns="0" bIns="0" rtlCol="0" anchor="t">
              <a:spAutoFit/>
            </a:bodyPr>
            <a:lstStyle/>
            <a:p>
              <a:pPr algn="ctr">
                <a:lnSpc>
                  <a:spcPts val="2800"/>
                </a:lnSpc>
              </a:pPr>
              <a:r>
                <a:rPr lang="en-US" sz="2000" spc="190">
                  <a:solidFill>
                    <a:srgbClr val="000000"/>
                  </a:solidFill>
                  <a:latin typeface="Canva Sans"/>
                  <a:ea typeface="Canva Sans"/>
                  <a:cs typeface="Canva Sans"/>
                  <a:sym typeface="Canva Sans"/>
                </a:rPr>
                <a:t>UPSKILLING INDIA</a:t>
              </a:r>
            </a:p>
          </p:txBody>
        </p:sp>
      </p:grpSp>
    </p:spTree>
    <p:extLst>
      <p:ext uri="{BB962C8B-B14F-4D97-AF65-F5344CB8AC3E}">
        <p14:creationId xmlns:p14="http://schemas.microsoft.com/office/powerpoint/2010/main" val="411852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6E49C-1616-203E-9AE5-0E29204946AD}"/>
            </a:ext>
          </a:extLst>
        </p:cNvPr>
        <p:cNvGrpSpPr/>
        <p:nvPr/>
      </p:nvGrpSpPr>
      <p:grpSpPr>
        <a:xfrm>
          <a:off x="0" y="0"/>
          <a:ext cx="0" cy="0"/>
          <a:chOff x="0" y="0"/>
          <a:chExt cx="0" cy="0"/>
        </a:xfrm>
      </p:grpSpPr>
      <p:sp>
        <p:nvSpPr>
          <p:cNvPr id="15" name="TextBox 15">
            <a:extLst>
              <a:ext uri="{FF2B5EF4-FFF2-40B4-BE49-F238E27FC236}">
                <a16:creationId xmlns:a16="http://schemas.microsoft.com/office/drawing/2014/main" id="{A541493D-AE66-29A2-AFC0-BCEE88AFDD85}"/>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04</a:t>
            </a:r>
          </a:p>
        </p:txBody>
      </p:sp>
      <p:grpSp>
        <p:nvGrpSpPr>
          <p:cNvPr id="16" name="Group 16">
            <a:extLst>
              <a:ext uri="{FF2B5EF4-FFF2-40B4-BE49-F238E27FC236}">
                <a16:creationId xmlns:a16="http://schemas.microsoft.com/office/drawing/2014/main" id="{FE4350FA-5CF6-AC5D-666B-7047D8630F9D}"/>
              </a:ext>
            </a:extLst>
          </p:cNvPr>
          <p:cNvGrpSpPr/>
          <p:nvPr/>
        </p:nvGrpSpPr>
        <p:grpSpPr>
          <a:xfrm>
            <a:off x="419980" y="602805"/>
            <a:ext cx="2974068" cy="851790"/>
            <a:chOff x="0" y="0"/>
            <a:chExt cx="3965424" cy="1135720"/>
          </a:xfrm>
        </p:grpSpPr>
        <p:sp>
          <p:nvSpPr>
            <p:cNvPr id="17" name="Freeform 17">
              <a:extLst>
                <a:ext uri="{FF2B5EF4-FFF2-40B4-BE49-F238E27FC236}">
                  <a16:creationId xmlns:a16="http://schemas.microsoft.com/office/drawing/2014/main" id="{FEF75D53-B446-2218-728B-777966503F8B}"/>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309F6F83-78AC-C02D-8A4A-80CBAD1FAFA8}"/>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B7CD78C4-2ACD-D67E-65E5-3E9D85E9EEF6}"/>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3" name="Picture 2">
            <a:extLst>
              <a:ext uri="{FF2B5EF4-FFF2-40B4-BE49-F238E27FC236}">
                <a16:creationId xmlns:a16="http://schemas.microsoft.com/office/drawing/2014/main" id="{3D37B056-2C56-09B1-651B-3916DAAFD6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990" y="1421411"/>
            <a:ext cx="15334905" cy="8574561"/>
          </a:xfrm>
          <a:prstGeom prst="rect">
            <a:avLst/>
          </a:prstGeom>
        </p:spPr>
      </p:pic>
      <p:sp>
        <p:nvSpPr>
          <p:cNvPr id="4" name="TextBox 3">
            <a:extLst>
              <a:ext uri="{FF2B5EF4-FFF2-40B4-BE49-F238E27FC236}">
                <a16:creationId xmlns:a16="http://schemas.microsoft.com/office/drawing/2014/main" id="{720C41EB-E528-9C59-0BE5-0EB873D93E0E}"/>
              </a:ext>
            </a:extLst>
          </p:cNvPr>
          <p:cNvSpPr txBox="1"/>
          <p:nvPr/>
        </p:nvSpPr>
        <p:spPr>
          <a:xfrm>
            <a:off x="6096000" y="563351"/>
            <a:ext cx="6553200" cy="769441"/>
          </a:xfrm>
          <a:prstGeom prst="rect">
            <a:avLst/>
          </a:prstGeom>
          <a:noFill/>
        </p:spPr>
        <p:txBody>
          <a:bodyPr wrap="square" rtlCol="0">
            <a:spAutoFit/>
          </a:bodyPr>
          <a:lstStyle/>
          <a:p>
            <a:r>
              <a:rPr lang="en-US" sz="4400" b="1" dirty="0"/>
              <a:t>Lung Cancer Overview</a:t>
            </a:r>
            <a:endParaRPr lang="en-IN" sz="4400" b="1" dirty="0"/>
          </a:p>
        </p:txBody>
      </p:sp>
    </p:spTree>
    <p:extLst>
      <p:ext uri="{BB962C8B-B14F-4D97-AF65-F5344CB8AC3E}">
        <p14:creationId xmlns:p14="http://schemas.microsoft.com/office/powerpoint/2010/main" val="1175873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1D883E-52A1-6B61-C347-A71A10849029}"/>
            </a:ext>
          </a:extLst>
        </p:cNvPr>
        <p:cNvGrpSpPr/>
        <p:nvPr/>
      </p:nvGrpSpPr>
      <p:grpSpPr>
        <a:xfrm>
          <a:off x="0" y="0"/>
          <a:ext cx="0" cy="0"/>
          <a:chOff x="0" y="0"/>
          <a:chExt cx="0" cy="0"/>
        </a:xfrm>
      </p:grpSpPr>
      <p:sp>
        <p:nvSpPr>
          <p:cNvPr id="15" name="TextBox 15">
            <a:extLst>
              <a:ext uri="{FF2B5EF4-FFF2-40B4-BE49-F238E27FC236}">
                <a16:creationId xmlns:a16="http://schemas.microsoft.com/office/drawing/2014/main" id="{AE71AEA5-E51D-C03D-EBE0-6D43BE54CD4D}"/>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04</a:t>
            </a:r>
          </a:p>
        </p:txBody>
      </p:sp>
      <p:grpSp>
        <p:nvGrpSpPr>
          <p:cNvPr id="16" name="Group 16">
            <a:extLst>
              <a:ext uri="{FF2B5EF4-FFF2-40B4-BE49-F238E27FC236}">
                <a16:creationId xmlns:a16="http://schemas.microsoft.com/office/drawing/2014/main" id="{00322D8C-3684-89B1-EE90-A639C22667E9}"/>
              </a:ext>
            </a:extLst>
          </p:cNvPr>
          <p:cNvGrpSpPr/>
          <p:nvPr/>
        </p:nvGrpSpPr>
        <p:grpSpPr>
          <a:xfrm>
            <a:off x="311483" y="465803"/>
            <a:ext cx="2974068" cy="851790"/>
            <a:chOff x="0" y="0"/>
            <a:chExt cx="3965424" cy="1135720"/>
          </a:xfrm>
        </p:grpSpPr>
        <p:sp>
          <p:nvSpPr>
            <p:cNvPr id="17" name="Freeform 17">
              <a:extLst>
                <a:ext uri="{FF2B5EF4-FFF2-40B4-BE49-F238E27FC236}">
                  <a16:creationId xmlns:a16="http://schemas.microsoft.com/office/drawing/2014/main" id="{512ACD6C-2797-7B04-462D-CCBDCB89D88D}"/>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F22A8660-23D7-EF8B-8C0E-9D4656A7F8C8}"/>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33E92736-3F58-7985-B2B9-685D48A3C00D}"/>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dirty="0">
                  <a:solidFill>
                    <a:srgbClr val="000000"/>
                  </a:solidFill>
                  <a:latin typeface="Canva Sans"/>
                  <a:ea typeface="Canva Sans"/>
                  <a:cs typeface="Canva Sans"/>
                  <a:sym typeface="Canva Sans"/>
                </a:rPr>
                <a:t>UPSKILLING INDIA</a:t>
              </a:r>
            </a:p>
          </p:txBody>
        </p:sp>
      </p:grpSp>
      <p:pic>
        <p:nvPicPr>
          <p:cNvPr id="3" name="Picture 2">
            <a:extLst>
              <a:ext uri="{FF2B5EF4-FFF2-40B4-BE49-F238E27FC236}">
                <a16:creationId xmlns:a16="http://schemas.microsoft.com/office/drawing/2014/main" id="{77961ACD-AEF7-4C61-55F1-8F76BA308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1483" y="1390720"/>
            <a:ext cx="17089025" cy="8705779"/>
          </a:xfrm>
          <a:prstGeom prst="rect">
            <a:avLst/>
          </a:prstGeom>
        </p:spPr>
      </p:pic>
      <p:sp>
        <p:nvSpPr>
          <p:cNvPr id="4" name="TextBox 3">
            <a:extLst>
              <a:ext uri="{FF2B5EF4-FFF2-40B4-BE49-F238E27FC236}">
                <a16:creationId xmlns:a16="http://schemas.microsoft.com/office/drawing/2014/main" id="{131690A3-1579-C3C7-D213-4591751A5D59}"/>
              </a:ext>
            </a:extLst>
          </p:cNvPr>
          <p:cNvSpPr txBox="1"/>
          <p:nvPr/>
        </p:nvSpPr>
        <p:spPr>
          <a:xfrm>
            <a:off x="5791200" y="465803"/>
            <a:ext cx="7620000" cy="769441"/>
          </a:xfrm>
          <a:prstGeom prst="rect">
            <a:avLst/>
          </a:prstGeom>
          <a:noFill/>
        </p:spPr>
        <p:txBody>
          <a:bodyPr wrap="square" rtlCol="0">
            <a:spAutoFit/>
          </a:bodyPr>
          <a:lstStyle/>
          <a:p>
            <a:r>
              <a:rPr lang="en-US" sz="4400" b="1" dirty="0"/>
              <a:t>Smoking And Risk Factors</a:t>
            </a:r>
            <a:endParaRPr lang="en-IN" sz="4400" b="1" dirty="0"/>
          </a:p>
        </p:txBody>
      </p:sp>
    </p:spTree>
    <p:extLst>
      <p:ext uri="{BB962C8B-B14F-4D97-AF65-F5344CB8AC3E}">
        <p14:creationId xmlns:p14="http://schemas.microsoft.com/office/powerpoint/2010/main" val="343934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2020559" y="1735472"/>
            <a:ext cx="10249331" cy="7522828"/>
            <a:chOff x="0" y="0"/>
            <a:chExt cx="2097888" cy="1539813"/>
          </a:xfrm>
        </p:grpSpPr>
        <p:sp>
          <p:nvSpPr>
            <p:cNvPr id="6" name="Freeform 6"/>
            <p:cNvSpPr/>
            <p:nvPr/>
          </p:nvSpPr>
          <p:spPr>
            <a:xfrm>
              <a:off x="0" y="0"/>
              <a:ext cx="2097888" cy="1539813"/>
            </a:xfrm>
            <a:custGeom>
              <a:avLst/>
              <a:gdLst/>
              <a:ahLst/>
              <a:cxnLst/>
              <a:rect l="l" t="t" r="r" b="b"/>
              <a:pathLst>
                <a:path w="2097888" h="1539813">
                  <a:moveTo>
                    <a:pt x="37768" y="0"/>
                  </a:moveTo>
                  <a:lnTo>
                    <a:pt x="2060121" y="0"/>
                  </a:lnTo>
                  <a:cubicBezTo>
                    <a:pt x="2070137" y="0"/>
                    <a:pt x="2079744" y="3979"/>
                    <a:pt x="2086826" y="11062"/>
                  </a:cubicBezTo>
                  <a:cubicBezTo>
                    <a:pt x="2093909" y="18145"/>
                    <a:pt x="2097888" y="27751"/>
                    <a:pt x="2097888" y="37768"/>
                  </a:cubicBezTo>
                  <a:lnTo>
                    <a:pt x="2097888" y="1502045"/>
                  </a:lnTo>
                  <a:cubicBezTo>
                    <a:pt x="2097888" y="1512062"/>
                    <a:pt x="2093909" y="1521668"/>
                    <a:pt x="2086826" y="1528751"/>
                  </a:cubicBezTo>
                  <a:cubicBezTo>
                    <a:pt x="2079744" y="1535834"/>
                    <a:pt x="2070137" y="1539813"/>
                    <a:pt x="2060121" y="1539813"/>
                  </a:cubicBezTo>
                  <a:lnTo>
                    <a:pt x="37768" y="1539813"/>
                  </a:lnTo>
                  <a:cubicBezTo>
                    <a:pt x="16909" y="1539813"/>
                    <a:pt x="0" y="1522904"/>
                    <a:pt x="0" y="1502045"/>
                  </a:cubicBezTo>
                  <a:lnTo>
                    <a:pt x="0" y="37768"/>
                  </a:lnTo>
                  <a:cubicBezTo>
                    <a:pt x="0" y="27751"/>
                    <a:pt x="3979" y="18145"/>
                    <a:pt x="11062" y="11062"/>
                  </a:cubicBezTo>
                  <a:cubicBezTo>
                    <a:pt x="18145" y="3979"/>
                    <a:pt x="27751" y="0"/>
                    <a:pt x="37768" y="0"/>
                  </a:cubicBezTo>
                  <a:close/>
                </a:path>
              </a:pathLst>
            </a:custGeom>
            <a:solidFill>
              <a:srgbClr val="F8F8F8"/>
            </a:solidFill>
          </p:spPr>
        </p:sp>
        <p:sp>
          <p:nvSpPr>
            <p:cNvPr id="7" name="TextBox 7"/>
            <p:cNvSpPr txBox="1"/>
            <p:nvPr/>
          </p:nvSpPr>
          <p:spPr>
            <a:xfrm>
              <a:off x="0" y="-38100"/>
              <a:ext cx="2097888" cy="1577913"/>
            </a:xfrm>
            <a:prstGeom prst="rect">
              <a:avLst/>
            </a:prstGeom>
          </p:spPr>
          <p:txBody>
            <a:bodyPr lIns="47086" tIns="47086" rIns="47086" bIns="47086" rtlCol="0" anchor="ctr"/>
            <a:lstStyle/>
            <a:p>
              <a:pPr algn="ctr">
                <a:lnSpc>
                  <a:spcPts val="2659"/>
                </a:lnSpc>
              </a:pPr>
              <a:endParaRPr/>
            </a:p>
          </p:txBody>
        </p:sp>
      </p:grpSp>
      <p:sp>
        <p:nvSpPr>
          <p:cNvPr id="8" name="Freeform 8"/>
          <p:cNvSpPr/>
          <p:nvPr/>
        </p:nvSpPr>
        <p:spPr>
          <a:xfrm>
            <a:off x="2427347" y="3829867"/>
            <a:ext cx="1026728" cy="1025445"/>
          </a:xfrm>
          <a:custGeom>
            <a:avLst/>
            <a:gdLst/>
            <a:ahLst/>
            <a:cxnLst/>
            <a:rect l="l" t="t" r="r" b="b"/>
            <a:pathLst>
              <a:path w="1026728" h="1025445">
                <a:moveTo>
                  <a:pt x="0" y="0"/>
                </a:moveTo>
                <a:lnTo>
                  <a:pt x="1026728" y="0"/>
                </a:lnTo>
                <a:lnTo>
                  <a:pt x="1026728" y="1025445"/>
                </a:lnTo>
                <a:lnTo>
                  <a:pt x="0" y="1025445"/>
                </a:lnTo>
                <a:lnTo>
                  <a:pt x="0" y="0"/>
                </a:lnTo>
                <a:close/>
              </a:path>
            </a:pathLst>
          </a:custGeom>
          <a:blipFill>
            <a:blip r:embed="rId2"/>
            <a:stretch>
              <a:fillRect/>
            </a:stretch>
          </a:blipFill>
        </p:spPr>
      </p:sp>
      <p:grpSp>
        <p:nvGrpSpPr>
          <p:cNvPr id="9" name="Group 9"/>
          <p:cNvGrpSpPr/>
          <p:nvPr/>
        </p:nvGrpSpPr>
        <p:grpSpPr>
          <a:xfrm>
            <a:off x="2403409" y="3788831"/>
            <a:ext cx="1011607" cy="101160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id="11" name="TextBox 11"/>
            <p:cNvSpPr txBox="1"/>
            <p:nvPr/>
          </p:nvSpPr>
          <p:spPr>
            <a:xfrm>
              <a:off x="76200" y="38100"/>
              <a:ext cx="660400" cy="698500"/>
            </a:xfrm>
            <a:prstGeom prst="rect">
              <a:avLst/>
            </a:prstGeom>
          </p:spPr>
          <p:txBody>
            <a:bodyPr lIns="47086" tIns="47086" rIns="47086" bIns="47086" rtlCol="0" anchor="ctr"/>
            <a:lstStyle/>
            <a:p>
              <a:pPr algn="ctr">
                <a:lnSpc>
                  <a:spcPts val="2659"/>
                </a:lnSpc>
                <a:spcBef>
                  <a:spcPct val="0"/>
                </a:spcBef>
              </a:pPr>
              <a:endParaRPr/>
            </a:p>
          </p:txBody>
        </p:sp>
      </p:grpSp>
      <p:sp>
        <p:nvSpPr>
          <p:cNvPr id="12" name="Freeform 12"/>
          <p:cNvSpPr/>
          <p:nvPr/>
        </p:nvSpPr>
        <p:spPr>
          <a:xfrm>
            <a:off x="2721737" y="4149107"/>
            <a:ext cx="374951" cy="291056"/>
          </a:xfrm>
          <a:custGeom>
            <a:avLst/>
            <a:gdLst/>
            <a:ahLst/>
            <a:cxnLst/>
            <a:rect l="l" t="t" r="r" b="b"/>
            <a:pathLst>
              <a:path w="374951" h="291056">
                <a:moveTo>
                  <a:pt x="0" y="0"/>
                </a:moveTo>
                <a:lnTo>
                  <a:pt x="374951" y="0"/>
                </a:lnTo>
                <a:lnTo>
                  <a:pt x="374951" y="291056"/>
                </a:lnTo>
                <a:lnTo>
                  <a:pt x="0" y="29105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4" name="TextBox 14"/>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05</a:t>
            </a:r>
          </a:p>
        </p:txBody>
      </p:sp>
      <p:grpSp>
        <p:nvGrpSpPr>
          <p:cNvPr id="19" name="Group 19"/>
          <p:cNvGrpSpPr/>
          <p:nvPr/>
        </p:nvGrpSpPr>
        <p:grpSpPr>
          <a:xfrm>
            <a:off x="533524" y="346413"/>
            <a:ext cx="2974068" cy="851790"/>
            <a:chOff x="0" y="0"/>
            <a:chExt cx="3965424" cy="1135720"/>
          </a:xfrm>
        </p:grpSpPr>
        <p:sp>
          <p:nvSpPr>
            <p:cNvPr id="20" name="Freeform 20"/>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21" name="TextBox 21"/>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22" name="TextBox 22"/>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pic>
        <p:nvPicPr>
          <p:cNvPr id="25" name="Picture 24">
            <a:extLst>
              <a:ext uri="{FF2B5EF4-FFF2-40B4-BE49-F238E27FC236}">
                <a16:creationId xmlns:a16="http://schemas.microsoft.com/office/drawing/2014/main" id="{C9CD911B-5450-1BCE-1F76-AD6D695C81A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4799" y="1165079"/>
            <a:ext cx="17043139" cy="8931421"/>
          </a:xfrm>
          <a:prstGeom prst="rect">
            <a:avLst/>
          </a:prstGeom>
        </p:spPr>
      </p:pic>
      <p:sp>
        <p:nvSpPr>
          <p:cNvPr id="26" name="TextBox 25">
            <a:extLst>
              <a:ext uri="{FF2B5EF4-FFF2-40B4-BE49-F238E27FC236}">
                <a16:creationId xmlns:a16="http://schemas.microsoft.com/office/drawing/2014/main" id="{633ADA1A-EBBD-E46A-9D85-3E5E7CF96497}"/>
              </a:ext>
            </a:extLst>
          </p:cNvPr>
          <p:cNvSpPr txBox="1"/>
          <p:nvPr/>
        </p:nvSpPr>
        <p:spPr>
          <a:xfrm>
            <a:off x="5074566" y="334082"/>
            <a:ext cx="9677400" cy="830997"/>
          </a:xfrm>
          <a:prstGeom prst="rect">
            <a:avLst/>
          </a:prstGeom>
          <a:noFill/>
        </p:spPr>
        <p:txBody>
          <a:bodyPr wrap="square" rtlCol="0">
            <a:spAutoFit/>
          </a:bodyPr>
          <a:lstStyle/>
          <a:p>
            <a:r>
              <a:rPr lang="en-US" sz="4800" b="1" dirty="0"/>
              <a:t>Treatment &amp; Survival Analysis </a:t>
            </a:r>
            <a:endParaRPr lang="en-IN" sz="48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06</a:t>
            </a:r>
          </a:p>
        </p:txBody>
      </p:sp>
      <p:sp>
        <p:nvSpPr>
          <p:cNvPr id="13" name="TextBox 13"/>
          <p:cNvSpPr txBox="1"/>
          <p:nvPr/>
        </p:nvSpPr>
        <p:spPr>
          <a:xfrm>
            <a:off x="8437733" y="5193886"/>
            <a:ext cx="2608309" cy="501783"/>
          </a:xfrm>
          <a:prstGeom prst="rect">
            <a:avLst/>
          </a:prstGeom>
        </p:spPr>
        <p:txBody>
          <a:bodyPr lIns="0" tIns="0" rIns="0" bIns="0" rtlCol="0" anchor="t">
            <a:spAutoFit/>
          </a:bodyPr>
          <a:lstStyle/>
          <a:p>
            <a:pPr algn="l">
              <a:lnSpc>
                <a:spcPts val="3842"/>
              </a:lnSpc>
              <a:spcBef>
                <a:spcPct val="0"/>
              </a:spcBef>
            </a:pPr>
            <a:r>
              <a:rPr lang="en-US" sz="2744" b="1">
                <a:solidFill>
                  <a:srgbClr val="FFFFFF"/>
                </a:solidFill>
                <a:latin typeface="Poppins Bold"/>
                <a:ea typeface="Poppins Bold"/>
                <a:cs typeface="Poppins Bold"/>
                <a:sym typeface="Poppins Bold"/>
              </a:rPr>
              <a:t>Task 02</a:t>
            </a:r>
          </a:p>
        </p:txBody>
      </p:sp>
      <p:sp>
        <p:nvSpPr>
          <p:cNvPr id="14" name="TextBox 14"/>
          <p:cNvSpPr txBox="1"/>
          <p:nvPr/>
        </p:nvSpPr>
        <p:spPr>
          <a:xfrm>
            <a:off x="7517980" y="6354838"/>
            <a:ext cx="3826885" cy="1263016"/>
          </a:xfrm>
          <a:prstGeom prst="rect">
            <a:avLst/>
          </a:prstGeom>
        </p:spPr>
        <p:txBody>
          <a:bodyPr lIns="0" tIns="0" rIns="0" bIns="0" rtlCol="0" anchor="t">
            <a:spAutoFit/>
          </a:bodyPr>
          <a:lstStyle/>
          <a:p>
            <a:pPr algn="l">
              <a:lnSpc>
                <a:spcPts val="3359"/>
              </a:lnSpc>
              <a:spcBef>
                <a:spcPct val="0"/>
              </a:spcBef>
            </a:pPr>
            <a:r>
              <a:rPr lang="en-US" sz="2399">
                <a:solidFill>
                  <a:srgbClr val="FFFFFF"/>
                </a:solidFill>
                <a:latin typeface="Poppins"/>
                <a:ea typeface="Poppins"/>
                <a:cs typeface="Poppins"/>
                <a:sym typeface="Poppins"/>
              </a:rPr>
              <a:t>Normalize or standardize relevant fields (e.g., age, blood counts).</a:t>
            </a:r>
          </a:p>
        </p:txBody>
      </p:sp>
      <p:grpSp>
        <p:nvGrpSpPr>
          <p:cNvPr id="15" name="Group 15"/>
          <p:cNvGrpSpPr/>
          <p:nvPr/>
        </p:nvGrpSpPr>
        <p:grpSpPr>
          <a:xfrm>
            <a:off x="533524" y="346413"/>
            <a:ext cx="2974068" cy="851790"/>
            <a:chOff x="0" y="0"/>
            <a:chExt cx="3965424" cy="1135720"/>
          </a:xfrm>
        </p:grpSpPr>
        <p:sp>
          <p:nvSpPr>
            <p:cNvPr id="16" name="Freeform 16"/>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7"/>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8" name="TextBox 18"/>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dirty="0">
                  <a:solidFill>
                    <a:srgbClr val="000000"/>
                  </a:solidFill>
                  <a:latin typeface="Canva Sans"/>
                  <a:ea typeface="Canva Sans"/>
                  <a:cs typeface="Canva Sans"/>
                  <a:sym typeface="Canva Sans"/>
                </a:rPr>
                <a:t>UPSKILLING INDIA</a:t>
              </a:r>
            </a:p>
          </p:txBody>
        </p:sp>
      </p:grpSp>
      <p:sp>
        <p:nvSpPr>
          <p:cNvPr id="20" name="TextBox 19">
            <a:extLst>
              <a:ext uri="{FF2B5EF4-FFF2-40B4-BE49-F238E27FC236}">
                <a16:creationId xmlns:a16="http://schemas.microsoft.com/office/drawing/2014/main" id="{E66BB1F0-6771-0451-2613-DFF146E442C2}"/>
              </a:ext>
            </a:extLst>
          </p:cNvPr>
          <p:cNvSpPr txBox="1"/>
          <p:nvPr/>
        </p:nvSpPr>
        <p:spPr>
          <a:xfrm>
            <a:off x="1326870" y="1347043"/>
            <a:ext cx="14751330" cy="8771632"/>
          </a:xfrm>
          <a:prstGeom prst="rect">
            <a:avLst/>
          </a:prstGeom>
          <a:noFill/>
        </p:spPr>
        <p:txBody>
          <a:bodyPr wrap="square">
            <a:spAutoFit/>
          </a:bodyPr>
          <a:lstStyle/>
          <a:p>
            <a:r>
              <a:rPr lang="en-US" sz="3600" b="1" dirty="0"/>
              <a:t>Insights:</a:t>
            </a:r>
          </a:p>
          <a:p>
            <a:pPr>
              <a:buFont typeface="+mj-lt"/>
              <a:buAutoNum type="arabicPeriod"/>
            </a:pPr>
            <a:r>
              <a:rPr lang="en-US" sz="2400" b="1" dirty="0"/>
              <a:t>Survival Rate &amp; Treatment Type:</a:t>
            </a:r>
            <a:endParaRPr lang="en-US" sz="2400" dirty="0"/>
          </a:p>
          <a:p>
            <a:pPr marL="742950" lvl="1" indent="-285750">
              <a:buFont typeface="+mj-lt"/>
              <a:buAutoNum type="arabicPeriod"/>
            </a:pPr>
            <a:r>
              <a:rPr lang="en-US" sz="2400" dirty="0"/>
              <a:t>Surgery has the highest survival rate, followed closely by radiotherapy and chemotherapy.</a:t>
            </a:r>
          </a:p>
          <a:p>
            <a:pPr marL="742950" lvl="1" indent="-285750">
              <a:buFont typeface="+mj-lt"/>
              <a:buAutoNum type="arabicPeriod"/>
            </a:pPr>
            <a:r>
              <a:rPr lang="en-US" sz="2400" dirty="0"/>
              <a:t>Mortality rates for different treatments are almost similar, but chemotherapy has the lowest mortality rate.</a:t>
            </a:r>
          </a:p>
          <a:p>
            <a:pPr>
              <a:buFont typeface="+mj-lt"/>
              <a:buAutoNum type="arabicPeriod"/>
            </a:pPr>
            <a:r>
              <a:rPr lang="en-US" sz="2400" b="1" dirty="0"/>
              <a:t>Lung Cancer Prevalence:</a:t>
            </a:r>
            <a:endParaRPr lang="en-US" sz="2400" dirty="0"/>
          </a:p>
          <a:p>
            <a:pPr marL="742950" lvl="1" indent="-285750">
              <a:buFont typeface="+mj-lt"/>
              <a:buAutoNum type="arabicPeriod"/>
            </a:pPr>
            <a:r>
              <a:rPr lang="en-US" sz="2400" dirty="0"/>
              <a:t>Almost equal distribution between developed (49.98%) and developing countries (50.02%).</a:t>
            </a:r>
          </a:p>
          <a:p>
            <a:pPr marL="742950" lvl="1" indent="-285750">
              <a:buFont typeface="+mj-lt"/>
              <a:buAutoNum type="arabicPeriod"/>
            </a:pPr>
            <a:r>
              <a:rPr lang="en-US" sz="2400" dirty="0"/>
              <a:t>China, USA, Japan, and India have the highest number of lung cancer deaths.</a:t>
            </a:r>
          </a:p>
          <a:p>
            <a:pPr>
              <a:buFont typeface="+mj-lt"/>
              <a:buAutoNum type="arabicPeriod"/>
            </a:pPr>
            <a:r>
              <a:rPr lang="en-US" sz="2400" b="1" dirty="0"/>
              <a:t>Gender-based Analysis:</a:t>
            </a:r>
            <a:endParaRPr lang="en-US" sz="2400" dirty="0"/>
          </a:p>
          <a:p>
            <a:pPr marL="742950" lvl="1" indent="-285750">
              <a:buFont typeface="+mj-lt"/>
              <a:buAutoNum type="arabicPeriod"/>
            </a:pPr>
            <a:r>
              <a:rPr lang="en-US" sz="2400" dirty="0"/>
              <a:t>More males (60.93%) survive compared to females (39.13%).</a:t>
            </a:r>
          </a:p>
          <a:p>
            <a:pPr marL="742950" lvl="1" indent="-285750">
              <a:buFont typeface="+mj-lt"/>
              <a:buAutoNum type="arabicPeriod"/>
            </a:pPr>
            <a:r>
              <a:rPr lang="en-US" sz="2400" dirty="0"/>
              <a:t>Males also have a higher smoking impact score (50.28% vs. 49.72% for females).</a:t>
            </a:r>
          </a:p>
          <a:p>
            <a:pPr marL="742950" lvl="1" indent="-285750">
              <a:buFont typeface="+mj-lt"/>
              <a:buAutoNum type="arabicPeriod"/>
            </a:pPr>
            <a:r>
              <a:rPr lang="en-US" sz="2400" dirty="0"/>
              <a:t>Lung cancer cases are more prevalent in males (60.87%) than in females (39.13%).</a:t>
            </a:r>
          </a:p>
          <a:p>
            <a:pPr>
              <a:buFont typeface="+mj-lt"/>
              <a:buAutoNum type="arabicPeriod"/>
            </a:pPr>
            <a:r>
              <a:rPr lang="en-US" sz="2400" b="1" dirty="0"/>
              <a:t>Smoking &amp; Air Pollution Impact:</a:t>
            </a:r>
            <a:endParaRPr lang="en-US" sz="2400" dirty="0"/>
          </a:p>
          <a:p>
            <a:pPr marL="742950" lvl="1" indent="-285750">
              <a:buFont typeface="+mj-lt"/>
              <a:buAutoNum type="arabicPeriod"/>
            </a:pPr>
            <a:r>
              <a:rPr lang="en-US" sz="2400" dirty="0"/>
              <a:t>Around 39.92% of lung cancer cases are linked to smoking.</a:t>
            </a:r>
          </a:p>
          <a:p>
            <a:pPr marL="742950" lvl="1" indent="-285750">
              <a:buFont typeface="+mj-lt"/>
              <a:buAutoNum type="arabicPeriod"/>
            </a:pPr>
            <a:r>
              <a:rPr lang="en-US" sz="2400" dirty="0"/>
              <a:t>Passive smoking has a higher impact on males (43.93%) compared to females (27.24%).</a:t>
            </a:r>
          </a:p>
          <a:p>
            <a:pPr marL="742950" lvl="1" indent="-285750">
              <a:buFont typeface="+mj-lt"/>
              <a:buAutoNum type="arabicPeriod"/>
            </a:pPr>
            <a:r>
              <a:rPr lang="en-US" sz="2400" dirty="0"/>
              <a:t>Higher air pollution exposure leads to an increased mortality rate, but medium exposure has the highest impact.</a:t>
            </a:r>
          </a:p>
          <a:p>
            <a:pPr>
              <a:buFont typeface="+mj-lt"/>
              <a:buAutoNum type="arabicPeriod"/>
            </a:pPr>
            <a:r>
              <a:rPr lang="en-US" sz="2400" b="1" dirty="0"/>
              <a:t>Age-wise Analysis:</a:t>
            </a:r>
            <a:endParaRPr lang="en-US" sz="2400" dirty="0"/>
          </a:p>
          <a:p>
            <a:pPr marL="742950" lvl="1" indent="-285750">
              <a:buFont typeface="+mj-lt"/>
              <a:buAutoNum type="arabicPeriod"/>
            </a:pPr>
            <a:r>
              <a:rPr lang="en-US" sz="2400" dirty="0"/>
              <a:t>Majority of lung cancer patients are in the </a:t>
            </a:r>
            <a:r>
              <a:rPr lang="en-US" sz="2400" b="1" dirty="0"/>
              <a:t>25-below, 70-84, and 55-69</a:t>
            </a:r>
            <a:r>
              <a:rPr lang="en-US" sz="2400" dirty="0"/>
              <a:t> age groups.</a:t>
            </a:r>
          </a:p>
          <a:p>
            <a:pPr marL="742950" lvl="1" indent="-285750">
              <a:buFont typeface="+mj-lt"/>
              <a:buAutoNum type="arabicPeriod"/>
            </a:pPr>
            <a:r>
              <a:rPr lang="en-US" sz="2400" dirty="0"/>
              <a:t>The survival rate remains relatively stable across different cancer stages.</a:t>
            </a:r>
          </a:p>
          <a:p>
            <a:pPr>
              <a:buFont typeface="+mj-lt"/>
              <a:buAutoNum type="arabicPeriod"/>
            </a:pPr>
            <a:r>
              <a:rPr lang="en-US" sz="2400" b="1" dirty="0"/>
              <a:t>Early Detection &amp; Cancer Stages:</a:t>
            </a:r>
            <a:endParaRPr lang="en-US" sz="2400" dirty="0"/>
          </a:p>
          <a:p>
            <a:pPr marL="742950" lvl="1" indent="-285750">
              <a:buFont typeface="+mj-lt"/>
              <a:buAutoNum type="arabicPeriod"/>
            </a:pPr>
            <a:r>
              <a:rPr lang="en-US" sz="2400" dirty="0"/>
              <a:t>Early detection rates increase as cancer progresses from Stage 1 to Stage 4.</a:t>
            </a:r>
          </a:p>
          <a:p>
            <a:pPr marL="742950" lvl="1" indent="-285750">
              <a:buFont typeface="+mj-lt"/>
              <a:buAutoNum type="arabicPeriod"/>
            </a:pPr>
            <a:r>
              <a:rPr lang="en-US" sz="2400" dirty="0"/>
              <a:t>Patients with </a:t>
            </a:r>
            <a:r>
              <a:rPr lang="en-US" sz="2400" b="1" dirty="0"/>
              <a:t>Stage 4 lung cancer</a:t>
            </a:r>
            <a:r>
              <a:rPr lang="en-US" sz="2400" dirty="0"/>
              <a:t> had the longest smoking history (15.63 years on average), reinforcing the strong correlation between smoking duration and cancer severity</a:t>
            </a:r>
            <a:r>
              <a:rPr lang="en-US" sz="2000" dirty="0"/>
              <a:t>.</a:t>
            </a:r>
          </a:p>
        </p:txBody>
      </p:sp>
      <p:sp>
        <p:nvSpPr>
          <p:cNvPr id="21" name="Freeform 13">
            <a:extLst>
              <a:ext uri="{FF2B5EF4-FFF2-40B4-BE49-F238E27FC236}">
                <a16:creationId xmlns:a16="http://schemas.microsoft.com/office/drawing/2014/main" id="{53D9EF58-0898-52A9-5C11-6016A0D313EA}"/>
              </a:ext>
            </a:extLst>
          </p:cNvPr>
          <p:cNvSpPr/>
          <p:nvPr/>
        </p:nvSpPr>
        <p:spPr>
          <a:xfrm>
            <a:off x="14229643" y="3767170"/>
            <a:ext cx="2527715" cy="2643048"/>
          </a:xfrm>
          <a:custGeom>
            <a:avLst/>
            <a:gdLst/>
            <a:ahLst/>
            <a:cxnLst/>
            <a:rect l="l" t="t" r="r" b="b"/>
            <a:pathLst>
              <a:path w="2527715" h="2643048">
                <a:moveTo>
                  <a:pt x="0" y="0"/>
                </a:moveTo>
                <a:lnTo>
                  <a:pt x="2527715" y="0"/>
                </a:lnTo>
                <a:lnTo>
                  <a:pt x="2527715" y="2643048"/>
                </a:lnTo>
                <a:lnTo>
                  <a:pt x="0" y="26430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4"/>
          <p:cNvSpPr txBox="1"/>
          <p:nvPr/>
        </p:nvSpPr>
        <p:spPr>
          <a:xfrm>
            <a:off x="11209507" y="442378"/>
            <a:ext cx="10758039" cy="11378695"/>
          </a:xfrm>
          <a:prstGeom prst="rect">
            <a:avLst/>
          </a:prstGeom>
        </p:spPr>
        <p:txBody>
          <a:bodyPr lIns="50800" tIns="50800" rIns="50800" bIns="50800" rtlCol="0" anchor="ctr"/>
          <a:lstStyle/>
          <a:p>
            <a:pPr algn="ctr">
              <a:lnSpc>
                <a:spcPts val="2659"/>
              </a:lnSpc>
              <a:spcBef>
                <a:spcPct val="0"/>
              </a:spcBef>
            </a:pPr>
            <a:endParaRPr/>
          </a:p>
        </p:txBody>
      </p:sp>
      <p:sp>
        <p:nvSpPr>
          <p:cNvPr id="8" name="TextBox 8"/>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07</a:t>
            </a:r>
          </a:p>
        </p:txBody>
      </p:sp>
      <p:grpSp>
        <p:nvGrpSpPr>
          <p:cNvPr id="9" name="Group 9"/>
          <p:cNvGrpSpPr/>
          <p:nvPr/>
        </p:nvGrpSpPr>
        <p:grpSpPr>
          <a:xfrm>
            <a:off x="533524" y="346413"/>
            <a:ext cx="2974068" cy="851790"/>
            <a:chOff x="0" y="0"/>
            <a:chExt cx="3965424" cy="1135720"/>
          </a:xfrm>
        </p:grpSpPr>
        <p:sp>
          <p:nvSpPr>
            <p:cNvPr id="10" name="Freeform 10"/>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TextBox 11"/>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2" name="TextBox 12"/>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14" name="TextBox 13">
            <a:extLst>
              <a:ext uri="{FF2B5EF4-FFF2-40B4-BE49-F238E27FC236}">
                <a16:creationId xmlns:a16="http://schemas.microsoft.com/office/drawing/2014/main" id="{509546C5-7F89-4833-9CD3-35D2B6E8E0F7}"/>
              </a:ext>
            </a:extLst>
          </p:cNvPr>
          <p:cNvSpPr txBox="1"/>
          <p:nvPr/>
        </p:nvSpPr>
        <p:spPr>
          <a:xfrm>
            <a:off x="766736" y="1719603"/>
            <a:ext cx="15844864" cy="7786747"/>
          </a:xfrm>
          <a:prstGeom prst="rect">
            <a:avLst/>
          </a:prstGeom>
          <a:noFill/>
        </p:spPr>
        <p:txBody>
          <a:bodyPr wrap="square">
            <a:spAutoFit/>
          </a:bodyPr>
          <a:lstStyle/>
          <a:p>
            <a:r>
              <a:rPr lang="en-US" sz="4400" b="1" dirty="0"/>
              <a:t>Recommendations:</a:t>
            </a:r>
          </a:p>
          <a:p>
            <a:pPr>
              <a:buFont typeface="+mj-lt"/>
              <a:buAutoNum type="arabicPeriod"/>
            </a:pPr>
            <a:r>
              <a:rPr lang="en-US" sz="2400" b="1" dirty="0"/>
              <a:t>Prevention &amp; Awareness Campaigns:</a:t>
            </a:r>
            <a:endParaRPr lang="en-US" sz="2400" dirty="0"/>
          </a:p>
          <a:p>
            <a:pPr marL="742950" lvl="1" indent="-285750">
              <a:buFont typeface="+mj-lt"/>
              <a:buAutoNum type="arabicPeriod"/>
            </a:pPr>
            <a:r>
              <a:rPr lang="en-US" sz="2400" dirty="0"/>
              <a:t>Implement smoking cessation programs, particularly targeting men.</a:t>
            </a:r>
          </a:p>
          <a:p>
            <a:pPr marL="742950" lvl="1" indent="-285750">
              <a:buFont typeface="+mj-lt"/>
              <a:buAutoNum type="arabicPeriod"/>
            </a:pPr>
            <a:r>
              <a:rPr lang="en-US" sz="2400" dirty="0"/>
              <a:t>Raise awareness about the impact of passive smoking, especially for females.</a:t>
            </a:r>
          </a:p>
          <a:p>
            <a:pPr lvl="1"/>
            <a:endParaRPr lang="en-US" sz="2400" dirty="0"/>
          </a:p>
          <a:p>
            <a:pPr>
              <a:buFont typeface="+mj-lt"/>
              <a:buAutoNum type="arabicPeriod"/>
            </a:pPr>
            <a:r>
              <a:rPr lang="en-US" sz="2400" b="1" dirty="0"/>
              <a:t>Early Detection &amp; Screening:</a:t>
            </a:r>
            <a:endParaRPr lang="en-US" sz="2400" dirty="0"/>
          </a:p>
          <a:p>
            <a:pPr marL="742950" lvl="1" indent="-285750">
              <a:buFont typeface="+mj-lt"/>
              <a:buAutoNum type="arabicPeriod"/>
            </a:pPr>
            <a:r>
              <a:rPr lang="en-US" sz="2400" dirty="0"/>
              <a:t>Encourage lung cancer screening, especially for high-risk groups (smokers and individuals exposed to air pollution).</a:t>
            </a:r>
          </a:p>
          <a:p>
            <a:pPr marL="742950" lvl="1" indent="-285750">
              <a:buFont typeface="+mj-lt"/>
              <a:buAutoNum type="arabicPeriod"/>
            </a:pPr>
            <a:r>
              <a:rPr lang="en-US" sz="2400" dirty="0"/>
              <a:t>Strengthen early detection programs as survival rates improve with early diagnosis</a:t>
            </a:r>
          </a:p>
          <a:p>
            <a:pPr lvl="1"/>
            <a:endParaRPr lang="en-US" sz="2400" dirty="0"/>
          </a:p>
          <a:p>
            <a:pPr>
              <a:buFont typeface="+mj-lt"/>
              <a:buAutoNum type="arabicPeriod"/>
            </a:pPr>
            <a:r>
              <a:rPr lang="en-US" sz="2400" b="1" dirty="0"/>
              <a:t>Environmental &amp; Policy Actions:</a:t>
            </a:r>
            <a:endParaRPr lang="en-US" sz="2400" dirty="0"/>
          </a:p>
          <a:p>
            <a:pPr marL="742950" lvl="1" indent="-285750">
              <a:buFont typeface="+mj-lt"/>
              <a:buAutoNum type="arabicPeriod"/>
            </a:pPr>
            <a:r>
              <a:rPr lang="en-US" sz="2400" dirty="0"/>
              <a:t>Implement policies to reduce air pollution exposure.</a:t>
            </a:r>
          </a:p>
          <a:p>
            <a:pPr marL="742950" lvl="1" indent="-285750">
              <a:buFont typeface="+mj-lt"/>
              <a:buAutoNum type="arabicPeriod"/>
            </a:pPr>
            <a:r>
              <a:rPr lang="en-US" sz="2400" dirty="0"/>
              <a:t>Encourage workplaces and public areas to adopt stronger anti-smoking regulations.</a:t>
            </a:r>
          </a:p>
          <a:p>
            <a:pPr lvl="1"/>
            <a:endParaRPr lang="en-US" sz="2400" dirty="0"/>
          </a:p>
          <a:p>
            <a:pPr>
              <a:buFont typeface="+mj-lt"/>
              <a:buAutoNum type="arabicPeriod"/>
            </a:pPr>
            <a:r>
              <a:rPr lang="en-US" sz="2400" b="1" dirty="0"/>
              <a:t>Healthcare Strategy:</a:t>
            </a:r>
            <a:endParaRPr lang="en-US" sz="2400" dirty="0"/>
          </a:p>
          <a:p>
            <a:pPr marL="742950" lvl="1" indent="-285750">
              <a:buFont typeface="+mj-lt"/>
              <a:buAutoNum type="arabicPeriod"/>
            </a:pPr>
            <a:r>
              <a:rPr lang="en-US" sz="2400" dirty="0"/>
              <a:t>Focus on </a:t>
            </a:r>
            <a:r>
              <a:rPr lang="en-US" sz="2400" b="1" dirty="0"/>
              <a:t>personalized treatment plans</a:t>
            </a:r>
            <a:r>
              <a:rPr lang="en-US" sz="2400" dirty="0"/>
              <a:t> based on survival analysis insights.</a:t>
            </a:r>
          </a:p>
          <a:p>
            <a:pPr marL="742950" lvl="1" indent="-285750">
              <a:buFont typeface="+mj-lt"/>
              <a:buAutoNum type="arabicPeriod"/>
            </a:pPr>
            <a:r>
              <a:rPr lang="en-US" sz="2400" dirty="0"/>
              <a:t>Promote surgery as an effective treatment while improving access to chemotherapy and radiotherapy.</a:t>
            </a:r>
          </a:p>
          <a:p>
            <a:pPr lvl="1"/>
            <a:endParaRPr lang="en-US" sz="2400" dirty="0"/>
          </a:p>
          <a:p>
            <a:pPr>
              <a:buFont typeface="+mj-lt"/>
              <a:buAutoNum type="arabicPeriod"/>
            </a:pPr>
            <a:r>
              <a:rPr lang="en-US" sz="2400" b="1" dirty="0"/>
              <a:t>Further Research &amp; Data Analysis:</a:t>
            </a:r>
            <a:endParaRPr lang="en-US" sz="2400" dirty="0"/>
          </a:p>
          <a:p>
            <a:pPr marL="742950" lvl="1" indent="-285750">
              <a:buFont typeface="+mj-lt"/>
              <a:buAutoNum type="arabicPeriod"/>
            </a:pPr>
            <a:r>
              <a:rPr lang="en-US" sz="2400" dirty="0"/>
              <a:t>Investigate </a:t>
            </a:r>
            <a:r>
              <a:rPr lang="en-US" sz="2400" b="1" dirty="0"/>
              <a:t>regional</a:t>
            </a:r>
            <a:r>
              <a:rPr lang="en-US" sz="2400" dirty="0"/>
              <a:t> disparities in lung cancer prevalence and survival.</a:t>
            </a:r>
          </a:p>
          <a:p>
            <a:pPr marL="742950" lvl="1" indent="-285750">
              <a:buFont typeface="+mj-lt"/>
              <a:buAutoNum type="arabicPeriod"/>
            </a:pPr>
            <a:r>
              <a:rPr lang="en-US" sz="2400" dirty="0"/>
              <a:t>Conduct deeper analysis into </a:t>
            </a:r>
            <a:r>
              <a:rPr lang="en-US" sz="2400" b="1" dirty="0"/>
              <a:t>lifestyle factors</a:t>
            </a:r>
            <a:r>
              <a:rPr lang="en-US" sz="2400" dirty="0"/>
              <a:t> beyond smoking that impact lung cancer cases.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414093-2057-769E-8A41-AB7BBC6BB821}"/>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C7A9170E-D431-E3DA-6AD3-04C9ACB0C43E}"/>
              </a:ext>
            </a:extLst>
          </p:cNvPr>
          <p:cNvGrpSpPr/>
          <p:nvPr/>
        </p:nvGrpSpPr>
        <p:grpSpPr>
          <a:xfrm>
            <a:off x="1899041" y="1175003"/>
            <a:ext cx="15395536" cy="7936994"/>
            <a:chOff x="0" y="0"/>
            <a:chExt cx="3151241" cy="1624587"/>
          </a:xfrm>
        </p:grpSpPr>
        <p:sp>
          <p:nvSpPr>
            <p:cNvPr id="6" name="Freeform 6">
              <a:extLst>
                <a:ext uri="{FF2B5EF4-FFF2-40B4-BE49-F238E27FC236}">
                  <a16:creationId xmlns:a16="http://schemas.microsoft.com/office/drawing/2014/main" id="{2039AA7F-BE99-700A-F439-9E8D5827BFA2}"/>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txBody>
            <a:bodyPr/>
            <a:lstStyle/>
            <a:p>
              <a:endParaRPr lang="en-IN" dirty="0"/>
            </a:p>
          </p:txBody>
        </p:sp>
        <p:sp>
          <p:nvSpPr>
            <p:cNvPr id="7" name="TextBox 7">
              <a:extLst>
                <a:ext uri="{FF2B5EF4-FFF2-40B4-BE49-F238E27FC236}">
                  <a16:creationId xmlns:a16="http://schemas.microsoft.com/office/drawing/2014/main" id="{1E3EF023-9650-4724-F446-1404428DED2F}"/>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sp>
        <p:nvSpPr>
          <p:cNvPr id="8" name="TextBox 8">
            <a:extLst>
              <a:ext uri="{FF2B5EF4-FFF2-40B4-BE49-F238E27FC236}">
                <a16:creationId xmlns:a16="http://schemas.microsoft.com/office/drawing/2014/main" id="{ED086442-5E8E-19E4-79C5-E9132F9C88F1}"/>
              </a:ext>
            </a:extLst>
          </p:cNvPr>
          <p:cNvSpPr txBox="1"/>
          <p:nvPr/>
        </p:nvSpPr>
        <p:spPr>
          <a:xfrm>
            <a:off x="2209800" y="1602850"/>
            <a:ext cx="14774019" cy="2569229"/>
          </a:xfrm>
          <a:prstGeom prst="rect">
            <a:avLst/>
          </a:prstGeom>
        </p:spPr>
        <p:txBody>
          <a:bodyPr lIns="0" tIns="0" rIns="0" bIns="0" rtlCol="0" anchor="t">
            <a:spAutoFit/>
          </a:bodyPr>
          <a:lstStyle/>
          <a:p>
            <a:r>
              <a:rPr lang="en-US" sz="2444" dirty="0">
                <a:solidFill>
                  <a:srgbClr val="3B3B3B"/>
                </a:solidFill>
                <a:latin typeface="Poppins"/>
                <a:ea typeface="Poppins"/>
                <a:cs typeface="Poppins"/>
                <a:sym typeface="Poppins"/>
              </a:rPr>
              <a:t>📌</a:t>
            </a:r>
            <a:r>
              <a:rPr lang="en-US" sz="2800" b="1" dirty="0"/>
              <a:t>Problem Statement:</a:t>
            </a:r>
          </a:p>
          <a:p>
            <a:r>
              <a:rPr lang="en-US" sz="2800" dirty="0"/>
              <a:t>Lung cancer is one of the leading causes of cancer-related deaths worldwide. Early detection and understanding risk factors such as smoking habits, gender-based impact, and environmental exposure can help improve survival rates and treatment strategies. This analysis aims to identify key trends, risk factors, and patient demographics to support healthcare professionals in decision-making.</a:t>
            </a:r>
          </a:p>
          <a:p>
            <a:pPr algn="just">
              <a:lnSpc>
                <a:spcPts val="3422"/>
              </a:lnSpc>
            </a:pPr>
            <a:endParaRPr lang="en-US" sz="2444" dirty="0">
              <a:solidFill>
                <a:srgbClr val="3B3B3B"/>
              </a:solidFill>
              <a:latin typeface="Poppins"/>
              <a:ea typeface="Poppins"/>
              <a:cs typeface="Poppins"/>
              <a:sym typeface="Poppins"/>
            </a:endParaRPr>
          </a:p>
        </p:txBody>
      </p:sp>
      <p:sp>
        <p:nvSpPr>
          <p:cNvPr id="12" name="AutoShape 12">
            <a:extLst>
              <a:ext uri="{FF2B5EF4-FFF2-40B4-BE49-F238E27FC236}">
                <a16:creationId xmlns:a16="http://schemas.microsoft.com/office/drawing/2014/main" id="{D7A2B46D-509D-E0A0-D83C-4820417EA47D}"/>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3" name="Freeform 13">
            <a:extLst>
              <a:ext uri="{FF2B5EF4-FFF2-40B4-BE49-F238E27FC236}">
                <a16:creationId xmlns:a16="http://schemas.microsoft.com/office/drawing/2014/main" id="{870014B0-7269-89B1-B389-E86EF8F603CF}"/>
              </a:ext>
            </a:extLst>
          </p:cNvPr>
          <p:cNvSpPr/>
          <p:nvPr/>
        </p:nvSpPr>
        <p:spPr>
          <a:xfrm>
            <a:off x="14229643" y="3767170"/>
            <a:ext cx="2527715" cy="2643048"/>
          </a:xfrm>
          <a:custGeom>
            <a:avLst/>
            <a:gdLst/>
            <a:ahLst/>
            <a:cxnLst/>
            <a:rect l="l" t="t" r="r" b="b"/>
            <a:pathLst>
              <a:path w="2527715" h="2643048">
                <a:moveTo>
                  <a:pt x="0" y="0"/>
                </a:moveTo>
                <a:lnTo>
                  <a:pt x="2527715" y="0"/>
                </a:lnTo>
                <a:lnTo>
                  <a:pt x="2527715" y="2643048"/>
                </a:lnTo>
                <a:lnTo>
                  <a:pt x="0" y="26430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
        <p:nvSpPr>
          <p:cNvPr id="14" name="TextBox 14">
            <a:extLst>
              <a:ext uri="{FF2B5EF4-FFF2-40B4-BE49-F238E27FC236}">
                <a16:creationId xmlns:a16="http://schemas.microsoft.com/office/drawing/2014/main" id="{271FACD4-AEA8-6B31-682E-AAB5F2D02D12}"/>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03</a:t>
            </a:r>
          </a:p>
        </p:txBody>
      </p:sp>
      <p:grpSp>
        <p:nvGrpSpPr>
          <p:cNvPr id="16" name="Group 16">
            <a:extLst>
              <a:ext uri="{FF2B5EF4-FFF2-40B4-BE49-F238E27FC236}">
                <a16:creationId xmlns:a16="http://schemas.microsoft.com/office/drawing/2014/main" id="{E3A2E564-7D81-2DEF-476A-1D5385B2F100}"/>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74A3B3BF-CF17-1212-0876-21F534085956}"/>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TextBox 18">
              <a:extLst>
                <a:ext uri="{FF2B5EF4-FFF2-40B4-BE49-F238E27FC236}">
                  <a16:creationId xmlns:a16="http://schemas.microsoft.com/office/drawing/2014/main" id="{21C1D0AE-DE66-D7A4-8352-244851A4F628}"/>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1D092E17-3606-5BC3-FA6E-8A2759390D43}"/>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1" name="TextBox 20">
            <a:extLst>
              <a:ext uri="{FF2B5EF4-FFF2-40B4-BE49-F238E27FC236}">
                <a16:creationId xmlns:a16="http://schemas.microsoft.com/office/drawing/2014/main" id="{30672099-935A-67FE-B109-0CCDD433C97F}"/>
              </a:ext>
            </a:extLst>
          </p:cNvPr>
          <p:cNvSpPr txBox="1"/>
          <p:nvPr/>
        </p:nvSpPr>
        <p:spPr>
          <a:xfrm>
            <a:off x="2057400" y="4834685"/>
            <a:ext cx="11049000" cy="3416320"/>
          </a:xfrm>
          <a:prstGeom prst="rect">
            <a:avLst/>
          </a:prstGeom>
          <a:noFill/>
        </p:spPr>
        <p:txBody>
          <a:bodyPr wrap="square">
            <a:spAutoFit/>
          </a:bodyPr>
          <a:lstStyle/>
          <a:p>
            <a:r>
              <a:rPr lang="en-US" sz="2400" b="1" dirty="0"/>
              <a:t>🎯 Objectives </a:t>
            </a:r>
          </a:p>
          <a:p>
            <a:r>
              <a:rPr lang="en-US" sz="2400" dirty="0"/>
              <a:t>1️⃣ </a:t>
            </a:r>
            <a:r>
              <a:rPr lang="en-US" sz="2400" b="1" dirty="0"/>
              <a:t>Assess Smoking Impact</a:t>
            </a:r>
            <a:r>
              <a:rPr lang="en-US" sz="2400" dirty="0"/>
              <a:t> – Analyze the effect of smoking habits on lung cancer cases.</a:t>
            </a:r>
          </a:p>
          <a:p>
            <a:r>
              <a:rPr lang="en-US" sz="2400" dirty="0"/>
              <a:t>2️⃣ </a:t>
            </a:r>
            <a:r>
              <a:rPr lang="en-US" sz="2400" b="1" dirty="0"/>
              <a:t>Early Detection &amp; Stages</a:t>
            </a:r>
            <a:r>
              <a:rPr lang="en-US" sz="2400" dirty="0"/>
              <a:t> – Study detection rates and cancer stage distribution.</a:t>
            </a:r>
          </a:p>
          <a:p>
            <a:r>
              <a:rPr lang="en-US" sz="2400" dirty="0"/>
              <a:t>3️⃣ </a:t>
            </a:r>
            <a:r>
              <a:rPr lang="en-US" sz="2400" b="1" dirty="0"/>
              <a:t>Gender-Based Analysis</a:t>
            </a:r>
            <a:r>
              <a:rPr lang="en-US" sz="2400" dirty="0"/>
              <a:t> – Compare lung cancer cases and passive smoking effects by gender.</a:t>
            </a:r>
          </a:p>
          <a:p>
            <a:r>
              <a:rPr lang="en-US" sz="2400" dirty="0"/>
              <a:t>4️⃣ </a:t>
            </a:r>
            <a:r>
              <a:rPr lang="en-US" sz="2400" b="1" dirty="0"/>
              <a:t>Survival &amp; Mortality Rates</a:t>
            </a:r>
            <a:r>
              <a:rPr lang="en-US" sz="2400" dirty="0"/>
              <a:t> – Evaluate survival trends based on stages and treatments.</a:t>
            </a:r>
          </a:p>
          <a:p>
            <a:r>
              <a:rPr lang="en-US" sz="2400" dirty="0"/>
              <a:t>5️⃣ </a:t>
            </a:r>
            <a:r>
              <a:rPr lang="en-US" sz="2400" b="1" dirty="0"/>
              <a:t>Environmental Factors</a:t>
            </a:r>
            <a:r>
              <a:rPr lang="en-US" sz="2400" dirty="0"/>
              <a:t> – Examine air pollution and lifestyle impacts on lung cancer.</a:t>
            </a:r>
            <a:endParaRPr lang="en-US" dirty="0"/>
          </a:p>
        </p:txBody>
      </p:sp>
    </p:spTree>
    <p:extLst>
      <p:ext uri="{BB962C8B-B14F-4D97-AF65-F5344CB8AC3E}">
        <p14:creationId xmlns:p14="http://schemas.microsoft.com/office/powerpoint/2010/main" val="1071549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0E321-95C9-3725-1FB3-449C08B40BF8}"/>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A76A5D74-3996-03B1-4987-588B45900BDE}"/>
              </a:ext>
            </a:extLst>
          </p:cNvPr>
          <p:cNvGrpSpPr/>
          <p:nvPr/>
        </p:nvGrpSpPr>
        <p:grpSpPr>
          <a:xfrm>
            <a:off x="1387962" y="1310678"/>
            <a:ext cx="15395536" cy="7936994"/>
            <a:chOff x="0" y="0"/>
            <a:chExt cx="3151241" cy="1624587"/>
          </a:xfrm>
        </p:grpSpPr>
        <p:sp>
          <p:nvSpPr>
            <p:cNvPr id="6" name="Freeform 6">
              <a:extLst>
                <a:ext uri="{FF2B5EF4-FFF2-40B4-BE49-F238E27FC236}">
                  <a16:creationId xmlns:a16="http://schemas.microsoft.com/office/drawing/2014/main" id="{C40073E3-F425-61FF-EB66-DC7570DECF2A}"/>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sp>
        <p:sp>
          <p:nvSpPr>
            <p:cNvPr id="7" name="TextBox 7">
              <a:extLst>
                <a:ext uri="{FF2B5EF4-FFF2-40B4-BE49-F238E27FC236}">
                  <a16:creationId xmlns:a16="http://schemas.microsoft.com/office/drawing/2014/main" id="{8E3C1C29-D765-4C26-F4F9-BD2F3CCED668}"/>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grpSp>
        <p:nvGrpSpPr>
          <p:cNvPr id="9" name="Group 9">
            <a:extLst>
              <a:ext uri="{FF2B5EF4-FFF2-40B4-BE49-F238E27FC236}">
                <a16:creationId xmlns:a16="http://schemas.microsoft.com/office/drawing/2014/main" id="{E603F3A6-52DD-65D1-9894-262AA68AFC64}"/>
              </a:ext>
            </a:extLst>
          </p:cNvPr>
          <p:cNvGrpSpPr/>
          <p:nvPr/>
        </p:nvGrpSpPr>
        <p:grpSpPr>
          <a:xfrm>
            <a:off x="11711679" y="233939"/>
            <a:ext cx="5780120" cy="1076739"/>
            <a:chOff x="0" y="0"/>
            <a:chExt cx="1183106" cy="220393"/>
          </a:xfrm>
        </p:grpSpPr>
        <p:sp>
          <p:nvSpPr>
            <p:cNvPr id="10" name="Freeform 10">
              <a:extLst>
                <a:ext uri="{FF2B5EF4-FFF2-40B4-BE49-F238E27FC236}">
                  <a16:creationId xmlns:a16="http://schemas.microsoft.com/office/drawing/2014/main" id="{19F27E64-4E19-894F-876E-E2AE1F3F8E28}"/>
                </a:ext>
              </a:extLst>
            </p:cNvPr>
            <p:cNvSpPr/>
            <p:nvPr/>
          </p:nvSpPr>
          <p:spPr>
            <a:xfrm>
              <a:off x="0" y="0"/>
              <a:ext cx="1183106" cy="220393"/>
            </a:xfrm>
            <a:custGeom>
              <a:avLst/>
              <a:gdLst/>
              <a:ahLst/>
              <a:cxnLst/>
              <a:rect l="l" t="t" r="r" b="b"/>
              <a:pathLst>
                <a:path w="1183106" h="220393">
                  <a:moveTo>
                    <a:pt x="110196" y="0"/>
                  </a:moveTo>
                  <a:lnTo>
                    <a:pt x="1072910" y="0"/>
                  </a:lnTo>
                  <a:cubicBezTo>
                    <a:pt x="1133770" y="0"/>
                    <a:pt x="1183106" y="49337"/>
                    <a:pt x="1183106" y="110196"/>
                  </a:cubicBezTo>
                  <a:lnTo>
                    <a:pt x="1183106" y="110196"/>
                  </a:lnTo>
                  <a:cubicBezTo>
                    <a:pt x="1183106" y="171056"/>
                    <a:pt x="1133770" y="220393"/>
                    <a:pt x="1072910" y="220393"/>
                  </a:cubicBezTo>
                  <a:lnTo>
                    <a:pt x="110196" y="220393"/>
                  </a:lnTo>
                  <a:cubicBezTo>
                    <a:pt x="49337" y="220393"/>
                    <a:pt x="0" y="171056"/>
                    <a:pt x="0" y="110196"/>
                  </a:cubicBezTo>
                  <a:lnTo>
                    <a:pt x="0" y="110196"/>
                  </a:lnTo>
                  <a:cubicBezTo>
                    <a:pt x="0" y="49337"/>
                    <a:pt x="49337" y="0"/>
                    <a:pt x="110196" y="0"/>
                  </a:cubicBezTo>
                  <a:close/>
                </a:path>
              </a:pathLst>
            </a:custGeom>
            <a:solidFill>
              <a:srgbClr val="F8F8F8"/>
            </a:solidFill>
          </p:spPr>
        </p:sp>
        <p:sp>
          <p:nvSpPr>
            <p:cNvPr id="11" name="TextBox 11">
              <a:extLst>
                <a:ext uri="{FF2B5EF4-FFF2-40B4-BE49-F238E27FC236}">
                  <a16:creationId xmlns:a16="http://schemas.microsoft.com/office/drawing/2014/main" id="{82E6EA15-3B49-CDA1-CF85-EAE388AC41BC}"/>
                </a:ext>
              </a:extLst>
            </p:cNvPr>
            <p:cNvSpPr txBox="1"/>
            <p:nvPr/>
          </p:nvSpPr>
          <p:spPr>
            <a:xfrm>
              <a:off x="0" y="-38100"/>
              <a:ext cx="1183106" cy="258493"/>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90061683-A413-058E-489B-4AADD2D341D9}"/>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3" name="Freeform 13">
            <a:extLst>
              <a:ext uri="{FF2B5EF4-FFF2-40B4-BE49-F238E27FC236}">
                <a16:creationId xmlns:a16="http://schemas.microsoft.com/office/drawing/2014/main" id="{D40149B2-6805-528A-5370-1EC30248EC14}"/>
              </a:ext>
            </a:extLst>
          </p:cNvPr>
          <p:cNvSpPr/>
          <p:nvPr/>
        </p:nvSpPr>
        <p:spPr>
          <a:xfrm>
            <a:off x="14229643" y="3767170"/>
            <a:ext cx="2527715" cy="2643048"/>
          </a:xfrm>
          <a:custGeom>
            <a:avLst/>
            <a:gdLst/>
            <a:ahLst/>
            <a:cxnLst/>
            <a:rect l="l" t="t" r="r" b="b"/>
            <a:pathLst>
              <a:path w="2527715" h="2643048">
                <a:moveTo>
                  <a:pt x="0" y="0"/>
                </a:moveTo>
                <a:lnTo>
                  <a:pt x="2527715" y="0"/>
                </a:lnTo>
                <a:lnTo>
                  <a:pt x="2527715" y="2643048"/>
                </a:lnTo>
                <a:lnTo>
                  <a:pt x="0" y="26430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a:extLst>
              <a:ext uri="{FF2B5EF4-FFF2-40B4-BE49-F238E27FC236}">
                <a16:creationId xmlns:a16="http://schemas.microsoft.com/office/drawing/2014/main" id="{BA1467AF-D1F3-76A8-2B26-440BB9061F11}"/>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03</a:t>
            </a:r>
          </a:p>
        </p:txBody>
      </p:sp>
      <p:sp>
        <p:nvSpPr>
          <p:cNvPr id="15" name="TextBox 15">
            <a:extLst>
              <a:ext uri="{FF2B5EF4-FFF2-40B4-BE49-F238E27FC236}">
                <a16:creationId xmlns:a16="http://schemas.microsoft.com/office/drawing/2014/main" id="{8CB32E94-056D-FFEC-96A5-E92F7269CFF9}"/>
              </a:ext>
            </a:extLst>
          </p:cNvPr>
          <p:cNvSpPr txBox="1"/>
          <p:nvPr/>
        </p:nvSpPr>
        <p:spPr>
          <a:xfrm>
            <a:off x="12068184" y="296759"/>
            <a:ext cx="4689173" cy="817749"/>
          </a:xfrm>
          <a:prstGeom prst="rect">
            <a:avLst/>
          </a:prstGeom>
        </p:spPr>
        <p:txBody>
          <a:bodyPr lIns="0" tIns="0" rIns="0" bIns="0" rtlCol="0" anchor="t">
            <a:spAutoFit/>
          </a:bodyPr>
          <a:lstStyle/>
          <a:p>
            <a:pPr algn="ctr">
              <a:lnSpc>
                <a:spcPts val="6385"/>
              </a:lnSpc>
              <a:spcBef>
                <a:spcPct val="0"/>
              </a:spcBef>
            </a:pPr>
            <a:r>
              <a:rPr lang="en-US" sz="4560" b="1">
                <a:solidFill>
                  <a:srgbClr val="1F2020"/>
                </a:solidFill>
                <a:latin typeface="Poppins Bold"/>
                <a:ea typeface="Poppins Bold"/>
                <a:cs typeface="Poppins Bold"/>
                <a:sym typeface="Poppins Bold"/>
              </a:rPr>
              <a:t>Instructions</a:t>
            </a:r>
          </a:p>
        </p:txBody>
      </p:sp>
      <p:grpSp>
        <p:nvGrpSpPr>
          <p:cNvPr id="16" name="Group 16">
            <a:extLst>
              <a:ext uri="{FF2B5EF4-FFF2-40B4-BE49-F238E27FC236}">
                <a16:creationId xmlns:a16="http://schemas.microsoft.com/office/drawing/2014/main" id="{4BA7298A-4084-D9B5-CD8D-6A0595D31E8D}"/>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8AD14BCE-97CE-F677-9BD6-F08DBA4EF09B}"/>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8" name="TextBox 18">
              <a:extLst>
                <a:ext uri="{FF2B5EF4-FFF2-40B4-BE49-F238E27FC236}">
                  <a16:creationId xmlns:a16="http://schemas.microsoft.com/office/drawing/2014/main" id="{AC3329CC-92B9-FC75-3C41-4577A604CD83}"/>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DA876BBF-D6EA-5863-42AF-5A1C0929FFDC}"/>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1" name="TextBox 20">
            <a:extLst>
              <a:ext uri="{FF2B5EF4-FFF2-40B4-BE49-F238E27FC236}">
                <a16:creationId xmlns:a16="http://schemas.microsoft.com/office/drawing/2014/main" id="{EBE18B97-894B-F3FD-075C-1B17D68D7ACA}"/>
              </a:ext>
            </a:extLst>
          </p:cNvPr>
          <p:cNvSpPr txBox="1"/>
          <p:nvPr/>
        </p:nvSpPr>
        <p:spPr>
          <a:xfrm>
            <a:off x="1752600" y="1643511"/>
            <a:ext cx="10315584" cy="6124754"/>
          </a:xfrm>
          <a:prstGeom prst="rect">
            <a:avLst/>
          </a:prstGeom>
          <a:noFill/>
        </p:spPr>
        <p:txBody>
          <a:bodyPr wrap="square">
            <a:spAutoFit/>
          </a:bodyPr>
          <a:lstStyle/>
          <a:p>
            <a:r>
              <a:rPr lang="en-US" sz="2800" b="1" dirty="0"/>
              <a:t>📊 Dataset Overview</a:t>
            </a:r>
          </a:p>
          <a:p>
            <a:endParaRPr lang="en-US" sz="2800" b="1" dirty="0"/>
          </a:p>
          <a:p>
            <a:endParaRPr lang="en-US" sz="2800" b="1" dirty="0"/>
          </a:p>
          <a:p>
            <a:r>
              <a:rPr lang="en-US" sz="2800" b="1" dirty="0"/>
              <a:t>Number of records : 2206332</a:t>
            </a:r>
          </a:p>
          <a:p>
            <a:r>
              <a:rPr lang="en-US" sz="2800" b="1" dirty="0"/>
              <a:t>Number of Columns : 24</a:t>
            </a:r>
          </a:p>
          <a:p>
            <a:endParaRPr lang="en-US" sz="2800" b="1" dirty="0"/>
          </a:p>
          <a:p>
            <a:r>
              <a:rPr lang="en-US" sz="2800" b="1" dirty="0"/>
              <a:t>Data Cleaning: </a:t>
            </a:r>
          </a:p>
          <a:p>
            <a:endParaRPr lang="en-US" sz="2800" b="1" dirty="0"/>
          </a:p>
          <a:p>
            <a:r>
              <a:rPr lang="en-US" sz="2800" b="1" dirty="0"/>
              <a:t>Null (None)Value:</a:t>
            </a:r>
          </a:p>
          <a:p>
            <a:endParaRPr lang="en-US" sz="2800" b="1" dirty="0"/>
          </a:p>
          <a:p>
            <a:r>
              <a:rPr lang="en-US" sz="2800" b="1" dirty="0"/>
              <a:t>Categorized smoking impact</a:t>
            </a:r>
            <a:r>
              <a:rPr lang="en-US" sz="2800" dirty="0"/>
              <a:t> – Created a metric based on years of smoking and cigarettes per day</a:t>
            </a:r>
          </a:p>
          <a:p>
            <a:endParaRPr lang="en-US" sz="2800" b="1" dirty="0"/>
          </a:p>
          <a:p>
            <a:r>
              <a:rPr lang="en-US" sz="2800" b="1" dirty="0"/>
              <a:t>Perform Dax Query</a:t>
            </a:r>
          </a:p>
        </p:txBody>
      </p:sp>
    </p:spTree>
    <p:extLst>
      <p:ext uri="{BB962C8B-B14F-4D97-AF65-F5344CB8AC3E}">
        <p14:creationId xmlns:p14="http://schemas.microsoft.com/office/powerpoint/2010/main" val="1449697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239A7-1452-DB03-2C39-3CD053002CB7}"/>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6ED20265-61CF-E93D-C481-15738CED0DFC}"/>
              </a:ext>
            </a:extLst>
          </p:cNvPr>
          <p:cNvGrpSpPr/>
          <p:nvPr/>
        </p:nvGrpSpPr>
        <p:grpSpPr>
          <a:xfrm>
            <a:off x="1387962" y="1310678"/>
            <a:ext cx="15395536" cy="7936994"/>
            <a:chOff x="0" y="0"/>
            <a:chExt cx="3151241" cy="1624587"/>
          </a:xfrm>
        </p:grpSpPr>
        <p:sp>
          <p:nvSpPr>
            <p:cNvPr id="6" name="Freeform 6">
              <a:extLst>
                <a:ext uri="{FF2B5EF4-FFF2-40B4-BE49-F238E27FC236}">
                  <a16:creationId xmlns:a16="http://schemas.microsoft.com/office/drawing/2014/main" id="{2A3C0C07-95AB-B662-091D-017D692BC8A5}"/>
                </a:ext>
              </a:extLst>
            </p:cNvPr>
            <p:cNvSpPr/>
            <p:nvPr/>
          </p:nvSpPr>
          <p:spPr>
            <a:xfrm>
              <a:off x="0" y="0"/>
              <a:ext cx="3151241" cy="1624587"/>
            </a:xfrm>
            <a:custGeom>
              <a:avLst/>
              <a:gdLst/>
              <a:ahLst/>
              <a:cxnLst/>
              <a:rect l="l" t="t" r="r" b="b"/>
              <a:pathLst>
                <a:path w="3151241" h="1624587">
                  <a:moveTo>
                    <a:pt x="50287" y="0"/>
                  </a:moveTo>
                  <a:lnTo>
                    <a:pt x="3100955" y="0"/>
                  </a:lnTo>
                  <a:cubicBezTo>
                    <a:pt x="3128727" y="0"/>
                    <a:pt x="3151241" y="22514"/>
                    <a:pt x="3151241" y="50287"/>
                  </a:cubicBezTo>
                  <a:lnTo>
                    <a:pt x="3151241" y="1574300"/>
                  </a:lnTo>
                  <a:cubicBezTo>
                    <a:pt x="3151241" y="1587637"/>
                    <a:pt x="3145943" y="1600428"/>
                    <a:pt x="3136513" y="1609858"/>
                  </a:cubicBezTo>
                  <a:cubicBezTo>
                    <a:pt x="3127082" y="1619289"/>
                    <a:pt x="3114291" y="1624587"/>
                    <a:pt x="3100955" y="1624587"/>
                  </a:cubicBezTo>
                  <a:lnTo>
                    <a:pt x="50287" y="1624587"/>
                  </a:lnTo>
                  <a:cubicBezTo>
                    <a:pt x="36950" y="1624587"/>
                    <a:pt x="24159" y="1619289"/>
                    <a:pt x="14729" y="1609858"/>
                  </a:cubicBezTo>
                  <a:cubicBezTo>
                    <a:pt x="5298" y="1600428"/>
                    <a:pt x="0" y="1587637"/>
                    <a:pt x="0" y="1574300"/>
                  </a:cubicBezTo>
                  <a:lnTo>
                    <a:pt x="0" y="50287"/>
                  </a:lnTo>
                  <a:cubicBezTo>
                    <a:pt x="0" y="36950"/>
                    <a:pt x="5298" y="24159"/>
                    <a:pt x="14729" y="14729"/>
                  </a:cubicBezTo>
                  <a:cubicBezTo>
                    <a:pt x="24159" y="5298"/>
                    <a:pt x="36950" y="0"/>
                    <a:pt x="50287" y="0"/>
                  </a:cubicBezTo>
                  <a:close/>
                </a:path>
              </a:pathLst>
            </a:custGeom>
            <a:solidFill>
              <a:srgbClr val="F8F8F8"/>
            </a:solidFill>
          </p:spPr>
        </p:sp>
        <p:sp>
          <p:nvSpPr>
            <p:cNvPr id="7" name="TextBox 7">
              <a:extLst>
                <a:ext uri="{FF2B5EF4-FFF2-40B4-BE49-F238E27FC236}">
                  <a16:creationId xmlns:a16="http://schemas.microsoft.com/office/drawing/2014/main" id="{C0D0CFBA-15BE-37E1-57A8-1EE3D6972EA0}"/>
                </a:ext>
              </a:extLst>
            </p:cNvPr>
            <p:cNvSpPr txBox="1"/>
            <p:nvPr/>
          </p:nvSpPr>
          <p:spPr>
            <a:xfrm>
              <a:off x="0" y="-38100"/>
              <a:ext cx="3151241" cy="1662687"/>
            </a:xfrm>
            <a:prstGeom prst="rect">
              <a:avLst/>
            </a:prstGeom>
          </p:spPr>
          <p:txBody>
            <a:bodyPr lIns="47086" tIns="47086" rIns="47086" bIns="47086" rtlCol="0" anchor="ctr"/>
            <a:lstStyle/>
            <a:p>
              <a:pPr algn="ctr">
                <a:lnSpc>
                  <a:spcPts val="2659"/>
                </a:lnSpc>
              </a:pPr>
              <a:endParaRPr/>
            </a:p>
          </p:txBody>
        </p:sp>
      </p:grpSp>
      <p:sp>
        <p:nvSpPr>
          <p:cNvPr id="12" name="AutoShape 12">
            <a:extLst>
              <a:ext uri="{FF2B5EF4-FFF2-40B4-BE49-F238E27FC236}">
                <a16:creationId xmlns:a16="http://schemas.microsoft.com/office/drawing/2014/main" id="{0B73DEB6-1B6D-020B-0E2B-AA51D0E423E2}"/>
              </a:ext>
            </a:extLst>
          </p:cNvPr>
          <p:cNvSpPr/>
          <p:nvPr/>
        </p:nvSpPr>
        <p:spPr>
          <a:xfrm>
            <a:off x="7766528" y="8094728"/>
            <a:ext cx="2754945" cy="0"/>
          </a:xfrm>
          <a:prstGeom prst="line">
            <a:avLst/>
          </a:prstGeom>
          <a:ln w="28575" cap="flat">
            <a:solidFill>
              <a:srgbClr val="F8F8F8"/>
            </a:solidFill>
            <a:prstDash val="solid"/>
            <a:headEnd type="none" w="sm" len="sm"/>
            <a:tailEnd type="none" w="sm" len="sm"/>
          </a:ln>
        </p:spPr>
      </p:sp>
      <p:sp>
        <p:nvSpPr>
          <p:cNvPr id="14" name="TextBox 14">
            <a:extLst>
              <a:ext uri="{FF2B5EF4-FFF2-40B4-BE49-F238E27FC236}">
                <a16:creationId xmlns:a16="http://schemas.microsoft.com/office/drawing/2014/main" id="{A4D20212-554F-32D8-7E36-B2069F2D4BBD}"/>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04</a:t>
            </a:r>
          </a:p>
        </p:txBody>
      </p:sp>
      <p:grpSp>
        <p:nvGrpSpPr>
          <p:cNvPr id="16" name="Group 16">
            <a:extLst>
              <a:ext uri="{FF2B5EF4-FFF2-40B4-BE49-F238E27FC236}">
                <a16:creationId xmlns:a16="http://schemas.microsoft.com/office/drawing/2014/main" id="{DEAC5BEC-3F88-B777-FA91-F924F5E902E5}"/>
              </a:ext>
            </a:extLst>
          </p:cNvPr>
          <p:cNvGrpSpPr/>
          <p:nvPr/>
        </p:nvGrpSpPr>
        <p:grpSpPr>
          <a:xfrm>
            <a:off x="533524" y="346413"/>
            <a:ext cx="2974068" cy="851790"/>
            <a:chOff x="0" y="0"/>
            <a:chExt cx="3965424" cy="1135720"/>
          </a:xfrm>
        </p:grpSpPr>
        <p:sp>
          <p:nvSpPr>
            <p:cNvPr id="17" name="Freeform 17">
              <a:extLst>
                <a:ext uri="{FF2B5EF4-FFF2-40B4-BE49-F238E27FC236}">
                  <a16:creationId xmlns:a16="http://schemas.microsoft.com/office/drawing/2014/main" id="{B51032FA-981D-6FBE-0600-E3AE2ADC6F66}"/>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F4735F2A-E849-1488-6E69-1F92860420A2}"/>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7873623C-7678-28D6-8D7D-A14FACD78F9F}"/>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1" name="TextBox 20">
            <a:extLst>
              <a:ext uri="{FF2B5EF4-FFF2-40B4-BE49-F238E27FC236}">
                <a16:creationId xmlns:a16="http://schemas.microsoft.com/office/drawing/2014/main" id="{97F16C3E-BA41-3A0B-0710-AB08E6AE4044}"/>
              </a:ext>
            </a:extLst>
          </p:cNvPr>
          <p:cNvSpPr txBox="1"/>
          <p:nvPr/>
        </p:nvSpPr>
        <p:spPr>
          <a:xfrm>
            <a:off x="2451645" y="3558003"/>
            <a:ext cx="10315584" cy="2215991"/>
          </a:xfrm>
          <a:prstGeom prst="rect">
            <a:avLst/>
          </a:prstGeom>
          <a:noFill/>
        </p:spPr>
        <p:txBody>
          <a:bodyPr wrap="square">
            <a:spAutoFit/>
          </a:bodyPr>
          <a:lstStyle/>
          <a:p>
            <a:r>
              <a:rPr lang="en-US" sz="13800" b="1" dirty="0"/>
              <a:t>SQL Queries</a:t>
            </a:r>
          </a:p>
        </p:txBody>
      </p:sp>
      <p:sp>
        <p:nvSpPr>
          <p:cNvPr id="8" name="Arrow: Right 7">
            <a:extLst>
              <a:ext uri="{FF2B5EF4-FFF2-40B4-BE49-F238E27FC236}">
                <a16:creationId xmlns:a16="http://schemas.microsoft.com/office/drawing/2014/main" id="{78CD49D0-CA45-AA05-A0C0-E0D69638FBF2}"/>
              </a:ext>
            </a:extLst>
          </p:cNvPr>
          <p:cNvSpPr/>
          <p:nvPr/>
        </p:nvSpPr>
        <p:spPr>
          <a:xfrm>
            <a:off x="11995009" y="4457700"/>
            <a:ext cx="2209800" cy="6858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0512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txBox="1"/>
          <p:nvPr/>
        </p:nvSpPr>
        <p:spPr>
          <a:xfrm>
            <a:off x="17491799" y="8420924"/>
            <a:ext cx="951769" cy="837376"/>
          </a:xfrm>
          <a:prstGeom prst="rect">
            <a:avLst/>
          </a:prstGeom>
        </p:spPr>
        <p:txBody>
          <a:bodyPr lIns="50800" tIns="50800" rIns="50800" bIns="50800" rtlCol="0" anchor="ctr"/>
          <a:lstStyle/>
          <a:p>
            <a:pPr algn="ctr">
              <a:lnSpc>
                <a:spcPts val="2659"/>
              </a:lnSpc>
            </a:pPr>
            <a:endParaRPr/>
          </a:p>
        </p:txBody>
      </p:sp>
      <p:sp>
        <p:nvSpPr>
          <p:cNvPr id="15" name="TextBox 15"/>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05</a:t>
            </a:r>
          </a:p>
        </p:txBody>
      </p:sp>
      <p:grpSp>
        <p:nvGrpSpPr>
          <p:cNvPr id="16" name="Group 16"/>
          <p:cNvGrpSpPr/>
          <p:nvPr/>
        </p:nvGrpSpPr>
        <p:grpSpPr>
          <a:xfrm>
            <a:off x="419980" y="602805"/>
            <a:ext cx="2974068" cy="851790"/>
            <a:chOff x="0" y="0"/>
            <a:chExt cx="3965424" cy="1135720"/>
          </a:xfrm>
        </p:grpSpPr>
        <p:sp>
          <p:nvSpPr>
            <p:cNvPr id="17" name="Freeform 17"/>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22" name="TextBox 21">
            <a:extLst>
              <a:ext uri="{FF2B5EF4-FFF2-40B4-BE49-F238E27FC236}">
                <a16:creationId xmlns:a16="http://schemas.microsoft.com/office/drawing/2014/main" id="{8999A1AD-4437-50E7-727A-2FE0CA1BABC1}"/>
              </a:ext>
            </a:extLst>
          </p:cNvPr>
          <p:cNvSpPr txBox="1"/>
          <p:nvPr/>
        </p:nvSpPr>
        <p:spPr>
          <a:xfrm>
            <a:off x="304800" y="1573605"/>
            <a:ext cx="13820930" cy="369332"/>
          </a:xfrm>
          <a:prstGeom prst="rect">
            <a:avLst/>
          </a:prstGeom>
          <a:noFill/>
        </p:spPr>
        <p:txBody>
          <a:bodyPr wrap="square">
            <a:spAutoFit/>
          </a:bodyPr>
          <a:lstStyle/>
          <a:p>
            <a:r>
              <a:rPr lang="en-IN" b="1" dirty="0"/>
              <a:t>1. Retrieve all records for individuals diagnosed with lung cancer.</a:t>
            </a:r>
          </a:p>
        </p:txBody>
      </p:sp>
      <p:sp>
        <p:nvSpPr>
          <p:cNvPr id="24" name="TextBox 23">
            <a:extLst>
              <a:ext uri="{FF2B5EF4-FFF2-40B4-BE49-F238E27FC236}">
                <a16:creationId xmlns:a16="http://schemas.microsoft.com/office/drawing/2014/main" id="{C61265C4-E9AA-0614-8F75-CEEA014B2D56}"/>
              </a:ext>
            </a:extLst>
          </p:cNvPr>
          <p:cNvSpPr txBox="1"/>
          <p:nvPr/>
        </p:nvSpPr>
        <p:spPr>
          <a:xfrm>
            <a:off x="319549" y="2095191"/>
            <a:ext cx="13820930" cy="646331"/>
          </a:xfrm>
          <a:prstGeom prst="rect">
            <a:avLst/>
          </a:prstGeom>
          <a:noFill/>
        </p:spPr>
        <p:txBody>
          <a:bodyPr wrap="square">
            <a:spAutoFit/>
          </a:bodyPr>
          <a:lstStyle/>
          <a:p>
            <a:r>
              <a:rPr lang="en-IN" dirty="0"/>
              <a:t>SELECT ID, Age, Gender, Smoker, </a:t>
            </a:r>
            <a:r>
              <a:rPr lang="en-IN" dirty="0" err="1"/>
              <a:t>Cancer_Stage</a:t>
            </a:r>
            <a:r>
              <a:rPr lang="en-IN" dirty="0"/>
              <a:t>, </a:t>
            </a:r>
            <a:r>
              <a:rPr lang="en-IN" dirty="0" err="1"/>
              <a:t>Treatment_Type</a:t>
            </a:r>
            <a:r>
              <a:rPr lang="en-IN" dirty="0"/>
              <a:t>  </a:t>
            </a:r>
          </a:p>
          <a:p>
            <a:r>
              <a:rPr lang="en-IN" dirty="0"/>
              <a:t>FROM </a:t>
            </a:r>
            <a:r>
              <a:rPr lang="en-IN" dirty="0" err="1"/>
              <a:t>lung_cancer</a:t>
            </a:r>
            <a:r>
              <a:rPr lang="en-IN" dirty="0"/>
              <a:t>  WHERE </a:t>
            </a:r>
            <a:r>
              <a:rPr lang="en-IN" dirty="0" err="1"/>
              <a:t>Lung_Cancer_Diagnosis</a:t>
            </a:r>
            <a:r>
              <a:rPr lang="en-IN" dirty="0"/>
              <a:t> = 'Yes';</a:t>
            </a:r>
          </a:p>
        </p:txBody>
      </p:sp>
      <p:pic>
        <p:nvPicPr>
          <p:cNvPr id="26" name="Picture 25">
            <a:extLst>
              <a:ext uri="{FF2B5EF4-FFF2-40B4-BE49-F238E27FC236}">
                <a16:creationId xmlns:a16="http://schemas.microsoft.com/office/drawing/2014/main" id="{3D38320C-E497-66E1-45A2-59964B332910}"/>
              </a:ext>
            </a:extLst>
          </p:cNvPr>
          <p:cNvPicPr>
            <a:picLocks noChangeAspect="1"/>
          </p:cNvPicPr>
          <p:nvPr/>
        </p:nvPicPr>
        <p:blipFill>
          <a:blip r:embed="rId4"/>
          <a:stretch>
            <a:fillRect/>
          </a:stretch>
        </p:blipFill>
        <p:spPr>
          <a:xfrm>
            <a:off x="10896600" y="8746"/>
            <a:ext cx="4877481" cy="4572000"/>
          </a:xfrm>
          <a:prstGeom prst="rect">
            <a:avLst/>
          </a:prstGeom>
        </p:spPr>
      </p:pic>
      <p:sp>
        <p:nvSpPr>
          <p:cNvPr id="28" name="TextBox 27">
            <a:extLst>
              <a:ext uri="{FF2B5EF4-FFF2-40B4-BE49-F238E27FC236}">
                <a16:creationId xmlns:a16="http://schemas.microsoft.com/office/drawing/2014/main" id="{370521AC-ECD5-94D6-6F31-CDDB104E61C6}"/>
              </a:ext>
            </a:extLst>
          </p:cNvPr>
          <p:cNvSpPr txBox="1"/>
          <p:nvPr/>
        </p:nvSpPr>
        <p:spPr>
          <a:xfrm>
            <a:off x="216310" y="3756234"/>
            <a:ext cx="13820930" cy="1477328"/>
          </a:xfrm>
          <a:prstGeom prst="rect">
            <a:avLst/>
          </a:prstGeom>
          <a:noFill/>
        </p:spPr>
        <p:txBody>
          <a:bodyPr wrap="square">
            <a:spAutoFit/>
          </a:bodyPr>
          <a:lstStyle/>
          <a:p>
            <a:r>
              <a:rPr lang="en-US" b="1" dirty="0"/>
              <a:t> 2. Count the number of smokers and non-smokers.</a:t>
            </a:r>
          </a:p>
          <a:p>
            <a:endParaRPr lang="en-US" dirty="0"/>
          </a:p>
          <a:p>
            <a:r>
              <a:rPr lang="en-US" dirty="0"/>
              <a:t>SELECT     </a:t>
            </a:r>
          </a:p>
          <a:p>
            <a:r>
              <a:rPr lang="en-US" dirty="0"/>
              <a:t>SUM(CASE WHEN </a:t>
            </a:r>
            <a:r>
              <a:rPr lang="en-US" dirty="0" err="1"/>
              <a:t>Passive_Smoker</a:t>
            </a:r>
            <a:r>
              <a:rPr lang="en-US" dirty="0"/>
              <a:t> = 'Yes' THEN 1 ELSE 0 END) AS Smokers,    </a:t>
            </a:r>
          </a:p>
          <a:p>
            <a:r>
              <a:rPr lang="en-US" dirty="0"/>
              <a:t>SUM(CASE WHEN </a:t>
            </a:r>
            <a:r>
              <a:rPr lang="en-US" dirty="0" err="1"/>
              <a:t>Passive_Smoker</a:t>
            </a:r>
            <a:r>
              <a:rPr lang="en-US" dirty="0"/>
              <a:t> = 'No' THEN 1 ELSE 0 END) AS </a:t>
            </a:r>
            <a:r>
              <a:rPr lang="en-US" dirty="0" err="1"/>
              <a:t>Non_SmokersFROM</a:t>
            </a:r>
            <a:r>
              <a:rPr lang="en-US" dirty="0"/>
              <a:t> </a:t>
            </a:r>
            <a:r>
              <a:rPr lang="en-US" dirty="0" err="1"/>
              <a:t>lung_cancer</a:t>
            </a:r>
            <a:r>
              <a:rPr lang="en-US" dirty="0"/>
              <a:t>;</a:t>
            </a:r>
            <a:endParaRPr lang="en-IN" dirty="0"/>
          </a:p>
        </p:txBody>
      </p:sp>
      <p:pic>
        <p:nvPicPr>
          <p:cNvPr id="30" name="Picture 29">
            <a:extLst>
              <a:ext uri="{FF2B5EF4-FFF2-40B4-BE49-F238E27FC236}">
                <a16:creationId xmlns:a16="http://schemas.microsoft.com/office/drawing/2014/main" id="{30B6B5DD-3E8A-4C44-6717-5C1B48FFDB06}"/>
              </a:ext>
            </a:extLst>
          </p:cNvPr>
          <p:cNvPicPr>
            <a:picLocks noChangeAspect="1"/>
          </p:cNvPicPr>
          <p:nvPr/>
        </p:nvPicPr>
        <p:blipFill>
          <a:blip r:embed="rId5"/>
          <a:stretch>
            <a:fillRect/>
          </a:stretch>
        </p:blipFill>
        <p:spPr>
          <a:xfrm>
            <a:off x="6085284" y="3721329"/>
            <a:ext cx="2289459" cy="833490"/>
          </a:xfrm>
          <a:prstGeom prst="rect">
            <a:avLst/>
          </a:prstGeom>
        </p:spPr>
      </p:pic>
      <p:sp>
        <p:nvSpPr>
          <p:cNvPr id="32" name="TextBox 31">
            <a:extLst>
              <a:ext uri="{FF2B5EF4-FFF2-40B4-BE49-F238E27FC236}">
                <a16:creationId xmlns:a16="http://schemas.microsoft.com/office/drawing/2014/main" id="{CB881E00-4515-F9E2-4CE2-98F957A1DBDE}"/>
              </a:ext>
            </a:extLst>
          </p:cNvPr>
          <p:cNvSpPr txBox="1"/>
          <p:nvPr/>
        </p:nvSpPr>
        <p:spPr>
          <a:xfrm>
            <a:off x="260555" y="5852466"/>
            <a:ext cx="9225116" cy="1200329"/>
          </a:xfrm>
          <a:prstGeom prst="rect">
            <a:avLst/>
          </a:prstGeom>
          <a:noFill/>
        </p:spPr>
        <p:txBody>
          <a:bodyPr wrap="square">
            <a:spAutoFit/>
          </a:bodyPr>
          <a:lstStyle/>
          <a:p>
            <a:r>
              <a:rPr lang="en-IN" b="1" dirty="0"/>
              <a:t>3. List all unique cancer stages present in the dataset.</a:t>
            </a:r>
          </a:p>
          <a:p>
            <a:endParaRPr lang="en-IN" dirty="0"/>
          </a:p>
          <a:p>
            <a:r>
              <a:rPr lang="en-IN" dirty="0"/>
              <a:t>SELECT distinct(</a:t>
            </a:r>
            <a:r>
              <a:rPr lang="en-IN" dirty="0" err="1"/>
              <a:t>Cancer_stage</a:t>
            </a:r>
            <a:r>
              <a:rPr lang="en-IN" dirty="0"/>
              <a:t>)</a:t>
            </a:r>
          </a:p>
          <a:p>
            <a:r>
              <a:rPr lang="en-IN" dirty="0"/>
              <a:t>from </a:t>
            </a:r>
            <a:r>
              <a:rPr lang="en-IN" dirty="0" err="1"/>
              <a:t>lung_cancer</a:t>
            </a:r>
            <a:r>
              <a:rPr lang="en-IN" dirty="0"/>
              <a:t>;</a:t>
            </a:r>
          </a:p>
        </p:txBody>
      </p:sp>
      <p:pic>
        <p:nvPicPr>
          <p:cNvPr id="34" name="Picture 33">
            <a:extLst>
              <a:ext uri="{FF2B5EF4-FFF2-40B4-BE49-F238E27FC236}">
                <a16:creationId xmlns:a16="http://schemas.microsoft.com/office/drawing/2014/main" id="{6BBB4DB8-99E4-726B-38FB-4476D62EB44A}"/>
              </a:ext>
            </a:extLst>
          </p:cNvPr>
          <p:cNvPicPr>
            <a:picLocks noChangeAspect="1"/>
          </p:cNvPicPr>
          <p:nvPr/>
        </p:nvPicPr>
        <p:blipFill>
          <a:blip r:embed="rId6"/>
          <a:stretch>
            <a:fillRect/>
          </a:stretch>
        </p:blipFill>
        <p:spPr>
          <a:xfrm>
            <a:off x="6172200" y="5691925"/>
            <a:ext cx="2527588" cy="1244412"/>
          </a:xfrm>
          <a:prstGeom prst="rect">
            <a:avLst/>
          </a:prstGeom>
        </p:spPr>
      </p:pic>
      <p:sp>
        <p:nvSpPr>
          <p:cNvPr id="36" name="TextBox 35">
            <a:extLst>
              <a:ext uri="{FF2B5EF4-FFF2-40B4-BE49-F238E27FC236}">
                <a16:creationId xmlns:a16="http://schemas.microsoft.com/office/drawing/2014/main" id="{C8316153-63B4-E133-B955-910592B6041B}"/>
              </a:ext>
            </a:extLst>
          </p:cNvPr>
          <p:cNvSpPr txBox="1"/>
          <p:nvPr/>
        </p:nvSpPr>
        <p:spPr>
          <a:xfrm>
            <a:off x="260555" y="7281415"/>
            <a:ext cx="9225116" cy="1200329"/>
          </a:xfrm>
          <a:prstGeom prst="rect">
            <a:avLst/>
          </a:prstGeom>
          <a:noFill/>
        </p:spPr>
        <p:txBody>
          <a:bodyPr wrap="square">
            <a:spAutoFit/>
          </a:bodyPr>
          <a:lstStyle/>
          <a:p>
            <a:r>
              <a:rPr lang="en-IN" dirty="0"/>
              <a:t>4. </a:t>
            </a:r>
            <a:r>
              <a:rPr lang="en-IN" b="1" dirty="0"/>
              <a:t>Retrieve the average number of cigarettes smoked per day by smokers.</a:t>
            </a:r>
          </a:p>
          <a:p>
            <a:endParaRPr lang="en-IN" dirty="0"/>
          </a:p>
          <a:p>
            <a:r>
              <a:rPr lang="en-IN" dirty="0"/>
              <a:t>Select </a:t>
            </a:r>
            <a:r>
              <a:rPr lang="en-IN" dirty="0" err="1"/>
              <a:t>avg</a:t>
            </a:r>
            <a:r>
              <a:rPr lang="en-IN" dirty="0"/>
              <a:t>(</a:t>
            </a:r>
            <a:r>
              <a:rPr lang="en-IN" dirty="0" err="1"/>
              <a:t>Cigarettes_per_Day</a:t>
            </a:r>
            <a:r>
              <a:rPr lang="en-IN" dirty="0"/>
              <a:t>) as </a:t>
            </a:r>
            <a:r>
              <a:rPr lang="en-IN" dirty="0" err="1"/>
              <a:t>avg_cigratte_per_day</a:t>
            </a:r>
            <a:endParaRPr lang="en-IN" dirty="0"/>
          </a:p>
          <a:p>
            <a:r>
              <a:rPr lang="en-IN" dirty="0"/>
              <a:t>from </a:t>
            </a:r>
            <a:r>
              <a:rPr lang="en-IN" dirty="0" err="1"/>
              <a:t>lung_cancer</a:t>
            </a:r>
            <a:r>
              <a:rPr lang="en-IN" dirty="0"/>
              <a:t>; </a:t>
            </a:r>
          </a:p>
        </p:txBody>
      </p:sp>
      <p:pic>
        <p:nvPicPr>
          <p:cNvPr id="40" name="Picture 39">
            <a:extLst>
              <a:ext uri="{FF2B5EF4-FFF2-40B4-BE49-F238E27FC236}">
                <a16:creationId xmlns:a16="http://schemas.microsoft.com/office/drawing/2014/main" id="{E4CE558C-1C30-4708-645E-D77188E7D38F}"/>
              </a:ext>
            </a:extLst>
          </p:cNvPr>
          <p:cNvPicPr>
            <a:picLocks noChangeAspect="1"/>
          </p:cNvPicPr>
          <p:nvPr/>
        </p:nvPicPr>
        <p:blipFill>
          <a:blip r:embed="rId7"/>
          <a:stretch>
            <a:fillRect/>
          </a:stretch>
        </p:blipFill>
        <p:spPr>
          <a:xfrm>
            <a:off x="9150452" y="7281415"/>
            <a:ext cx="2200582" cy="771633"/>
          </a:xfrm>
          <a:prstGeom prst="rect">
            <a:avLst/>
          </a:prstGeom>
        </p:spPr>
      </p:pic>
      <p:sp>
        <p:nvSpPr>
          <p:cNvPr id="42" name="TextBox 41">
            <a:extLst>
              <a:ext uri="{FF2B5EF4-FFF2-40B4-BE49-F238E27FC236}">
                <a16:creationId xmlns:a16="http://schemas.microsoft.com/office/drawing/2014/main" id="{884B40AC-4E5D-96BD-920F-4D40E1803D97}"/>
              </a:ext>
            </a:extLst>
          </p:cNvPr>
          <p:cNvSpPr txBox="1"/>
          <p:nvPr/>
        </p:nvSpPr>
        <p:spPr>
          <a:xfrm>
            <a:off x="233516" y="8710364"/>
            <a:ext cx="9225116" cy="1477328"/>
          </a:xfrm>
          <a:prstGeom prst="rect">
            <a:avLst/>
          </a:prstGeom>
          <a:noFill/>
        </p:spPr>
        <p:txBody>
          <a:bodyPr wrap="square">
            <a:spAutoFit/>
          </a:bodyPr>
          <a:lstStyle/>
          <a:p>
            <a:r>
              <a:rPr lang="en-IN" b="1" dirty="0"/>
              <a:t> 5. Count the number of people exposed to high air pollution</a:t>
            </a:r>
            <a:r>
              <a:rPr lang="en-IN" dirty="0"/>
              <a:t>.</a:t>
            </a:r>
          </a:p>
          <a:p>
            <a:endParaRPr lang="en-IN" dirty="0"/>
          </a:p>
          <a:p>
            <a:r>
              <a:rPr lang="en-IN" dirty="0"/>
              <a:t>SELECT COUNT(*) AS </a:t>
            </a:r>
            <a:r>
              <a:rPr lang="en-IN" dirty="0" err="1"/>
              <a:t>High_Air_Pollution_Count</a:t>
            </a:r>
            <a:endParaRPr lang="en-IN" dirty="0"/>
          </a:p>
          <a:p>
            <a:r>
              <a:rPr lang="en-IN" dirty="0"/>
              <a:t>FROM </a:t>
            </a:r>
            <a:r>
              <a:rPr lang="en-IN" dirty="0" err="1"/>
              <a:t>lung_cancer</a:t>
            </a:r>
            <a:endParaRPr lang="en-IN" dirty="0"/>
          </a:p>
          <a:p>
            <a:r>
              <a:rPr lang="en-IN" dirty="0"/>
              <a:t>WHERE </a:t>
            </a:r>
            <a:r>
              <a:rPr lang="en-IN" dirty="0" err="1"/>
              <a:t>Air_Pollution_Exposure</a:t>
            </a:r>
            <a:r>
              <a:rPr lang="en-IN" dirty="0"/>
              <a:t> = 'High';</a:t>
            </a:r>
          </a:p>
        </p:txBody>
      </p:sp>
      <p:pic>
        <p:nvPicPr>
          <p:cNvPr id="44" name="Picture 43">
            <a:extLst>
              <a:ext uri="{FF2B5EF4-FFF2-40B4-BE49-F238E27FC236}">
                <a16:creationId xmlns:a16="http://schemas.microsoft.com/office/drawing/2014/main" id="{89969D1C-C49F-F898-E7D4-B58950696669}"/>
              </a:ext>
            </a:extLst>
          </p:cNvPr>
          <p:cNvPicPr>
            <a:picLocks noChangeAspect="1"/>
          </p:cNvPicPr>
          <p:nvPr/>
        </p:nvPicPr>
        <p:blipFill>
          <a:blip r:embed="rId8"/>
          <a:stretch>
            <a:fillRect/>
          </a:stretch>
        </p:blipFill>
        <p:spPr>
          <a:xfrm>
            <a:off x="8374743" y="8852214"/>
            <a:ext cx="2295845" cy="1047896"/>
          </a:xfrm>
          <a:prstGeom prst="rect">
            <a:avLst/>
          </a:prstGeom>
        </p:spPr>
      </p:pic>
      <p:sp>
        <p:nvSpPr>
          <p:cNvPr id="2" name="TextBox 1">
            <a:extLst>
              <a:ext uri="{FF2B5EF4-FFF2-40B4-BE49-F238E27FC236}">
                <a16:creationId xmlns:a16="http://schemas.microsoft.com/office/drawing/2014/main" id="{6130371F-126E-679C-DE6D-BA88C9073319}"/>
              </a:ext>
            </a:extLst>
          </p:cNvPr>
          <p:cNvSpPr txBox="1"/>
          <p:nvPr/>
        </p:nvSpPr>
        <p:spPr>
          <a:xfrm>
            <a:off x="5582616" y="374569"/>
            <a:ext cx="5087972" cy="584775"/>
          </a:xfrm>
          <a:prstGeom prst="rect">
            <a:avLst/>
          </a:prstGeom>
          <a:noFill/>
        </p:spPr>
        <p:txBody>
          <a:bodyPr wrap="square" rtlCol="0">
            <a:spAutoFit/>
          </a:bodyPr>
          <a:lstStyle/>
          <a:p>
            <a:r>
              <a:rPr lang="en-US" sz="3200" b="1" dirty="0"/>
              <a:t>Basic Queries</a:t>
            </a:r>
            <a:endParaRPr lang="en-IN" sz="32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0BA05-DB43-4768-209E-6D3907EE6686}"/>
            </a:ext>
          </a:extLst>
        </p:cNvPr>
        <p:cNvGrpSpPr/>
        <p:nvPr/>
      </p:nvGrpSpPr>
      <p:grpSpPr>
        <a:xfrm>
          <a:off x="0" y="0"/>
          <a:ext cx="0" cy="0"/>
          <a:chOff x="0" y="0"/>
          <a:chExt cx="0" cy="0"/>
        </a:xfrm>
      </p:grpSpPr>
      <p:sp>
        <p:nvSpPr>
          <p:cNvPr id="14" name="TextBox 14">
            <a:extLst>
              <a:ext uri="{FF2B5EF4-FFF2-40B4-BE49-F238E27FC236}">
                <a16:creationId xmlns:a16="http://schemas.microsoft.com/office/drawing/2014/main" id="{FB157087-E0FA-FD4D-38F9-711F18973AC6}"/>
              </a:ext>
            </a:extLst>
          </p:cNvPr>
          <p:cNvSpPr txBox="1"/>
          <p:nvPr/>
        </p:nvSpPr>
        <p:spPr>
          <a:xfrm>
            <a:off x="17491799" y="8420924"/>
            <a:ext cx="951769" cy="837376"/>
          </a:xfrm>
          <a:prstGeom prst="rect">
            <a:avLst/>
          </a:prstGeom>
        </p:spPr>
        <p:txBody>
          <a:bodyPr lIns="50800" tIns="50800" rIns="50800" bIns="50800" rtlCol="0" anchor="ctr"/>
          <a:lstStyle/>
          <a:p>
            <a:pPr algn="ctr">
              <a:lnSpc>
                <a:spcPts val="2659"/>
              </a:lnSpc>
            </a:pPr>
            <a:endParaRPr/>
          </a:p>
        </p:txBody>
      </p:sp>
      <p:sp>
        <p:nvSpPr>
          <p:cNvPr id="15" name="TextBox 15">
            <a:extLst>
              <a:ext uri="{FF2B5EF4-FFF2-40B4-BE49-F238E27FC236}">
                <a16:creationId xmlns:a16="http://schemas.microsoft.com/office/drawing/2014/main" id="{04A3465F-6EA8-E74B-41C8-4DA1F9AC1DA2}"/>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04</a:t>
            </a:r>
          </a:p>
        </p:txBody>
      </p:sp>
      <p:grpSp>
        <p:nvGrpSpPr>
          <p:cNvPr id="16" name="Group 16">
            <a:extLst>
              <a:ext uri="{FF2B5EF4-FFF2-40B4-BE49-F238E27FC236}">
                <a16:creationId xmlns:a16="http://schemas.microsoft.com/office/drawing/2014/main" id="{C60B55A1-75CA-E5A3-0221-E5EB1C6BF1F4}"/>
              </a:ext>
            </a:extLst>
          </p:cNvPr>
          <p:cNvGrpSpPr/>
          <p:nvPr/>
        </p:nvGrpSpPr>
        <p:grpSpPr>
          <a:xfrm>
            <a:off x="419980" y="602805"/>
            <a:ext cx="2974068" cy="851790"/>
            <a:chOff x="0" y="0"/>
            <a:chExt cx="3965424" cy="1135720"/>
          </a:xfrm>
        </p:grpSpPr>
        <p:sp>
          <p:nvSpPr>
            <p:cNvPr id="17" name="Freeform 17">
              <a:extLst>
                <a:ext uri="{FF2B5EF4-FFF2-40B4-BE49-F238E27FC236}">
                  <a16:creationId xmlns:a16="http://schemas.microsoft.com/office/drawing/2014/main" id="{32223E87-EB0F-455A-D47A-24CDEB49AD50}"/>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1EB1BF47-0638-B8DE-2247-7F2C0CA18B7B}"/>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C08D8FAA-5231-4B7D-00BC-F34B521D5F17}"/>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3" name="TextBox 2">
            <a:extLst>
              <a:ext uri="{FF2B5EF4-FFF2-40B4-BE49-F238E27FC236}">
                <a16:creationId xmlns:a16="http://schemas.microsoft.com/office/drawing/2014/main" id="{E1654D42-D6F9-1AAB-4ADB-1867ABE6DF33}"/>
              </a:ext>
            </a:extLst>
          </p:cNvPr>
          <p:cNvSpPr txBox="1"/>
          <p:nvPr/>
        </p:nvSpPr>
        <p:spPr>
          <a:xfrm>
            <a:off x="228600" y="1454595"/>
            <a:ext cx="9265674" cy="1477328"/>
          </a:xfrm>
          <a:prstGeom prst="rect">
            <a:avLst/>
          </a:prstGeom>
          <a:noFill/>
        </p:spPr>
        <p:txBody>
          <a:bodyPr wrap="square">
            <a:spAutoFit/>
          </a:bodyPr>
          <a:lstStyle/>
          <a:p>
            <a:r>
              <a:rPr lang="en-IN" b="1" dirty="0"/>
              <a:t> 6. Find the top 5 countries with the highest lung cancer deaths.</a:t>
            </a:r>
          </a:p>
          <a:p>
            <a:r>
              <a:rPr lang="en-IN" dirty="0"/>
              <a:t>SELECT Country, MAX(</a:t>
            </a:r>
            <a:r>
              <a:rPr lang="en-IN" dirty="0" err="1"/>
              <a:t>Annual_Lung_Cancer_Deaths</a:t>
            </a:r>
            <a:r>
              <a:rPr lang="en-IN" dirty="0"/>
              <a:t>) AS </a:t>
            </a:r>
            <a:r>
              <a:rPr lang="en-IN" dirty="0" err="1"/>
              <a:t>Total_Deaths</a:t>
            </a:r>
            <a:endParaRPr lang="en-IN" dirty="0"/>
          </a:p>
          <a:p>
            <a:r>
              <a:rPr lang="en-IN" dirty="0"/>
              <a:t>FROM </a:t>
            </a:r>
            <a:r>
              <a:rPr lang="en-IN" dirty="0" err="1"/>
              <a:t>lung_cancer</a:t>
            </a:r>
            <a:endParaRPr lang="en-IN" dirty="0"/>
          </a:p>
          <a:p>
            <a:r>
              <a:rPr lang="en-IN" dirty="0"/>
              <a:t>GROUP BY Country </a:t>
            </a:r>
          </a:p>
          <a:p>
            <a:r>
              <a:rPr lang="en-IN" dirty="0"/>
              <a:t>ORDER BY </a:t>
            </a:r>
            <a:r>
              <a:rPr lang="en-IN" dirty="0" err="1"/>
              <a:t>Total_Deaths</a:t>
            </a:r>
            <a:r>
              <a:rPr lang="en-IN" dirty="0"/>
              <a:t> DESCLIMIT 5;</a:t>
            </a:r>
          </a:p>
        </p:txBody>
      </p:sp>
      <p:pic>
        <p:nvPicPr>
          <p:cNvPr id="5" name="Picture 4">
            <a:extLst>
              <a:ext uri="{FF2B5EF4-FFF2-40B4-BE49-F238E27FC236}">
                <a16:creationId xmlns:a16="http://schemas.microsoft.com/office/drawing/2014/main" id="{18342C20-EC4C-617B-B0CE-A40748A2371B}"/>
              </a:ext>
            </a:extLst>
          </p:cNvPr>
          <p:cNvPicPr>
            <a:picLocks noChangeAspect="1"/>
          </p:cNvPicPr>
          <p:nvPr/>
        </p:nvPicPr>
        <p:blipFill>
          <a:blip r:embed="rId4"/>
          <a:stretch>
            <a:fillRect/>
          </a:stretch>
        </p:blipFill>
        <p:spPr>
          <a:xfrm>
            <a:off x="8001000" y="1257709"/>
            <a:ext cx="2057687" cy="1457528"/>
          </a:xfrm>
          <a:prstGeom prst="rect">
            <a:avLst/>
          </a:prstGeom>
        </p:spPr>
      </p:pic>
      <p:sp>
        <p:nvSpPr>
          <p:cNvPr id="7" name="TextBox 6">
            <a:extLst>
              <a:ext uri="{FF2B5EF4-FFF2-40B4-BE49-F238E27FC236}">
                <a16:creationId xmlns:a16="http://schemas.microsoft.com/office/drawing/2014/main" id="{D7053329-018C-93FD-49A9-F637B82F0CF7}"/>
              </a:ext>
            </a:extLst>
          </p:cNvPr>
          <p:cNvSpPr txBox="1"/>
          <p:nvPr/>
        </p:nvSpPr>
        <p:spPr>
          <a:xfrm>
            <a:off x="269158" y="3304609"/>
            <a:ext cx="9225116" cy="3139321"/>
          </a:xfrm>
          <a:prstGeom prst="rect">
            <a:avLst/>
          </a:prstGeom>
          <a:noFill/>
        </p:spPr>
        <p:txBody>
          <a:bodyPr wrap="square">
            <a:spAutoFit/>
          </a:bodyPr>
          <a:lstStyle/>
          <a:p>
            <a:r>
              <a:rPr lang="en-IN" b="1" dirty="0"/>
              <a:t>7. Count the number of people diagnosed with lung cancer by gender.</a:t>
            </a:r>
          </a:p>
          <a:p>
            <a:endParaRPr lang="en-IN" dirty="0"/>
          </a:p>
          <a:p>
            <a:r>
              <a:rPr lang="en-IN" dirty="0"/>
              <a:t>SELECT Gender, COUNT(*) AS </a:t>
            </a:r>
            <a:r>
              <a:rPr lang="en-IN" dirty="0" err="1"/>
              <a:t>Lung_Cancer_Count</a:t>
            </a:r>
            <a:endParaRPr lang="en-IN" dirty="0"/>
          </a:p>
          <a:p>
            <a:r>
              <a:rPr lang="en-IN" dirty="0"/>
              <a:t>FROM </a:t>
            </a:r>
            <a:r>
              <a:rPr lang="en-IN" dirty="0" err="1"/>
              <a:t>lung_cancer</a:t>
            </a:r>
            <a:endParaRPr lang="en-IN" dirty="0"/>
          </a:p>
          <a:p>
            <a:r>
              <a:rPr lang="en-IN" dirty="0"/>
              <a:t>WHERE </a:t>
            </a:r>
            <a:r>
              <a:rPr lang="en-IN" dirty="0" err="1"/>
              <a:t>Lung_Cancer_Diagnosis</a:t>
            </a:r>
            <a:r>
              <a:rPr lang="en-IN" dirty="0"/>
              <a:t> = '</a:t>
            </a:r>
            <a:r>
              <a:rPr lang="en-IN" dirty="0" err="1"/>
              <a:t>Yes'GROUP</a:t>
            </a:r>
            <a:r>
              <a:rPr lang="en-IN" dirty="0"/>
              <a:t> BY Gender;</a:t>
            </a:r>
          </a:p>
          <a:p>
            <a:endParaRPr lang="en-IN" dirty="0"/>
          </a:p>
          <a:p>
            <a:endParaRPr lang="en-IN" b="1" dirty="0"/>
          </a:p>
          <a:p>
            <a:r>
              <a:rPr lang="en-IN" b="1" dirty="0"/>
              <a:t>8. Retrieve records of individuals older than 60 who are diagnosed with lung cancer</a:t>
            </a:r>
            <a:r>
              <a:rPr lang="en-IN" dirty="0"/>
              <a:t>.</a:t>
            </a:r>
          </a:p>
          <a:p>
            <a:endParaRPr lang="en-IN" dirty="0"/>
          </a:p>
          <a:p>
            <a:r>
              <a:rPr lang="en-US" dirty="0"/>
              <a:t>SELECT Age , </a:t>
            </a:r>
            <a:r>
              <a:rPr lang="en-US" dirty="0" err="1"/>
              <a:t>Lung_Cancer_Diagnosis</a:t>
            </a:r>
            <a:endParaRPr lang="en-US" dirty="0"/>
          </a:p>
          <a:p>
            <a:r>
              <a:rPr lang="en-US" dirty="0"/>
              <a:t>FROM </a:t>
            </a:r>
            <a:r>
              <a:rPr lang="en-US" dirty="0" err="1"/>
              <a:t>lung_cancerWHERE</a:t>
            </a:r>
            <a:r>
              <a:rPr lang="en-US" dirty="0"/>
              <a:t> Age &gt; 60 AND </a:t>
            </a:r>
            <a:r>
              <a:rPr lang="en-US" dirty="0" err="1"/>
              <a:t>Lung_Cancer_Diagnosis</a:t>
            </a:r>
            <a:r>
              <a:rPr lang="en-US" dirty="0"/>
              <a:t> = 'Yes';</a:t>
            </a:r>
            <a:endParaRPr lang="en-IN" dirty="0"/>
          </a:p>
        </p:txBody>
      </p:sp>
      <p:pic>
        <p:nvPicPr>
          <p:cNvPr id="9" name="Picture 8">
            <a:extLst>
              <a:ext uri="{FF2B5EF4-FFF2-40B4-BE49-F238E27FC236}">
                <a16:creationId xmlns:a16="http://schemas.microsoft.com/office/drawing/2014/main" id="{0AC3E66F-1EDE-2C7B-A4DB-F9F5EB4013B9}"/>
              </a:ext>
            </a:extLst>
          </p:cNvPr>
          <p:cNvPicPr>
            <a:picLocks noChangeAspect="1"/>
          </p:cNvPicPr>
          <p:nvPr/>
        </p:nvPicPr>
        <p:blipFill>
          <a:blip r:embed="rId5"/>
          <a:stretch>
            <a:fillRect/>
          </a:stretch>
        </p:blipFill>
        <p:spPr>
          <a:xfrm>
            <a:off x="8103430" y="3205809"/>
            <a:ext cx="2781688" cy="914528"/>
          </a:xfrm>
          <a:prstGeom prst="rect">
            <a:avLst/>
          </a:prstGeom>
        </p:spPr>
      </p:pic>
      <p:pic>
        <p:nvPicPr>
          <p:cNvPr id="11" name="Picture 10">
            <a:extLst>
              <a:ext uri="{FF2B5EF4-FFF2-40B4-BE49-F238E27FC236}">
                <a16:creationId xmlns:a16="http://schemas.microsoft.com/office/drawing/2014/main" id="{FFA0FC81-DC95-DBBE-EB06-A23FCF1A711E}"/>
              </a:ext>
            </a:extLst>
          </p:cNvPr>
          <p:cNvPicPr>
            <a:picLocks noChangeAspect="1"/>
          </p:cNvPicPr>
          <p:nvPr/>
        </p:nvPicPr>
        <p:blipFill>
          <a:blip r:embed="rId6"/>
          <a:stretch>
            <a:fillRect/>
          </a:stretch>
        </p:blipFill>
        <p:spPr>
          <a:xfrm>
            <a:off x="12649200" y="2931923"/>
            <a:ext cx="2695951" cy="4163006"/>
          </a:xfrm>
          <a:prstGeom prst="rect">
            <a:avLst/>
          </a:prstGeom>
        </p:spPr>
      </p:pic>
      <p:sp>
        <p:nvSpPr>
          <p:cNvPr id="21" name="TextBox 20">
            <a:extLst>
              <a:ext uri="{FF2B5EF4-FFF2-40B4-BE49-F238E27FC236}">
                <a16:creationId xmlns:a16="http://schemas.microsoft.com/office/drawing/2014/main" id="{7575DF43-FB66-13B4-BF22-49A8F6620774}"/>
              </a:ext>
            </a:extLst>
          </p:cNvPr>
          <p:cNvSpPr txBox="1"/>
          <p:nvPr/>
        </p:nvSpPr>
        <p:spPr>
          <a:xfrm>
            <a:off x="269158" y="7121972"/>
            <a:ext cx="14513642" cy="1846659"/>
          </a:xfrm>
          <a:prstGeom prst="rect">
            <a:avLst/>
          </a:prstGeom>
          <a:noFill/>
        </p:spPr>
        <p:txBody>
          <a:bodyPr wrap="square">
            <a:spAutoFit/>
          </a:bodyPr>
          <a:lstStyle/>
          <a:p>
            <a:r>
              <a:rPr lang="en-IN" sz="2400" b="1" dirty="0"/>
              <a:t>Intermediate Level</a:t>
            </a:r>
          </a:p>
          <a:p>
            <a:r>
              <a:rPr lang="en-IN" dirty="0"/>
              <a:t>—</a:t>
            </a:r>
            <a:endParaRPr lang="en-IN" b="1" dirty="0"/>
          </a:p>
          <a:p>
            <a:r>
              <a:rPr lang="en-IN" b="1" dirty="0"/>
              <a:t> 1. Find the percentage of smokers who developed lung cancer.</a:t>
            </a:r>
          </a:p>
          <a:p>
            <a:r>
              <a:rPr lang="en-IN" dirty="0"/>
              <a:t>SELECT    </a:t>
            </a:r>
          </a:p>
          <a:p>
            <a:r>
              <a:rPr lang="en-IN" dirty="0"/>
              <a:t> COUNT(CASE WHEN </a:t>
            </a:r>
            <a:r>
              <a:rPr lang="en-IN" dirty="0" err="1"/>
              <a:t>Lung_Cancer_Diagnosis</a:t>
            </a:r>
            <a:r>
              <a:rPr lang="en-IN" dirty="0"/>
              <a:t> = 'Yes' THEN 1 END) * 100.0 / COUNT(*)) AS </a:t>
            </a:r>
            <a:r>
              <a:rPr lang="en-IN" dirty="0" err="1"/>
              <a:t>Percentage_Smokers_With_Lung_Cancer</a:t>
            </a:r>
            <a:endParaRPr lang="en-IN" dirty="0"/>
          </a:p>
          <a:p>
            <a:r>
              <a:rPr lang="en-IN" dirty="0"/>
              <a:t>FROM </a:t>
            </a:r>
            <a:r>
              <a:rPr lang="en-IN" dirty="0" err="1"/>
              <a:t>lung_cancerWHERE</a:t>
            </a:r>
            <a:r>
              <a:rPr lang="en-IN" dirty="0"/>
              <a:t> Smoker = 'Yes';</a:t>
            </a:r>
          </a:p>
        </p:txBody>
      </p:sp>
    </p:spTree>
    <p:extLst>
      <p:ext uri="{BB962C8B-B14F-4D97-AF65-F5344CB8AC3E}">
        <p14:creationId xmlns:p14="http://schemas.microsoft.com/office/powerpoint/2010/main" val="4263006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14CF4-5198-CF74-59F8-04FB09A2A267}"/>
            </a:ext>
          </a:extLst>
        </p:cNvPr>
        <p:cNvGrpSpPr/>
        <p:nvPr/>
      </p:nvGrpSpPr>
      <p:grpSpPr>
        <a:xfrm>
          <a:off x="0" y="0"/>
          <a:ext cx="0" cy="0"/>
          <a:chOff x="0" y="0"/>
          <a:chExt cx="0" cy="0"/>
        </a:xfrm>
      </p:grpSpPr>
      <p:sp>
        <p:nvSpPr>
          <p:cNvPr id="15" name="TextBox 15">
            <a:extLst>
              <a:ext uri="{FF2B5EF4-FFF2-40B4-BE49-F238E27FC236}">
                <a16:creationId xmlns:a16="http://schemas.microsoft.com/office/drawing/2014/main" id="{4DAE75E6-3801-4D93-9FFE-4FE16359B1D4}"/>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04</a:t>
            </a:r>
          </a:p>
        </p:txBody>
      </p:sp>
      <p:grpSp>
        <p:nvGrpSpPr>
          <p:cNvPr id="16" name="Group 16">
            <a:extLst>
              <a:ext uri="{FF2B5EF4-FFF2-40B4-BE49-F238E27FC236}">
                <a16:creationId xmlns:a16="http://schemas.microsoft.com/office/drawing/2014/main" id="{CC39DCFE-4125-0838-7F08-A55B5A3CBC64}"/>
              </a:ext>
            </a:extLst>
          </p:cNvPr>
          <p:cNvGrpSpPr/>
          <p:nvPr/>
        </p:nvGrpSpPr>
        <p:grpSpPr>
          <a:xfrm>
            <a:off x="419980" y="602805"/>
            <a:ext cx="2974068" cy="851790"/>
            <a:chOff x="0" y="0"/>
            <a:chExt cx="3965424" cy="1135720"/>
          </a:xfrm>
        </p:grpSpPr>
        <p:sp>
          <p:nvSpPr>
            <p:cNvPr id="17" name="Freeform 17">
              <a:extLst>
                <a:ext uri="{FF2B5EF4-FFF2-40B4-BE49-F238E27FC236}">
                  <a16:creationId xmlns:a16="http://schemas.microsoft.com/office/drawing/2014/main" id="{66E7CDAB-69AC-5A07-C6D1-FA7ECFF3B892}"/>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1579B20E-FB1D-B937-3910-36FAA33ADFCA}"/>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16DAD325-8399-AF87-3190-B5030EED95E9}"/>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3" name="TextBox 2">
            <a:extLst>
              <a:ext uri="{FF2B5EF4-FFF2-40B4-BE49-F238E27FC236}">
                <a16:creationId xmlns:a16="http://schemas.microsoft.com/office/drawing/2014/main" id="{40FFB61C-3740-3FB4-73FE-5B0456A5C655}"/>
              </a:ext>
            </a:extLst>
          </p:cNvPr>
          <p:cNvSpPr txBox="1"/>
          <p:nvPr/>
        </p:nvSpPr>
        <p:spPr>
          <a:xfrm>
            <a:off x="228600" y="1603435"/>
            <a:ext cx="9225116" cy="1754326"/>
          </a:xfrm>
          <a:prstGeom prst="rect">
            <a:avLst/>
          </a:prstGeom>
          <a:noFill/>
        </p:spPr>
        <p:txBody>
          <a:bodyPr wrap="square">
            <a:spAutoFit/>
          </a:bodyPr>
          <a:lstStyle/>
          <a:p>
            <a:r>
              <a:rPr lang="en-IN" b="1" dirty="0"/>
              <a:t> 2. Calculate the average survival years based on cancer stages.</a:t>
            </a:r>
          </a:p>
          <a:p>
            <a:endParaRPr lang="en-IN" dirty="0"/>
          </a:p>
          <a:p>
            <a:r>
              <a:rPr lang="en-IN" dirty="0"/>
              <a:t>SELECT </a:t>
            </a:r>
            <a:r>
              <a:rPr lang="en-IN" dirty="0" err="1"/>
              <a:t>Cancer_Stage</a:t>
            </a:r>
            <a:r>
              <a:rPr lang="en-IN" dirty="0"/>
              <a:t>,  AVG(</a:t>
            </a:r>
            <a:r>
              <a:rPr lang="en-IN" dirty="0" err="1"/>
              <a:t>Survival_Years</a:t>
            </a:r>
            <a:r>
              <a:rPr lang="en-IN" dirty="0"/>
              <a:t>) AS </a:t>
            </a:r>
            <a:r>
              <a:rPr lang="en-IN" dirty="0" err="1"/>
              <a:t>Average_Survival_Years</a:t>
            </a:r>
            <a:endParaRPr lang="en-IN" dirty="0"/>
          </a:p>
          <a:p>
            <a:r>
              <a:rPr lang="en-IN" dirty="0"/>
              <a:t>FROM </a:t>
            </a:r>
            <a:r>
              <a:rPr lang="en-IN" dirty="0" err="1"/>
              <a:t>lung_cancerWHERE</a:t>
            </a:r>
            <a:r>
              <a:rPr lang="en-IN" dirty="0"/>
              <a:t> </a:t>
            </a:r>
            <a:r>
              <a:rPr lang="en-IN" dirty="0" err="1"/>
              <a:t>Lung_Cancer_Diagnosis</a:t>
            </a:r>
            <a:r>
              <a:rPr lang="en-IN" dirty="0"/>
              <a:t> = 'Yes’</a:t>
            </a:r>
          </a:p>
          <a:p>
            <a:r>
              <a:rPr lang="en-IN" dirty="0"/>
              <a:t>GROUP BY </a:t>
            </a:r>
            <a:r>
              <a:rPr lang="en-IN" dirty="0" err="1"/>
              <a:t>Cancer_Stage</a:t>
            </a:r>
            <a:endParaRPr lang="en-IN" dirty="0"/>
          </a:p>
          <a:p>
            <a:r>
              <a:rPr lang="en-IN" dirty="0"/>
              <a:t>ORDER BY </a:t>
            </a:r>
            <a:r>
              <a:rPr lang="en-IN" dirty="0" err="1"/>
              <a:t>Average_Survival_Years</a:t>
            </a:r>
            <a:r>
              <a:rPr lang="en-IN" dirty="0"/>
              <a:t> DESC;</a:t>
            </a:r>
          </a:p>
        </p:txBody>
      </p:sp>
      <p:pic>
        <p:nvPicPr>
          <p:cNvPr id="5" name="Picture 4">
            <a:extLst>
              <a:ext uri="{FF2B5EF4-FFF2-40B4-BE49-F238E27FC236}">
                <a16:creationId xmlns:a16="http://schemas.microsoft.com/office/drawing/2014/main" id="{F230B1D9-E66E-C910-136B-CF042351FFC5}"/>
              </a:ext>
            </a:extLst>
          </p:cNvPr>
          <p:cNvPicPr>
            <a:picLocks noChangeAspect="1"/>
          </p:cNvPicPr>
          <p:nvPr/>
        </p:nvPicPr>
        <p:blipFill>
          <a:blip r:embed="rId4"/>
          <a:stretch>
            <a:fillRect/>
          </a:stretch>
        </p:blipFill>
        <p:spPr>
          <a:xfrm>
            <a:off x="8534400" y="1575167"/>
            <a:ext cx="3162741" cy="1276528"/>
          </a:xfrm>
          <a:prstGeom prst="rect">
            <a:avLst/>
          </a:prstGeom>
        </p:spPr>
      </p:pic>
      <p:sp>
        <p:nvSpPr>
          <p:cNvPr id="7" name="TextBox 6">
            <a:extLst>
              <a:ext uri="{FF2B5EF4-FFF2-40B4-BE49-F238E27FC236}">
                <a16:creationId xmlns:a16="http://schemas.microsoft.com/office/drawing/2014/main" id="{18A21A91-072F-9683-F495-9F40D69216CA}"/>
              </a:ext>
            </a:extLst>
          </p:cNvPr>
          <p:cNvSpPr txBox="1"/>
          <p:nvPr/>
        </p:nvSpPr>
        <p:spPr>
          <a:xfrm>
            <a:off x="228600" y="3569105"/>
            <a:ext cx="11734800" cy="3139321"/>
          </a:xfrm>
          <a:prstGeom prst="rect">
            <a:avLst/>
          </a:prstGeom>
          <a:noFill/>
        </p:spPr>
        <p:txBody>
          <a:bodyPr wrap="square">
            <a:spAutoFit/>
          </a:bodyPr>
          <a:lstStyle/>
          <a:p>
            <a:r>
              <a:rPr lang="en-IN" b="1" dirty="0"/>
              <a:t>3. Count the number of lung cancer patients based on passive smoking.</a:t>
            </a:r>
          </a:p>
          <a:p>
            <a:endParaRPr lang="en-IN" dirty="0"/>
          </a:p>
          <a:p>
            <a:r>
              <a:rPr lang="en-IN" dirty="0"/>
              <a:t>SELECT </a:t>
            </a:r>
            <a:r>
              <a:rPr lang="en-IN" dirty="0" err="1"/>
              <a:t>Passive_Smoker</a:t>
            </a:r>
            <a:r>
              <a:rPr lang="en-IN" dirty="0"/>
              <a:t>,        COUNT(CASE WHEN </a:t>
            </a:r>
            <a:r>
              <a:rPr lang="en-IN" dirty="0" err="1"/>
              <a:t>Lung_Cancer_Diagnosis</a:t>
            </a:r>
            <a:r>
              <a:rPr lang="en-IN" dirty="0"/>
              <a:t> = 'Yes' THEN 1 END) AS </a:t>
            </a:r>
            <a:r>
              <a:rPr lang="en-IN" dirty="0" err="1"/>
              <a:t>Number_of_Lung_Cancer</a:t>
            </a:r>
            <a:endParaRPr lang="en-IN" dirty="0"/>
          </a:p>
          <a:p>
            <a:r>
              <a:rPr lang="en-IN" dirty="0"/>
              <a:t>FROM </a:t>
            </a:r>
            <a:r>
              <a:rPr lang="en-IN" dirty="0" err="1"/>
              <a:t>lung_cancer</a:t>
            </a:r>
            <a:endParaRPr lang="en-IN" dirty="0"/>
          </a:p>
          <a:p>
            <a:r>
              <a:rPr lang="en-IN" dirty="0"/>
              <a:t>GROUP BY </a:t>
            </a:r>
            <a:r>
              <a:rPr lang="en-IN" dirty="0" err="1"/>
              <a:t>Passive_Smoker</a:t>
            </a:r>
            <a:r>
              <a:rPr lang="en-IN" dirty="0"/>
              <a:t>;</a:t>
            </a:r>
          </a:p>
          <a:p>
            <a:endParaRPr lang="en-IN" dirty="0"/>
          </a:p>
          <a:p>
            <a:endParaRPr lang="en-IN" dirty="0"/>
          </a:p>
          <a:p>
            <a:endParaRPr lang="en-IN" dirty="0"/>
          </a:p>
          <a:p>
            <a:endParaRPr lang="en-IN" dirty="0"/>
          </a:p>
          <a:p>
            <a:endParaRPr lang="en-IN" dirty="0"/>
          </a:p>
          <a:p>
            <a:endParaRPr lang="en-IN" dirty="0"/>
          </a:p>
        </p:txBody>
      </p:sp>
      <p:pic>
        <p:nvPicPr>
          <p:cNvPr id="9" name="Picture 8">
            <a:extLst>
              <a:ext uri="{FF2B5EF4-FFF2-40B4-BE49-F238E27FC236}">
                <a16:creationId xmlns:a16="http://schemas.microsoft.com/office/drawing/2014/main" id="{2A006D87-C302-FFD3-B894-6E1263148EFC}"/>
              </a:ext>
            </a:extLst>
          </p:cNvPr>
          <p:cNvPicPr>
            <a:picLocks noChangeAspect="1"/>
          </p:cNvPicPr>
          <p:nvPr/>
        </p:nvPicPr>
        <p:blipFill>
          <a:blip r:embed="rId5"/>
          <a:stretch>
            <a:fillRect/>
          </a:stretch>
        </p:blipFill>
        <p:spPr>
          <a:xfrm>
            <a:off x="12649200" y="3467100"/>
            <a:ext cx="3219899" cy="1076475"/>
          </a:xfrm>
          <a:prstGeom prst="rect">
            <a:avLst/>
          </a:prstGeom>
        </p:spPr>
      </p:pic>
      <p:sp>
        <p:nvSpPr>
          <p:cNvPr id="11" name="TextBox 10">
            <a:extLst>
              <a:ext uri="{FF2B5EF4-FFF2-40B4-BE49-F238E27FC236}">
                <a16:creationId xmlns:a16="http://schemas.microsoft.com/office/drawing/2014/main" id="{4CFE7C59-CDB0-1896-995C-E3DC01FC7D62}"/>
              </a:ext>
            </a:extLst>
          </p:cNvPr>
          <p:cNvSpPr txBox="1"/>
          <p:nvPr/>
        </p:nvSpPr>
        <p:spPr>
          <a:xfrm>
            <a:off x="228600" y="5094828"/>
            <a:ext cx="9225116" cy="1200329"/>
          </a:xfrm>
          <a:prstGeom prst="rect">
            <a:avLst/>
          </a:prstGeom>
          <a:noFill/>
        </p:spPr>
        <p:txBody>
          <a:bodyPr wrap="square">
            <a:spAutoFit/>
          </a:bodyPr>
          <a:lstStyle/>
          <a:p>
            <a:r>
              <a:rPr lang="en-IN" b="1" dirty="0"/>
              <a:t>4. Find the country with the highest lung cancer prevalence rate</a:t>
            </a:r>
            <a:r>
              <a:rPr lang="en-IN" dirty="0"/>
              <a:t>.</a:t>
            </a:r>
          </a:p>
          <a:p>
            <a:r>
              <a:rPr lang="en-IN" dirty="0"/>
              <a:t>SELECT Country, </a:t>
            </a:r>
            <a:r>
              <a:rPr lang="en-IN" dirty="0" err="1"/>
              <a:t>Lung_Cancer_Prevalence_Ratefrom</a:t>
            </a:r>
            <a:r>
              <a:rPr lang="en-IN" dirty="0"/>
              <a:t> </a:t>
            </a:r>
            <a:r>
              <a:rPr lang="en-IN" dirty="0" err="1"/>
              <a:t>lung_cancer</a:t>
            </a:r>
            <a:endParaRPr lang="en-IN" dirty="0"/>
          </a:p>
          <a:p>
            <a:r>
              <a:rPr lang="en-IN" dirty="0"/>
              <a:t>order by </a:t>
            </a:r>
            <a:r>
              <a:rPr lang="en-IN" dirty="0" err="1"/>
              <a:t>Lung_Cancer_Prevalence_Rate</a:t>
            </a:r>
            <a:r>
              <a:rPr lang="en-IN" dirty="0"/>
              <a:t> </a:t>
            </a:r>
            <a:r>
              <a:rPr lang="en-IN" dirty="0" err="1"/>
              <a:t>desc</a:t>
            </a:r>
            <a:r>
              <a:rPr lang="en-IN" dirty="0"/>
              <a:t> </a:t>
            </a:r>
          </a:p>
          <a:p>
            <a:r>
              <a:rPr lang="en-IN" dirty="0"/>
              <a:t>limit 1;</a:t>
            </a:r>
          </a:p>
        </p:txBody>
      </p:sp>
      <p:pic>
        <p:nvPicPr>
          <p:cNvPr id="21" name="Picture 20">
            <a:extLst>
              <a:ext uri="{FF2B5EF4-FFF2-40B4-BE49-F238E27FC236}">
                <a16:creationId xmlns:a16="http://schemas.microsoft.com/office/drawing/2014/main" id="{9D7B731C-F339-6AD9-5913-C91627FFA5D5}"/>
              </a:ext>
            </a:extLst>
          </p:cNvPr>
          <p:cNvPicPr>
            <a:picLocks noChangeAspect="1"/>
          </p:cNvPicPr>
          <p:nvPr/>
        </p:nvPicPr>
        <p:blipFill>
          <a:blip r:embed="rId6"/>
          <a:stretch>
            <a:fillRect/>
          </a:stretch>
        </p:blipFill>
        <p:spPr>
          <a:xfrm>
            <a:off x="8458200" y="5287717"/>
            <a:ext cx="3067478" cy="609685"/>
          </a:xfrm>
          <a:prstGeom prst="rect">
            <a:avLst/>
          </a:prstGeom>
        </p:spPr>
      </p:pic>
      <p:sp>
        <p:nvSpPr>
          <p:cNvPr id="23" name="TextBox 22">
            <a:extLst>
              <a:ext uri="{FF2B5EF4-FFF2-40B4-BE49-F238E27FC236}">
                <a16:creationId xmlns:a16="http://schemas.microsoft.com/office/drawing/2014/main" id="{043B4002-7D9A-DCC0-7178-7CFE8C79CC4F}"/>
              </a:ext>
            </a:extLst>
          </p:cNvPr>
          <p:cNvSpPr txBox="1"/>
          <p:nvPr/>
        </p:nvSpPr>
        <p:spPr>
          <a:xfrm>
            <a:off x="248264" y="6488046"/>
            <a:ext cx="12400935" cy="3416320"/>
          </a:xfrm>
          <a:prstGeom prst="rect">
            <a:avLst/>
          </a:prstGeom>
          <a:noFill/>
        </p:spPr>
        <p:txBody>
          <a:bodyPr wrap="square">
            <a:spAutoFit/>
          </a:bodyPr>
          <a:lstStyle/>
          <a:p>
            <a:r>
              <a:rPr lang="en-IN" b="1" dirty="0"/>
              <a:t>5. Identify the smoking years' impact on lung cancer.</a:t>
            </a:r>
          </a:p>
          <a:p>
            <a:endParaRPr lang="en-IN" dirty="0"/>
          </a:p>
          <a:p>
            <a:r>
              <a:rPr lang="en-IN" dirty="0"/>
              <a:t>SELECT     </a:t>
            </a:r>
          </a:p>
          <a:p>
            <a:r>
              <a:rPr lang="en-IN" dirty="0"/>
              <a:t>CASE         </a:t>
            </a:r>
          </a:p>
          <a:p>
            <a:r>
              <a:rPr lang="en-IN" dirty="0"/>
              <a:t>WHEN </a:t>
            </a:r>
            <a:r>
              <a:rPr lang="en-IN" dirty="0" err="1"/>
              <a:t>Years_of_Smoking</a:t>
            </a:r>
            <a:r>
              <a:rPr lang="en-IN" dirty="0"/>
              <a:t> &lt; 10 THEN 'Less than 10 years'        </a:t>
            </a:r>
          </a:p>
          <a:p>
            <a:r>
              <a:rPr lang="en-IN" dirty="0"/>
              <a:t>WHEN </a:t>
            </a:r>
            <a:r>
              <a:rPr lang="en-IN" dirty="0" err="1"/>
              <a:t>Years_of_Smoking</a:t>
            </a:r>
            <a:r>
              <a:rPr lang="en-IN" dirty="0"/>
              <a:t> BETWEEN 10 AND 20 THEN '10-20 years'      </a:t>
            </a:r>
          </a:p>
          <a:p>
            <a:r>
              <a:rPr lang="en-IN" dirty="0"/>
              <a:t> WHEN </a:t>
            </a:r>
            <a:r>
              <a:rPr lang="en-IN" dirty="0" err="1"/>
              <a:t>Years_of_Smoking</a:t>
            </a:r>
            <a:r>
              <a:rPr lang="en-IN" dirty="0"/>
              <a:t> BETWEEN 21 AND 30 THEN '21-30 years'    </a:t>
            </a:r>
          </a:p>
          <a:p>
            <a:r>
              <a:rPr lang="en-IN" dirty="0"/>
              <a:t> ELSE 'More than 30 years'    END AS </a:t>
            </a:r>
            <a:r>
              <a:rPr lang="en-IN" dirty="0" err="1"/>
              <a:t>Smoking_Duration_Category</a:t>
            </a:r>
            <a:r>
              <a:rPr lang="en-IN" dirty="0"/>
              <a:t>,   </a:t>
            </a:r>
          </a:p>
          <a:p>
            <a:r>
              <a:rPr lang="en-IN" dirty="0"/>
              <a:t> COUNT(*) AS </a:t>
            </a:r>
            <a:r>
              <a:rPr lang="en-IN" dirty="0" err="1"/>
              <a:t>Patient_Count</a:t>
            </a:r>
            <a:r>
              <a:rPr lang="en-IN" dirty="0"/>
              <a:t>,    COUNT(CASE WHEN </a:t>
            </a:r>
            <a:r>
              <a:rPr lang="en-IN" dirty="0" err="1"/>
              <a:t>Lung_Cancer_Diagnosis</a:t>
            </a:r>
            <a:r>
              <a:rPr lang="en-IN" dirty="0"/>
              <a:t> = 'Yes' THEN 1 END) AS </a:t>
            </a:r>
            <a:r>
              <a:rPr lang="en-IN" dirty="0" err="1"/>
              <a:t>Lung_Cancer_Cases</a:t>
            </a:r>
            <a:endParaRPr lang="en-IN" dirty="0"/>
          </a:p>
          <a:p>
            <a:r>
              <a:rPr lang="en-IN" dirty="0"/>
              <a:t>FROM </a:t>
            </a:r>
            <a:r>
              <a:rPr lang="en-IN" dirty="0" err="1"/>
              <a:t>lung_cancer</a:t>
            </a:r>
            <a:endParaRPr lang="en-IN" dirty="0"/>
          </a:p>
          <a:p>
            <a:r>
              <a:rPr lang="en-IN" dirty="0"/>
              <a:t>WHERE Smoker = '</a:t>
            </a:r>
            <a:r>
              <a:rPr lang="en-IN" dirty="0" err="1"/>
              <a:t>Yes'GROUP</a:t>
            </a:r>
            <a:r>
              <a:rPr lang="en-IN" dirty="0"/>
              <a:t> BY </a:t>
            </a:r>
            <a:r>
              <a:rPr lang="en-IN" dirty="0" err="1"/>
              <a:t>Smoking_Duration_Category</a:t>
            </a:r>
            <a:endParaRPr lang="en-IN" dirty="0"/>
          </a:p>
          <a:p>
            <a:r>
              <a:rPr lang="en-IN" dirty="0"/>
              <a:t>ORDER BY </a:t>
            </a:r>
            <a:r>
              <a:rPr lang="en-IN" dirty="0" err="1"/>
              <a:t>Smoking_Duration_Category</a:t>
            </a:r>
            <a:r>
              <a:rPr lang="en-IN" dirty="0"/>
              <a:t>;</a:t>
            </a:r>
          </a:p>
        </p:txBody>
      </p:sp>
      <p:pic>
        <p:nvPicPr>
          <p:cNvPr id="25" name="Picture 24">
            <a:extLst>
              <a:ext uri="{FF2B5EF4-FFF2-40B4-BE49-F238E27FC236}">
                <a16:creationId xmlns:a16="http://schemas.microsoft.com/office/drawing/2014/main" id="{06882CAF-CF3D-6E94-B77A-C84F209D95F9}"/>
              </a:ext>
            </a:extLst>
          </p:cNvPr>
          <p:cNvPicPr>
            <a:picLocks noChangeAspect="1"/>
          </p:cNvPicPr>
          <p:nvPr/>
        </p:nvPicPr>
        <p:blipFill>
          <a:blip r:embed="rId7"/>
          <a:stretch>
            <a:fillRect/>
          </a:stretch>
        </p:blipFill>
        <p:spPr>
          <a:xfrm>
            <a:off x="11525678" y="7114171"/>
            <a:ext cx="4858428" cy="1371791"/>
          </a:xfrm>
          <a:prstGeom prst="rect">
            <a:avLst/>
          </a:prstGeom>
        </p:spPr>
      </p:pic>
    </p:spTree>
    <p:extLst>
      <p:ext uri="{BB962C8B-B14F-4D97-AF65-F5344CB8AC3E}">
        <p14:creationId xmlns:p14="http://schemas.microsoft.com/office/powerpoint/2010/main" val="4006747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632F-0CB1-57A2-3CB3-D1A1DEBE7923}"/>
            </a:ext>
          </a:extLst>
        </p:cNvPr>
        <p:cNvGrpSpPr/>
        <p:nvPr/>
      </p:nvGrpSpPr>
      <p:grpSpPr>
        <a:xfrm>
          <a:off x="0" y="0"/>
          <a:ext cx="0" cy="0"/>
          <a:chOff x="0" y="0"/>
          <a:chExt cx="0" cy="0"/>
        </a:xfrm>
      </p:grpSpPr>
      <p:sp>
        <p:nvSpPr>
          <p:cNvPr id="15" name="TextBox 15">
            <a:extLst>
              <a:ext uri="{FF2B5EF4-FFF2-40B4-BE49-F238E27FC236}">
                <a16:creationId xmlns:a16="http://schemas.microsoft.com/office/drawing/2014/main" id="{8D0A9D22-779B-465D-7568-3F712C0369EC}"/>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dirty="0">
                <a:solidFill>
                  <a:srgbClr val="FFFFFF"/>
                </a:solidFill>
                <a:latin typeface="Poppins Bold"/>
                <a:ea typeface="Poppins Bold"/>
                <a:cs typeface="Poppins Bold"/>
                <a:sym typeface="Poppins Bold"/>
              </a:rPr>
              <a:t>04</a:t>
            </a:r>
          </a:p>
        </p:txBody>
      </p:sp>
      <p:grpSp>
        <p:nvGrpSpPr>
          <p:cNvPr id="16" name="Group 16">
            <a:extLst>
              <a:ext uri="{FF2B5EF4-FFF2-40B4-BE49-F238E27FC236}">
                <a16:creationId xmlns:a16="http://schemas.microsoft.com/office/drawing/2014/main" id="{23CEA691-6666-446C-E84F-B7B84FA5DB11}"/>
              </a:ext>
            </a:extLst>
          </p:cNvPr>
          <p:cNvGrpSpPr/>
          <p:nvPr/>
        </p:nvGrpSpPr>
        <p:grpSpPr>
          <a:xfrm>
            <a:off x="419980" y="602805"/>
            <a:ext cx="2974068" cy="851790"/>
            <a:chOff x="0" y="0"/>
            <a:chExt cx="3965424" cy="1135720"/>
          </a:xfrm>
        </p:grpSpPr>
        <p:sp>
          <p:nvSpPr>
            <p:cNvPr id="17" name="Freeform 17">
              <a:extLst>
                <a:ext uri="{FF2B5EF4-FFF2-40B4-BE49-F238E27FC236}">
                  <a16:creationId xmlns:a16="http://schemas.microsoft.com/office/drawing/2014/main" id="{62ACE545-F8F5-4BD1-181B-6445A0520D90}"/>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3D51541F-506D-9D67-CAB5-51A595B62B5C}"/>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837D1F62-C195-D1DE-4BBE-FD917CFB7365}"/>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5" name="TextBox 4">
            <a:extLst>
              <a:ext uri="{FF2B5EF4-FFF2-40B4-BE49-F238E27FC236}">
                <a16:creationId xmlns:a16="http://schemas.microsoft.com/office/drawing/2014/main" id="{C7AF6CB5-5A6B-9F85-A189-C788E7916641}"/>
              </a:ext>
            </a:extLst>
          </p:cNvPr>
          <p:cNvSpPr txBox="1"/>
          <p:nvPr/>
        </p:nvSpPr>
        <p:spPr>
          <a:xfrm>
            <a:off x="230324" y="3581721"/>
            <a:ext cx="10796168" cy="1754326"/>
          </a:xfrm>
          <a:prstGeom prst="rect">
            <a:avLst/>
          </a:prstGeom>
          <a:noFill/>
        </p:spPr>
        <p:txBody>
          <a:bodyPr wrap="square">
            <a:spAutoFit/>
          </a:bodyPr>
          <a:lstStyle/>
          <a:p>
            <a:r>
              <a:rPr lang="en-IN" b="1" dirty="0"/>
              <a:t>7. Group the lung cancer prevalence rate by developed vs. developing countries.</a:t>
            </a:r>
          </a:p>
          <a:p>
            <a:r>
              <a:rPr lang="en-IN" dirty="0"/>
              <a:t>SELECT     </a:t>
            </a:r>
            <a:r>
              <a:rPr lang="en-IN" dirty="0" err="1"/>
              <a:t>Developed_or_Developing</a:t>
            </a:r>
            <a:r>
              <a:rPr lang="en-IN" dirty="0"/>
              <a:t>,      COUNT(*) AS </a:t>
            </a:r>
            <a:r>
              <a:rPr lang="en-IN" dirty="0" err="1"/>
              <a:t>Total_Patients</a:t>
            </a:r>
            <a:r>
              <a:rPr lang="en-IN" dirty="0"/>
              <a:t>,     </a:t>
            </a:r>
          </a:p>
          <a:p>
            <a:r>
              <a:rPr lang="en-IN" dirty="0"/>
              <a:t> COUNT(CASE WHEN </a:t>
            </a:r>
            <a:r>
              <a:rPr lang="en-IN" dirty="0" err="1"/>
              <a:t>Lung_Cancer_Diagnosis</a:t>
            </a:r>
            <a:r>
              <a:rPr lang="en-IN" dirty="0"/>
              <a:t> = 'Yes' THEN 1 END) AS </a:t>
            </a:r>
            <a:r>
              <a:rPr lang="en-IN" dirty="0" err="1"/>
              <a:t>Lung_Cancer_Patients</a:t>
            </a:r>
            <a:r>
              <a:rPr lang="en-IN" dirty="0"/>
              <a:t>,     (COUNT(CASE WHEN </a:t>
            </a:r>
            <a:r>
              <a:rPr lang="en-IN" dirty="0" err="1"/>
              <a:t>Lung_Cancer_Diagnosis</a:t>
            </a:r>
            <a:r>
              <a:rPr lang="en-IN" dirty="0"/>
              <a:t> = 'Yes' THEN 1 END) * 100.0 / COUNT(*)) AS </a:t>
            </a:r>
            <a:r>
              <a:rPr lang="en-IN" dirty="0" err="1"/>
              <a:t>Prevalence_Rate_Percentage</a:t>
            </a:r>
            <a:r>
              <a:rPr lang="en-IN" dirty="0"/>
              <a:t> </a:t>
            </a:r>
          </a:p>
          <a:p>
            <a:r>
              <a:rPr lang="en-IN" dirty="0"/>
              <a:t> FROM </a:t>
            </a:r>
            <a:r>
              <a:rPr lang="en-IN" dirty="0" err="1"/>
              <a:t>lung_cancerGROUP</a:t>
            </a:r>
            <a:r>
              <a:rPr lang="en-IN" dirty="0"/>
              <a:t> BY </a:t>
            </a:r>
            <a:r>
              <a:rPr lang="en-IN" dirty="0" err="1"/>
              <a:t>Developed_or_Developing</a:t>
            </a:r>
            <a:r>
              <a:rPr lang="en-IN" dirty="0"/>
              <a:t>  </a:t>
            </a:r>
          </a:p>
          <a:p>
            <a:r>
              <a:rPr lang="en-IN" dirty="0"/>
              <a:t>ORDER BY </a:t>
            </a:r>
            <a:r>
              <a:rPr lang="en-IN" dirty="0" err="1"/>
              <a:t>Prevalence_Rate_Percentage</a:t>
            </a:r>
            <a:r>
              <a:rPr lang="en-IN" dirty="0"/>
              <a:t> DESC;</a:t>
            </a:r>
          </a:p>
        </p:txBody>
      </p:sp>
      <p:pic>
        <p:nvPicPr>
          <p:cNvPr id="7" name="Picture 6">
            <a:extLst>
              <a:ext uri="{FF2B5EF4-FFF2-40B4-BE49-F238E27FC236}">
                <a16:creationId xmlns:a16="http://schemas.microsoft.com/office/drawing/2014/main" id="{8AB497B9-48C8-5EB8-B459-AD9C73836BE5}"/>
              </a:ext>
            </a:extLst>
          </p:cNvPr>
          <p:cNvPicPr>
            <a:picLocks noChangeAspect="1"/>
          </p:cNvPicPr>
          <p:nvPr/>
        </p:nvPicPr>
        <p:blipFill>
          <a:blip r:embed="rId4"/>
          <a:stretch>
            <a:fillRect/>
          </a:stretch>
        </p:blipFill>
        <p:spPr>
          <a:xfrm>
            <a:off x="10785263" y="4278445"/>
            <a:ext cx="6706536" cy="885949"/>
          </a:xfrm>
          <a:prstGeom prst="rect">
            <a:avLst/>
          </a:prstGeom>
        </p:spPr>
      </p:pic>
      <p:sp>
        <p:nvSpPr>
          <p:cNvPr id="9" name="TextBox 8">
            <a:extLst>
              <a:ext uri="{FF2B5EF4-FFF2-40B4-BE49-F238E27FC236}">
                <a16:creationId xmlns:a16="http://schemas.microsoft.com/office/drawing/2014/main" id="{557B0C15-DB5C-926E-D48B-E311A23B17BC}"/>
              </a:ext>
            </a:extLst>
          </p:cNvPr>
          <p:cNvSpPr txBox="1"/>
          <p:nvPr/>
        </p:nvSpPr>
        <p:spPr>
          <a:xfrm>
            <a:off x="335037" y="5759636"/>
            <a:ext cx="9225116" cy="1938992"/>
          </a:xfrm>
          <a:prstGeom prst="rect">
            <a:avLst/>
          </a:prstGeom>
          <a:noFill/>
        </p:spPr>
        <p:txBody>
          <a:bodyPr wrap="square">
            <a:spAutoFit/>
          </a:bodyPr>
          <a:lstStyle/>
          <a:p>
            <a:r>
              <a:rPr lang="en-IN" sz="2400" b="1" dirty="0"/>
              <a:t>Advanced Level– </a:t>
            </a:r>
          </a:p>
          <a:p>
            <a:endParaRPr lang="en-IN" sz="2400" b="1" dirty="0"/>
          </a:p>
          <a:p>
            <a:pPr marL="342900" indent="-342900">
              <a:buAutoNum type="arabicPeriod"/>
            </a:pPr>
            <a:r>
              <a:rPr lang="en-IN" b="1" dirty="0"/>
              <a:t>Identify the correlation between lung cancer prevalence and air pollution levels.</a:t>
            </a:r>
          </a:p>
          <a:p>
            <a:r>
              <a:rPr lang="en-IN" dirty="0"/>
              <a:t>SELECT     </a:t>
            </a:r>
            <a:r>
              <a:rPr lang="en-IN" dirty="0" err="1"/>
              <a:t>Air_Pollution_Exposure</a:t>
            </a:r>
            <a:r>
              <a:rPr lang="en-IN" dirty="0"/>
              <a:t>, sum(</a:t>
            </a:r>
            <a:r>
              <a:rPr lang="en-IN" dirty="0" err="1"/>
              <a:t>Lung_Cancer_Prevalence_Rate</a:t>
            </a:r>
            <a:r>
              <a:rPr lang="en-IN" dirty="0"/>
              <a:t>) as </a:t>
            </a:r>
            <a:r>
              <a:rPr lang="en-IN" dirty="0" err="1"/>
              <a:t>to_lung_cancer</a:t>
            </a:r>
            <a:endParaRPr lang="en-IN" dirty="0"/>
          </a:p>
          <a:p>
            <a:r>
              <a:rPr lang="en-IN" dirty="0"/>
              <a:t>FROM </a:t>
            </a:r>
            <a:r>
              <a:rPr lang="en-IN" dirty="0" err="1"/>
              <a:t>lung_cancergroup</a:t>
            </a:r>
            <a:r>
              <a:rPr lang="en-IN" dirty="0"/>
              <a:t> by </a:t>
            </a:r>
            <a:r>
              <a:rPr lang="en-IN" dirty="0" err="1"/>
              <a:t>Air_Pollution_Exposure</a:t>
            </a:r>
            <a:r>
              <a:rPr lang="en-IN" dirty="0"/>
              <a:t> </a:t>
            </a:r>
          </a:p>
          <a:p>
            <a:r>
              <a:rPr lang="en-IN" dirty="0"/>
              <a:t>order by </a:t>
            </a:r>
            <a:r>
              <a:rPr lang="en-IN" dirty="0" err="1"/>
              <a:t>to_lung_cancer</a:t>
            </a:r>
            <a:r>
              <a:rPr lang="en-IN" dirty="0"/>
              <a:t> </a:t>
            </a:r>
            <a:r>
              <a:rPr lang="en-IN" dirty="0" err="1"/>
              <a:t>desc</a:t>
            </a:r>
            <a:r>
              <a:rPr lang="en-IN" dirty="0"/>
              <a:t>;</a:t>
            </a:r>
          </a:p>
        </p:txBody>
      </p:sp>
      <p:pic>
        <p:nvPicPr>
          <p:cNvPr id="11" name="Picture 10">
            <a:extLst>
              <a:ext uri="{FF2B5EF4-FFF2-40B4-BE49-F238E27FC236}">
                <a16:creationId xmlns:a16="http://schemas.microsoft.com/office/drawing/2014/main" id="{E2676981-20E2-69B9-F84F-2DA3ACCEB996}"/>
              </a:ext>
            </a:extLst>
          </p:cNvPr>
          <p:cNvPicPr>
            <a:picLocks noChangeAspect="1"/>
          </p:cNvPicPr>
          <p:nvPr/>
        </p:nvPicPr>
        <p:blipFill>
          <a:blip r:embed="rId5"/>
          <a:stretch>
            <a:fillRect/>
          </a:stretch>
        </p:blipFill>
        <p:spPr>
          <a:xfrm>
            <a:off x="9310423" y="5952716"/>
            <a:ext cx="3781953" cy="1219370"/>
          </a:xfrm>
          <a:prstGeom prst="rect">
            <a:avLst/>
          </a:prstGeom>
        </p:spPr>
      </p:pic>
      <p:sp>
        <p:nvSpPr>
          <p:cNvPr id="21" name="TextBox 20">
            <a:extLst>
              <a:ext uri="{FF2B5EF4-FFF2-40B4-BE49-F238E27FC236}">
                <a16:creationId xmlns:a16="http://schemas.microsoft.com/office/drawing/2014/main" id="{087FBDDE-68BE-C29D-DC9D-A4C76DF740CC}"/>
              </a:ext>
            </a:extLst>
          </p:cNvPr>
          <p:cNvSpPr txBox="1"/>
          <p:nvPr/>
        </p:nvSpPr>
        <p:spPr>
          <a:xfrm>
            <a:off x="412606" y="8444899"/>
            <a:ext cx="9225116" cy="1200329"/>
          </a:xfrm>
          <a:prstGeom prst="rect">
            <a:avLst/>
          </a:prstGeom>
          <a:noFill/>
        </p:spPr>
        <p:txBody>
          <a:bodyPr wrap="square">
            <a:spAutoFit/>
          </a:bodyPr>
          <a:lstStyle/>
          <a:p>
            <a:r>
              <a:rPr lang="en-IN" b="1" dirty="0"/>
              <a:t>2. Find the average age of lung cancer patients for each country</a:t>
            </a:r>
            <a:r>
              <a:rPr lang="en-IN" dirty="0"/>
              <a:t>.</a:t>
            </a:r>
          </a:p>
          <a:p>
            <a:r>
              <a:rPr lang="en-IN" dirty="0"/>
              <a:t>Select Country,  </a:t>
            </a:r>
            <a:r>
              <a:rPr lang="en-IN" dirty="0" err="1"/>
              <a:t>avg</a:t>
            </a:r>
            <a:r>
              <a:rPr lang="en-IN" dirty="0"/>
              <a:t>(Age) as </a:t>
            </a:r>
            <a:r>
              <a:rPr lang="en-IN" dirty="0" err="1"/>
              <a:t>Avg_age</a:t>
            </a:r>
            <a:r>
              <a:rPr lang="en-IN" dirty="0"/>
              <a:t> from </a:t>
            </a:r>
            <a:r>
              <a:rPr lang="en-IN" dirty="0" err="1"/>
              <a:t>lung_cancer</a:t>
            </a:r>
            <a:endParaRPr lang="en-IN" dirty="0"/>
          </a:p>
          <a:p>
            <a:r>
              <a:rPr lang="en-IN" dirty="0"/>
              <a:t>WHERE </a:t>
            </a:r>
            <a:r>
              <a:rPr lang="en-IN" dirty="0" err="1"/>
              <a:t>Lung_Cancer_Diagnosis</a:t>
            </a:r>
            <a:r>
              <a:rPr lang="en-IN" dirty="0"/>
              <a:t> = '</a:t>
            </a:r>
            <a:r>
              <a:rPr lang="en-IN" dirty="0" err="1"/>
              <a:t>Yes'group</a:t>
            </a:r>
            <a:r>
              <a:rPr lang="en-IN" dirty="0"/>
              <a:t> by country</a:t>
            </a:r>
          </a:p>
          <a:p>
            <a:r>
              <a:rPr lang="en-IN" dirty="0"/>
              <a:t>order by </a:t>
            </a:r>
            <a:r>
              <a:rPr lang="en-IN" dirty="0" err="1"/>
              <a:t>Avg_age</a:t>
            </a:r>
            <a:r>
              <a:rPr lang="en-IN" dirty="0"/>
              <a:t>;</a:t>
            </a:r>
          </a:p>
        </p:txBody>
      </p:sp>
      <p:pic>
        <p:nvPicPr>
          <p:cNvPr id="23" name="Picture 22">
            <a:extLst>
              <a:ext uri="{FF2B5EF4-FFF2-40B4-BE49-F238E27FC236}">
                <a16:creationId xmlns:a16="http://schemas.microsoft.com/office/drawing/2014/main" id="{E2D9C7FA-5871-5BCE-6676-EDB15EFC35B2}"/>
              </a:ext>
            </a:extLst>
          </p:cNvPr>
          <p:cNvPicPr>
            <a:picLocks noChangeAspect="1"/>
          </p:cNvPicPr>
          <p:nvPr/>
        </p:nvPicPr>
        <p:blipFill>
          <a:blip r:embed="rId6"/>
          <a:stretch>
            <a:fillRect/>
          </a:stretch>
        </p:blipFill>
        <p:spPr>
          <a:xfrm>
            <a:off x="14138531" y="5952716"/>
            <a:ext cx="1971950" cy="4382112"/>
          </a:xfrm>
          <a:prstGeom prst="rect">
            <a:avLst/>
          </a:prstGeom>
        </p:spPr>
      </p:pic>
      <p:sp>
        <p:nvSpPr>
          <p:cNvPr id="4" name="TextBox 3">
            <a:extLst>
              <a:ext uri="{FF2B5EF4-FFF2-40B4-BE49-F238E27FC236}">
                <a16:creationId xmlns:a16="http://schemas.microsoft.com/office/drawing/2014/main" id="{E52BD83C-7020-4922-7A1C-6CE9D6574A39}"/>
              </a:ext>
            </a:extLst>
          </p:cNvPr>
          <p:cNvSpPr txBox="1"/>
          <p:nvPr/>
        </p:nvSpPr>
        <p:spPr>
          <a:xfrm>
            <a:off x="419980" y="1500424"/>
            <a:ext cx="9238412" cy="369332"/>
          </a:xfrm>
          <a:prstGeom prst="rect">
            <a:avLst/>
          </a:prstGeom>
          <a:noFill/>
        </p:spPr>
        <p:txBody>
          <a:bodyPr wrap="square" rtlCol="0">
            <a:spAutoFit/>
          </a:bodyPr>
          <a:lstStyle/>
          <a:p>
            <a:r>
              <a:rPr lang="en-US" b="1" dirty="0"/>
              <a:t>6. Determine the mortality rate for patients with and without early detection</a:t>
            </a:r>
            <a:r>
              <a:rPr lang="en-US" dirty="0"/>
              <a:t>.</a:t>
            </a:r>
            <a:endParaRPr lang="en-IN" dirty="0"/>
          </a:p>
        </p:txBody>
      </p:sp>
      <p:pic>
        <p:nvPicPr>
          <p:cNvPr id="8" name="Picture 7">
            <a:extLst>
              <a:ext uri="{FF2B5EF4-FFF2-40B4-BE49-F238E27FC236}">
                <a16:creationId xmlns:a16="http://schemas.microsoft.com/office/drawing/2014/main" id="{1BB4C7D5-ADF2-1A5C-5027-77D1484840E7}"/>
              </a:ext>
            </a:extLst>
          </p:cNvPr>
          <p:cNvPicPr>
            <a:picLocks noChangeAspect="1"/>
          </p:cNvPicPr>
          <p:nvPr/>
        </p:nvPicPr>
        <p:blipFill>
          <a:blip r:embed="rId7"/>
          <a:stretch>
            <a:fillRect/>
          </a:stretch>
        </p:blipFill>
        <p:spPr>
          <a:xfrm>
            <a:off x="11004369" y="1964274"/>
            <a:ext cx="3134162" cy="1047896"/>
          </a:xfrm>
          <a:prstGeom prst="rect">
            <a:avLst/>
          </a:prstGeom>
          <a:ln>
            <a:noFill/>
          </a:ln>
          <a:effectLst>
            <a:softEdge rad="112500"/>
          </a:effectLst>
        </p:spPr>
      </p:pic>
      <p:sp>
        <p:nvSpPr>
          <p:cNvPr id="20" name="TextBox 19">
            <a:extLst>
              <a:ext uri="{FF2B5EF4-FFF2-40B4-BE49-F238E27FC236}">
                <a16:creationId xmlns:a16="http://schemas.microsoft.com/office/drawing/2014/main" id="{CE23F082-C2E9-F3A6-D6FE-557B5A67318C}"/>
              </a:ext>
            </a:extLst>
          </p:cNvPr>
          <p:cNvSpPr txBox="1"/>
          <p:nvPr/>
        </p:nvSpPr>
        <p:spPr>
          <a:xfrm>
            <a:off x="335037" y="1893385"/>
            <a:ext cx="9225116" cy="1477328"/>
          </a:xfrm>
          <a:prstGeom prst="rect">
            <a:avLst/>
          </a:prstGeom>
          <a:noFill/>
        </p:spPr>
        <p:txBody>
          <a:bodyPr wrap="square">
            <a:spAutoFit/>
          </a:bodyPr>
          <a:lstStyle/>
          <a:p>
            <a:r>
              <a:rPr lang="en-IN" dirty="0"/>
              <a:t>SELECT     </a:t>
            </a:r>
            <a:r>
              <a:rPr lang="en-IN" dirty="0" err="1"/>
              <a:t>Early_Detection</a:t>
            </a:r>
            <a:r>
              <a:rPr lang="en-IN" dirty="0"/>
              <a:t>,      </a:t>
            </a:r>
          </a:p>
          <a:p>
            <a:r>
              <a:rPr lang="en-IN" dirty="0"/>
              <a:t>  </a:t>
            </a:r>
            <a:r>
              <a:rPr lang="en-IN" dirty="0" err="1"/>
              <a:t>concat</a:t>
            </a:r>
            <a:r>
              <a:rPr lang="en-IN" dirty="0"/>
              <a:t>(round(</a:t>
            </a:r>
            <a:r>
              <a:rPr lang="en-IN" dirty="0" err="1"/>
              <a:t>avg</a:t>
            </a:r>
            <a:r>
              <a:rPr lang="en-IN" dirty="0"/>
              <a:t>(</a:t>
            </a:r>
            <a:r>
              <a:rPr lang="en-IN" dirty="0" err="1"/>
              <a:t>Mortality_rate</a:t>
            </a:r>
            <a:r>
              <a:rPr lang="en-IN" dirty="0"/>
              <a:t>),2),"%") as </a:t>
            </a:r>
            <a:r>
              <a:rPr lang="en-IN" dirty="0" err="1"/>
              <a:t>mortality_rate</a:t>
            </a:r>
            <a:r>
              <a:rPr lang="en-IN" dirty="0"/>
              <a:t>   </a:t>
            </a:r>
          </a:p>
          <a:p>
            <a:r>
              <a:rPr lang="en-IN" dirty="0"/>
              <a:t> from </a:t>
            </a:r>
            <a:r>
              <a:rPr lang="en-IN" dirty="0" err="1"/>
              <a:t>lung_cancer</a:t>
            </a:r>
            <a:r>
              <a:rPr lang="en-IN" dirty="0"/>
              <a:t>    </a:t>
            </a:r>
          </a:p>
          <a:p>
            <a:r>
              <a:rPr lang="en-IN" dirty="0"/>
              <a:t>where </a:t>
            </a:r>
            <a:r>
              <a:rPr lang="en-IN" dirty="0" err="1"/>
              <a:t>Lung_Cancer_Diagnosis</a:t>
            </a:r>
            <a:r>
              <a:rPr lang="en-IN" dirty="0"/>
              <a:t> = "Yes"    </a:t>
            </a:r>
          </a:p>
          <a:p>
            <a:r>
              <a:rPr lang="en-IN" dirty="0"/>
              <a:t>Group by </a:t>
            </a:r>
            <a:r>
              <a:rPr lang="en-IN" dirty="0" err="1"/>
              <a:t>Early_Detection</a:t>
            </a:r>
            <a:r>
              <a:rPr lang="en-IN" dirty="0"/>
              <a:t>;</a:t>
            </a:r>
          </a:p>
        </p:txBody>
      </p:sp>
    </p:spTree>
    <p:extLst>
      <p:ext uri="{BB962C8B-B14F-4D97-AF65-F5344CB8AC3E}">
        <p14:creationId xmlns:p14="http://schemas.microsoft.com/office/powerpoint/2010/main" val="4225253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4F06B-8AB5-50B4-405D-4A87EEC4FCF0}"/>
            </a:ext>
          </a:extLst>
        </p:cNvPr>
        <p:cNvGrpSpPr/>
        <p:nvPr/>
      </p:nvGrpSpPr>
      <p:grpSpPr>
        <a:xfrm>
          <a:off x="0" y="0"/>
          <a:ext cx="0" cy="0"/>
          <a:chOff x="0" y="0"/>
          <a:chExt cx="0" cy="0"/>
        </a:xfrm>
      </p:grpSpPr>
      <p:grpSp>
        <p:nvGrpSpPr>
          <p:cNvPr id="12" name="Group 12">
            <a:extLst>
              <a:ext uri="{FF2B5EF4-FFF2-40B4-BE49-F238E27FC236}">
                <a16:creationId xmlns:a16="http://schemas.microsoft.com/office/drawing/2014/main" id="{FD912863-47E7-2C43-E130-CB1B55533A1E}"/>
              </a:ext>
            </a:extLst>
          </p:cNvPr>
          <p:cNvGrpSpPr/>
          <p:nvPr/>
        </p:nvGrpSpPr>
        <p:grpSpPr>
          <a:xfrm>
            <a:off x="17491799" y="8458418"/>
            <a:ext cx="951769" cy="799882"/>
            <a:chOff x="0" y="0"/>
            <a:chExt cx="967140" cy="812800"/>
          </a:xfrm>
        </p:grpSpPr>
        <p:sp>
          <p:nvSpPr>
            <p:cNvPr id="13" name="Freeform 13">
              <a:extLst>
                <a:ext uri="{FF2B5EF4-FFF2-40B4-BE49-F238E27FC236}">
                  <a16:creationId xmlns:a16="http://schemas.microsoft.com/office/drawing/2014/main" id="{6726C601-9A2F-2ADA-F181-309195DE0730}"/>
                </a:ext>
              </a:extLst>
            </p:cNvPr>
            <p:cNvSpPr/>
            <p:nvPr/>
          </p:nvSpPr>
          <p:spPr>
            <a:xfrm>
              <a:off x="0" y="0"/>
              <a:ext cx="967140" cy="812800"/>
            </a:xfrm>
            <a:custGeom>
              <a:avLst/>
              <a:gdLst/>
              <a:ahLst/>
              <a:cxnLst/>
              <a:rect l="l" t="t" r="r" b="b"/>
              <a:pathLst>
                <a:path w="967140" h="812800">
                  <a:moveTo>
                    <a:pt x="81342" y="0"/>
                  </a:moveTo>
                  <a:lnTo>
                    <a:pt x="885798" y="0"/>
                  </a:lnTo>
                  <a:cubicBezTo>
                    <a:pt x="907371" y="0"/>
                    <a:pt x="928061" y="8570"/>
                    <a:pt x="943315" y="23825"/>
                  </a:cubicBezTo>
                  <a:cubicBezTo>
                    <a:pt x="958570" y="39079"/>
                    <a:pt x="967140" y="59769"/>
                    <a:pt x="967140" y="81342"/>
                  </a:cubicBezTo>
                  <a:lnTo>
                    <a:pt x="967140" y="731458"/>
                  </a:lnTo>
                  <a:cubicBezTo>
                    <a:pt x="967140" y="776382"/>
                    <a:pt x="930722" y="812800"/>
                    <a:pt x="885798" y="812800"/>
                  </a:cubicBezTo>
                  <a:lnTo>
                    <a:pt x="81342" y="812800"/>
                  </a:lnTo>
                  <a:cubicBezTo>
                    <a:pt x="59769" y="812800"/>
                    <a:pt x="39079" y="804230"/>
                    <a:pt x="23825" y="788975"/>
                  </a:cubicBezTo>
                  <a:cubicBezTo>
                    <a:pt x="8570" y="773721"/>
                    <a:pt x="0" y="753031"/>
                    <a:pt x="0" y="731458"/>
                  </a:cubicBezTo>
                  <a:lnTo>
                    <a:pt x="0" y="81342"/>
                  </a:lnTo>
                  <a:cubicBezTo>
                    <a:pt x="0" y="59769"/>
                    <a:pt x="8570" y="39079"/>
                    <a:pt x="23825" y="23825"/>
                  </a:cubicBezTo>
                  <a:cubicBezTo>
                    <a:pt x="39079" y="8570"/>
                    <a:pt x="59769" y="0"/>
                    <a:pt x="81342" y="0"/>
                  </a:cubicBezTo>
                  <a:close/>
                </a:path>
              </a:pathLst>
            </a:custGeom>
            <a:solidFill>
              <a:srgbClr val="3A6AD6"/>
            </a:solidFill>
          </p:spPr>
        </p:sp>
        <p:sp>
          <p:nvSpPr>
            <p:cNvPr id="14" name="TextBox 14">
              <a:extLst>
                <a:ext uri="{FF2B5EF4-FFF2-40B4-BE49-F238E27FC236}">
                  <a16:creationId xmlns:a16="http://schemas.microsoft.com/office/drawing/2014/main" id="{621CE400-25DA-3FE3-4112-A11FC25871D6}"/>
                </a:ext>
              </a:extLst>
            </p:cNvPr>
            <p:cNvSpPr txBox="1"/>
            <p:nvPr/>
          </p:nvSpPr>
          <p:spPr>
            <a:xfrm>
              <a:off x="0" y="-38100"/>
              <a:ext cx="967140" cy="850900"/>
            </a:xfrm>
            <a:prstGeom prst="rect">
              <a:avLst/>
            </a:prstGeom>
          </p:spPr>
          <p:txBody>
            <a:bodyPr lIns="50800" tIns="50800" rIns="50800" bIns="50800" rtlCol="0" anchor="ctr"/>
            <a:lstStyle/>
            <a:p>
              <a:pPr algn="ctr">
                <a:lnSpc>
                  <a:spcPts val="2659"/>
                </a:lnSpc>
              </a:pPr>
              <a:endParaRPr/>
            </a:p>
          </p:txBody>
        </p:sp>
      </p:grpSp>
      <p:sp>
        <p:nvSpPr>
          <p:cNvPr id="15" name="TextBox 15">
            <a:extLst>
              <a:ext uri="{FF2B5EF4-FFF2-40B4-BE49-F238E27FC236}">
                <a16:creationId xmlns:a16="http://schemas.microsoft.com/office/drawing/2014/main" id="{9896B4B0-B351-9511-BF21-B0A7CBA44E64}"/>
              </a:ext>
            </a:extLst>
          </p:cNvPr>
          <p:cNvSpPr txBox="1"/>
          <p:nvPr/>
        </p:nvSpPr>
        <p:spPr>
          <a:xfrm>
            <a:off x="17674380" y="8710688"/>
            <a:ext cx="442747" cy="257943"/>
          </a:xfrm>
          <a:prstGeom prst="rect">
            <a:avLst/>
          </a:prstGeom>
        </p:spPr>
        <p:txBody>
          <a:bodyPr lIns="0" tIns="0" rIns="0" bIns="0" rtlCol="0" anchor="t">
            <a:spAutoFit/>
          </a:bodyPr>
          <a:lstStyle/>
          <a:p>
            <a:pPr algn="ctr">
              <a:lnSpc>
                <a:spcPts val="2057"/>
              </a:lnSpc>
              <a:spcBef>
                <a:spcPct val="0"/>
              </a:spcBef>
            </a:pPr>
            <a:r>
              <a:rPr lang="en-US" sz="1469" b="1">
                <a:solidFill>
                  <a:srgbClr val="FFFFFF"/>
                </a:solidFill>
                <a:latin typeface="Poppins Bold"/>
                <a:ea typeface="Poppins Bold"/>
                <a:cs typeface="Poppins Bold"/>
                <a:sym typeface="Poppins Bold"/>
              </a:rPr>
              <a:t>04</a:t>
            </a:r>
          </a:p>
        </p:txBody>
      </p:sp>
      <p:grpSp>
        <p:nvGrpSpPr>
          <p:cNvPr id="16" name="Group 16">
            <a:extLst>
              <a:ext uri="{FF2B5EF4-FFF2-40B4-BE49-F238E27FC236}">
                <a16:creationId xmlns:a16="http://schemas.microsoft.com/office/drawing/2014/main" id="{7A7DAC39-08A6-5CF1-471D-7A3316994EBA}"/>
              </a:ext>
            </a:extLst>
          </p:cNvPr>
          <p:cNvGrpSpPr/>
          <p:nvPr/>
        </p:nvGrpSpPr>
        <p:grpSpPr>
          <a:xfrm>
            <a:off x="419980" y="602805"/>
            <a:ext cx="2974068" cy="851790"/>
            <a:chOff x="0" y="0"/>
            <a:chExt cx="3965424" cy="1135720"/>
          </a:xfrm>
        </p:grpSpPr>
        <p:sp>
          <p:nvSpPr>
            <p:cNvPr id="17" name="Freeform 17">
              <a:extLst>
                <a:ext uri="{FF2B5EF4-FFF2-40B4-BE49-F238E27FC236}">
                  <a16:creationId xmlns:a16="http://schemas.microsoft.com/office/drawing/2014/main" id="{7793E33B-6CAA-55F9-DC05-CA46E95D43BE}"/>
                </a:ext>
              </a:extLst>
            </p:cNvPr>
            <p:cNvSpPr/>
            <p:nvPr/>
          </p:nvSpPr>
          <p:spPr>
            <a:xfrm>
              <a:off x="0" y="0"/>
              <a:ext cx="1301346" cy="1135720"/>
            </a:xfrm>
            <a:custGeom>
              <a:avLst/>
              <a:gdLst/>
              <a:ahLst/>
              <a:cxnLst/>
              <a:rect l="l" t="t" r="r" b="b"/>
              <a:pathLst>
                <a:path w="1301346" h="1135720">
                  <a:moveTo>
                    <a:pt x="0" y="0"/>
                  </a:moveTo>
                  <a:lnTo>
                    <a:pt x="1301346" y="0"/>
                  </a:lnTo>
                  <a:lnTo>
                    <a:pt x="1301346" y="1135720"/>
                  </a:lnTo>
                  <a:lnTo>
                    <a:pt x="0" y="11357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8" name="TextBox 18">
              <a:extLst>
                <a:ext uri="{FF2B5EF4-FFF2-40B4-BE49-F238E27FC236}">
                  <a16:creationId xmlns:a16="http://schemas.microsoft.com/office/drawing/2014/main" id="{64E187F1-1C2A-71BC-6141-56BB48767CA8}"/>
                </a:ext>
              </a:extLst>
            </p:cNvPr>
            <p:cNvSpPr txBox="1"/>
            <p:nvPr/>
          </p:nvSpPr>
          <p:spPr>
            <a:xfrm>
              <a:off x="1057796" y="-76200"/>
              <a:ext cx="2907629" cy="759251"/>
            </a:xfrm>
            <a:prstGeom prst="rect">
              <a:avLst/>
            </a:prstGeom>
          </p:spPr>
          <p:txBody>
            <a:bodyPr lIns="0" tIns="0" rIns="0" bIns="0" rtlCol="0" anchor="t">
              <a:spAutoFit/>
            </a:bodyPr>
            <a:lstStyle/>
            <a:p>
              <a:pPr algn="ctr">
                <a:lnSpc>
                  <a:spcPts val="4709"/>
                </a:lnSpc>
              </a:pPr>
              <a:r>
                <a:rPr lang="en-US" sz="3364" b="1">
                  <a:solidFill>
                    <a:srgbClr val="000000"/>
                  </a:solidFill>
                  <a:latin typeface="Canva Sans Bold"/>
                  <a:ea typeface="Canva Sans Bold"/>
                  <a:cs typeface="Canva Sans Bold"/>
                  <a:sym typeface="Canva Sans Bold"/>
                </a:rPr>
                <a:t>Futurion</a:t>
              </a:r>
            </a:p>
          </p:txBody>
        </p:sp>
        <p:sp>
          <p:nvSpPr>
            <p:cNvPr id="19" name="TextBox 19">
              <a:extLst>
                <a:ext uri="{FF2B5EF4-FFF2-40B4-BE49-F238E27FC236}">
                  <a16:creationId xmlns:a16="http://schemas.microsoft.com/office/drawing/2014/main" id="{8943B8C6-6449-BE79-2171-3C1E21B6C170}"/>
                </a:ext>
              </a:extLst>
            </p:cNvPr>
            <p:cNvSpPr txBox="1"/>
            <p:nvPr/>
          </p:nvSpPr>
          <p:spPr>
            <a:xfrm>
              <a:off x="1378270" y="574923"/>
              <a:ext cx="2283113" cy="298283"/>
            </a:xfrm>
            <a:prstGeom prst="rect">
              <a:avLst/>
            </a:prstGeom>
          </p:spPr>
          <p:txBody>
            <a:bodyPr lIns="0" tIns="0" rIns="0" bIns="0" rtlCol="0" anchor="t">
              <a:spAutoFit/>
            </a:bodyPr>
            <a:lstStyle/>
            <a:p>
              <a:pPr algn="ctr">
                <a:lnSpc>
                  <a:spcPts val="1811"/>
                </a:lnSpc>
              </a:pPr>
              <a:r>
                <a:rPr lang="en-US" sz="1293" spc="122">
                  <a:solidFill>
                    <a:srgbClr val="000000"/>
                  </a:solidFill>
                  <a:latin typeface="Canva Sans"/>
                  <a:ea typeface="Canva Sans"/>
                  <a:cs typeface="Canva Sans"/>
                  <a:sym typeface="Canva Sans"/>
                </a:rPr>
                <a:t>UPSKILLING INDIA</a:t>
              </a:r>
            </a:p>
          </p:txBody>
        </p:sp>
      </p:grpSp>
      <p:sp>
        <p:nvSpPr>
          <p:cNvPr id="3" name="TextBox 2">
            <a:extLst>
              <a:ext uri="{FF2B5EF4-FFF2-40B4-BE49-F238E27FC236}">
                <a16:creationId xmlns:a16="http://schemas.microsoft.com/office/drawing/2014/main" id="{18D9B9BE-EFB9-4087-CE5D-4ECEC4B67050}"/>
              </a:ext>
            </a:extLst>
          </p:cNvPr>
          <p:cNvSpPr txBox="1"/>
          <p:nvPr/>
        </p:nvSpPr>
        <p:spPr>
          <a:xfrm>
            <a:off x="171590" y="1511745"/>
            <a:ext cx="14030982" cy="2031325"/>
          </a:xfrm>
          <a:prstGeom prst="rect">
            <a:avLst/>
          </a:prstGeom>
          <a:noFill/>
        </p:spPr>
        <p:txBody>
          <a:bodyPr wrap="square">
            <a:spAutoFit/>
          </a:bodyPr>
          <a:lstStyle/>
          <a:p>
            <a:r>
              <a:rPr lang="en-IN" b="1" dirty="0"/>
              <a:t> 3. Calculate the risk factor of lung cancer by smoker status, passive smoking, and family history</a:t>
            </a:r>
            <a:r>
              <a:rPr lang="en-IN" dirty="0"/>
              <a:t>.</a:t>
            </a:r>
          </a:p>
          <a:p>
            <a:r>
              <a:rPr lang="en-IN" dirty="0"/>
              <a:t>SELECT Smoker, </a:t>
            </a:r>
            <a:r>
              <a:rPr lang="en-IN" dirty="0" err="1"/>
              <a:t>Passive_Smoker</a:t>
            </a:r>
            <a:r>
              <a:rPr lang="en-IN" dirty="0"/>
              <a:t>, </a:t>
            </a:r>
            <a:r>
              <a:rPr lang="en-IN" dirty="0" err="1"/>
              <a:t>Family_History</a:t>
            </a:r>
            <a:r>
              <a:rPr lang="en-IN" dirty="0"/>
              <a:t>,    </a:t>
            </a:r>
          </a:p>
          <a:p>
            <a:r>
              <a:rPr lang="en-IN" dirty="0"/>
              <a:t>COUNT(*) AS </a:t>
            </a:r>
            <a:r>
              <a:rPr lang="en-IN" dirty="0" err="1"/>
              <a:t>Total_Patients</a:t>
            </a:r>
            <a:r>
              <a:rPr lang="en-IN" dirty="0"/>
              <a:t>,    COUNT(CASE WHEN </a:t>
            </a:r>
            <a:r>
              <a:rPr lang="en-IN" dirty="0" err="1"/>
              <a:t>Lung_Cancer_Diagnosis</a:t>
            </a:r>
            <a:r>
              <a:rPr lang="en-IN" dirty="0"/>
              <a:t> = 'Yes' THEN 1 END) AS </a:t>
            </a:r>
            <a:r>
              <a:rPr lang="en-IN" dirty="0" err="1"/>
              <a:t>Lung_Cancer_Patients</a:t>
            </a:r>
            <a:r>
              <a:rPr lang="en-IN" dirty="0"/>
              <a:t>,   </a:t>
            </a:r>
          </a:p>
          <a:p>
            <a:r>
              <a:rPr lang="en-IN" dirty="0"/>
              <a:t> (COUNT(CASE WHEN </a:t>
            </a:r>
            <a:r>
              <a:rPr lang="en-IN" dirty="0" err="1"/>
              <a:t>Lung_Cancer_Diagnosis</a:t>
            </a:r>
            <a:r>
              <a:rPr lang="en-IN" dirty="0"/>
              <a:t> = 'Yes' THEN 1 END) * 100.0 / COUNT(*)) AS </a:t>
            </a:r>
            <a:r>
              <a:rPr lang="en-IN" dirty="0" err="1"/>
              <a:t>Risk_Factor_Percentage</a:t>
            </a:r>
            <a:endParaRPr lang="en-IN" dirty="0"/>
          </a:p>
          <a:p>
            <a:r>
              <a:rPr lang="en-IN" dirty="0"/>
              <a:t>FROM </a:t>
            </a:r>
            <a:r>
              <a:rPr lang="en-IN" dirty="0" err="1"/>
              <a:t>lung_cancer</a:t>
            </a:r>
            <a:endParaRPr lang="en-IN" dirty="0"/>
          </a:p>
          <a:p>
            <a:r>
              <a:rPr lang="en-IN" dirty="0"/>
              <a:t>GROUP BY Smoker, </a:t>
            </a:r>
            <a:r>
              <a:rPr lang="en-IN" dirty="0" err="1"/>
              <a:t>Passive_Smoker</a:t>
            </a:r>
            <a:r>
              <a:rPr lang="en-IN" dirty="0"/>
              <a:t>, </a:t>
            </a:r>
            <a:r>
              <a:rPr lang="en-IN" dirty="0" err="1"/>
              <a:t>Family_History</a:t>
            </a:r>
            <a:endParaRPr lang="en-IN" dirty="0"/>
          </a:p>
          <a:p>
            <a:r>
              <a:rPr lang="en-IN" dirty="0"/>
              <a:t>ORDER BY </a:t>
            </a:r>
            <a:r>
              <a:rPr lang="en-IN" dirty="0" err="1"/>
              <a:t>Risk_Factor_Percentage</a:t>
            </a:r>
            <a:r>
              <a:rPr lang="en-IN" dirty="0"/>
              <a:t> DESC;</a:t>
            </a:r>
          </a:p>
        </p:txBody>
      </p:sp>
      <p:pic>
        <p:nvPicPr>
          <p:cNvPr id="5" name="Picture 4">
            <a:extLst>
              <a:ext uri="{FF2B5EF4-FFF2-40B4-BE49-F238E27FC236}">
                <a16:creationId xmlns:a16="http://schemas.microsoft.com/office/drawing/2014/main" id="{F9807FEB-7D05-7862-1AAC-8BA20C9F2DB4}"/>
              </a:ext>
            </a:extLst>
          </p:cNvPr>
          <p:cNvPicPr>
            <a:picLocks noChangeAspect="1"/>
          </p:cNvPicPr>
          <p:nvPr/>
        </p:nvPicPr>
        <p:blipFill>
          <a:blip r:embed="rId4"/>
          <a:stretch>
            <a:fillRect/>
          </a:stretch>
        </p:blipFill>
        <p:spPr>
          <a:xfrm>
            <a:off x="9401072" y="88545"/>
            <a:ext cx="7135221" cy="2038635"/>
          </a:xfrm>
          <a:prstGeom prst="rect">
            <a:avLst/>
          </a:prstGeom>
        </p:spPr>
      </p:pic>
      <p:sp>
        <p:nvSpPr>
          <p:cNvPr id="7" name="TextBox 6">
            <a:extLst>
              <a:ext uri="{FF2B5EF4-FFF2-40B4-BE49-F238E27FC236}">
                <a16:creationId xmlns:a16="http://schemas.microsoft.com/office/drawing/2014/main" id="{3D4F81DA-8379-9B45-584D-B477D7A9F47B}"/>
              </a:ext>
            </a:extLst>
          </p:cNvPr>
          <p:cNvSpPr txBox="1"/>
          <p:nvPr/>
        </p:nvSpPr>
        <p:spPr>
          <a:xfrm>
            <a:off x="171590" y="5529086"/>
            <a:ext cx="10742091" cy="1754326"/>
          </a:xfrm>
          <a:prstGeom prst="rect">
            <a:avLst/>
          </a:prstGeom>
          <a:noFill/>
        </p:spPr>
        <p:txBody>
          <a:bodyPr wrap="square">
            <a:spAutoFit/>
          </a:bodyPr>
          <a:lstStyle/>
          <a:p>
            <a:r>
              <a:rPr lang="en-IN" b="1" dirty="0"/>
              <a:t>5. Determine if treatment type has a significant impact on survival years.</a:t>
            </a:r>
          </a:p>
          <a:p>
            <a:r>
              <a:rPr lang="en-IN" dirty="0"/>
              <a:t>SELECT     </a:t>
            </a:r>
            <a:r>
              <a:rPr lang="en-IN" dirty="0" err="1"/>
              <a:t>Treatment_Type</a:t>
            </a:r>
            <a:r>
              <a:rPr lang="en-IN" dirty="0"/>
              <a:t>,      COUNT(*) AS </a:t>
            </a:r>
            <a:r>
              <a:rPr lang="en-IN" dirty="0" err="1"/>
              <a:t>Total_Patients</a:t>
            </a:r>
            <a:r>
              <a:rPr lang="en-IN" dirty="0"/>
              <a:t>,      AVG(</a:t>
            </a:r>
            <a:r>
              <a:rPr lang="en-IN" dirty="0" err="1"/>
              <a:t>Survival_Years</a:t>
            </a:r>
            <a:r>
              <a:rPr lang="en-IN" dirty="0"/>
              <a:t>) AS </a:t>
            </a:r>
            <a:r>
              <a:rPr lang="en-IN" dirty="0" err="1"/>
              <a:t>Avg_Survival_Years</a:t>
            </a:r>
            <a:r>
              <a:rPr lang="en-IN" dirty="0"/>
              <a:t>  </a:t>
            </a:r>
          </a:p>
          <a:p>
            <a:r>
              <a:rPr lang="en-IN" dirty="0"/>
              <a:t>FROM </a:t>
            </a:r>
            <a:r>
              <a:rPr lang="en-IN" dirty="0" err="1"/>
              <a:t>lung_cancer</a:t>
            </a:r>
            <a:r>
              <a:rPr lang="en-IN" dirty="0"/>
              <a:t>  </a:t>
            </a:r>
          </a:p>
          <a:p>
            <a:r>
              <a:rPr lang="en-IN" dirty="0"/>
              <a:t>WHERE </a:t>
            </a:r>
            <a:r>
              <a:rPr lang="en-IN" dirty="0" err="1"/>
              <a:t>Lung_Cancer_Diagnosis</a:t>
            </a:r>
            <a:r>
              <a:rPr lang="en-IN" dirty="0"/>
              <a:t> = 'Yes’ </a:t>
            </a:r>
          </a:p>
          <a:p>
            <a:r>
              <a:rPr lang="en-IN" dirty="0"/>
              <a:t>GROUP BY </a:t>
            </a:r>
            <a:r>
              <a:rPr lang="en-IN" dirty="0" err="1"/>
              <a:t>Treatment_Type</a:t>
            </a:r>
            <a:r>
              <a:rPr lang="en-IN" dirty="0"/>
              <a:t>  </a:t>
            </a:r>
          </a:p>
          <a:p>
            <a:r>
              <a:rPr lang="en-IN" dirty="0"/>
              <a:t>ORDER BY </a:t>
            </a:r>
            <a:r>
              <a:rPr lang="en-IN" dirty="0" err="1"/>
              <a:t>Avg_Survival_Years</a:t>
            </a:r>
            <a:r>
              <a:rPr lang="en-IN" dirty="0"/>
              <a:t> DESC;</a:t>
            </a:r>
          </a:p>
        </p:txBody>
      </p:sp>
      <p:pic>
        <p:nvPicPr>
          <p:cNvPr id="9" name="Picture 8">
            <a:extLst>
              <a:ext uri="{FF2B5EF4-FFF2-40B4-BE49-F238E27FC236}">
                <a16:creationId xmlns:a16="http://schemas.microsoft.com/office/drawing/2014/main" id="{E45C7C38-0771-F5BE-73CF-D32E835528DC}"/>
              </a:ext>
            </a:extLst>
          </p:cNvPr>
          <p:cNvPicPr>
            <a:picLocks noChangeAspect="1"/>
          </p:cNvPicPr>
          <p:nvPr/>
        </p:nvPicPr>
        <p:blipFill>
          <a:blip r:embed="rId5"/>
          <a:stretch>
            <a:fillRect/>
          </a:stretch>
        </p:blipFill>
        <p:spPr>
          <a:xfrm>
            <a:off x="6087326" y="6267750"/>
            <a:ext cx="4182059" cy="1381318"/>
          </a:xfrm>
          <a:prstGeom prst="rect">
            <a:avLst/>
          </a:prstGeom>
        </p:spPr>
      </p:pic>
      <p:sp>
        <p:nvSpPr>
          <p:cNvPr id="11" name="TextBox 10">
            <a:extLst>
              <a:ext uri="{FF2B5EF4-FFF2-40B4-BE49-F238E27FC236}">
                <a16:creationId xmlns:a16="http://schemas.microsoft.com/office/drawing/2014/main" id="{A8F7FDA5-B080-0E16-89E0-6A5D5F135DB3}"/>
              </a:ext>
            </a:extLst>
          </p:cNvPr>
          <p:cNvSpPr txBox="1"/>
          <p:nvPr/>
        </p:nvSpPr>
        <p:spPr>
          <a:xfrm>
            <a:off x="255605" y="7629138"/>
            <a:ext cx="11885092" cy="2308324"/>
          </a:xfrm>
          <a:prstGeom prst="rect">
            <a:avLst/>
          </a:prstGeom>
          <a:noFill/>
        </p:spPr>
        <p:txBody>
          <a:bodyPr wrap="square">
            <a:spAutoFit/>
          </a:bodyPr>
          <a:lstStyle/>
          <a:p>
            <a:r>
              <a:rPr lang="en-IN" b="1" dirty="0"/>
              <a:t> 6. Compare lung cancer prevalence in men vs. women across countries.</a:t>
            </a:r>
          </a:p>
          <a:p>
            <a:endParaRPr lang="en-IN" dirty="0"/>
          </a:p>
          <a:p>
            <a:r>
              <a:rPr lang="en-IN" dirty="0"/>
              <a:t>SELECT     Country,    Gender,    COUNT(*) AS </a:t>
            </a:r>
            <a:r>
              <a:rPr lang="en-IN" dirty="0" err="1"/>
              <a:t>Total_Patients</a:t>
            </a:r>
            <a:r>
              <a:rPr lang="en-IN" dirty="0"/>
              <a:t>,    COUNT(CASE WHEN </a:t>
            </a:r>
            <a:r>
              <a:rPr lang="en-IN" dirty="0" err="1"/>
              <a:t>Lung_Cancer_Diagnosis</a:t>
            </a:r>
            <a:r>
              <a:rPr lang="en-IN" dirty="0"/>
              <a:t> = 'Yes' THEN 1 END) AS </a:t>
            </a:r>
            <a:r>
              <a:rPr lang="en-IN" dirty="0" err="1"/>
              <a:t>Lung_Cancer_Patients</a:t>
            </a:r>
            <a:r>
              <a:rPr lang="en-IN" dirty="0"/>
              <a:t>,    (COUNT(CASE WHEN </a:t>
            </a:r>
            <a:r>
              <a:rPr lang="en-IN" dirty="0" err="1"/>
              <a:t>Lung_Cancer_Diagnosis</a:t>
            </a:r>
            <a:r>
              <a:rPr lang="en-IN" dirty="0"/>
              <a:t> = 'Yes' THEN 1 END) * 100.0 / COUNT(*)) AS </a:t>
            </a:r>
            <a:r>
              <a:rPr lang="en-IN" dirty="0" err="1"/>
              <a:t>Prevalence_Rate_Percentage</a:t>
            </a:r>
            <a:endParaRPr lang="en-IN" dirty="0"/>
          </a:p>
          <a:p>
            <a:r>
              <a:rPr lang="en-IN" dirty="0"/>
              <a:t>FROM </a:t>
            </a:r>
            <a:r>
              <a:rPr lang="en-IN" dirty="0" err="1"/>
              <a:t>lung_cancer</a:t>
            </a:r>
            <a:endParaRPr lang="en-IN" dirty="0"/>
          </a:p>
          <a:p>
            <a:r>
              <a:rPr lang="en-IN" dirty="0"/>
              <a:t>GROUP BY Country, Gender</a:t>
            </a:r>
          </a:p>
          <a:p>
            <a:r>
              <a:rPr lang="en-IN" dirty="0"/>
              <a:t>ORDER BY Country, </a:t>
            </a:r>
            <a:r>
              <a:rPr lang="en-IN" dirty="0" err="1"/>
              <a:t>Prevalence_Rate_Percentage</a:t>
            </a:r>
            <a:r>
              <a:rPr lang="en-IN" dirty="0"/>
              <a:t> DESC;</a:t>
            </a:r>
          </a:p>
        </p:txBody>
      </p:sp>
      <p:pic>
        <p:nvPicPr>
          <p:cNvPr id="21" name="Picture 20">
            <a:extLst>
              <a:ext uri="{FF2B5EF4-FFF2-40B4-BE49-F238E27FC236}">
                <a16:creationId xmlns:a16="http://schemas.microsoft.com/office/drawing/2014/main" id="{99FED92B-D008-C7AB-A2E2-3BC0955C0E7B}"/>
              </a:ext>
            </a:extLst>
          </p:cNvPr>
          <p:cNvPicPr>
            <a:picLocks noChangeAspect="1"/>
          </p:cNvPicPr>
          <p:nvPr/>
        </p:nvPicPr>
        <p:blipFill>
          <a:blip r:embed="rId6"/>
          <a:stretch>
            <a:fillRect/>
          </a:stretch>
        </p:blipFill>
        <p:spPr>
          <a:xfrm>
            <a:off x="12200675" y="5738642"/>
            <a:ext cx="6087325" cy="4525006"/>
          </a:xfrm>
          <a:prstGeom prst="rect">
            <a:avLst/>
          </a:prstGeom>
        </p:spPr>
      </p:pic>
      <p:pic>
        <p:nvPicPr>
          <p:cNvPr id="4" name="Picture 3">
            <a:extLst>
              <a:ext uri="{FF2B5EF4-FFF2-40B4-BE49-F238E27FC236}">
                <a16:creationId xmlns:a16="http://schemas.microsoft.com/office/drawing/2014/main" id="{977769AA-D58E-7EF5-410A-8F1966149974}"/>
              </a:ext>
            </a:extLst>
          </p:cNvPr>
          <p:cNvPicPr>
            <a:picLocks noChangeAspect="1"/>
          </p:cNvPicPr>
          <p:nvPr/>
        </p:nvPicPr>
        <p:blipFill>
          <a:blip r:embed="rId7"/>
          <a:stretch>
            <a:fillRect/>
          </a:stretch>
        </p:blipFill>
        <p:spPr>
          <a:xfrm>
            <a:off x="15715775" y="1603435"/>
            <a:ext cx="2400635" cy="3943900"/>
          </a:xfrm>
          <a:prstGeom prst="rect">
            <a:avLst/>
          </a:prstGeom>
        </p:spPr>
      </p:pic>
      <p:sp>
        <p:nvSpPr>
          <p:cNvPr id="8" name="TextBox 7">
            <a:extLst>
              <a:ext uri="{FF2B5EF4-FFF2-40B4-BE49-F238E27FC236}">
                <a16:creationId xmlns:a16="http://schemas.microsoft.com/office/drawing/2014/main" id="{9B0861A8-D416-5E34-3DB1-02CF1E79C484}"/>
              </a:ext>
            </a:extLst>
          </p:cNvPr>
          <p:cNvSpPr txBox="1"/>
          <p:nvPr/>
        </p:nvSpPr>
        <p:spPr>
          <a:xfrm>
            <a:off x="255605" y="3601897"/>
            <a:ext cx="9225116" cy="1754326"/>
          </a:xfrm>
          <a:prstGeom prst="rect">
            <a:avLst/>
          </a:prstGeom>
          <a:noFill/>
        </p:spPr>
        <p:txBody>
          <a:bodyPr wrap="square">
            <a:spAutoFit/>
          </a:bodyPr>
          <a:lstStyle/>
          <a:p>
            <a:r>
              <a:rPr lang="en-IN" b="1" dirty="0"/>
              <a:t>4. Rank countries based on their mortality rate.</a:t>
            </a:r>
          </a:p>
          <a:p>
            <a:r>
              <a:rPr lang="en-IN" dirty="0"/>
              <a:t>SELECT  Country,    </a:t>
            </a:r>
          </a:p>
          <a:p>
            <a:r>
              <a:rPr lang="en-IN" dirty="0"/>
              <a:t>    CONCAT(ROUND(AVG(</a:t>
            </a:r>
            <a:r>
              <a:rPr lang="en-IN" dirty="0" err="1"/>
              <a:t>mortality_rate</a:t>
            </a:r>
            <a:r>
              <a:rPr lang="en-IN" dirty="0"/>
              <a:t>), 2), '%') AS </a:t>
            </a:r>
            <a:r>
              <a:rPr lang="en-IN" dirty="0" err="1"/>
              <a:t>Mortality_rate</a:t>
            </a:r>
            <a:r>
              <a:rPr lang="en-IN" dirty="0"/>
              <a:t>,    </a:t>
            </a:r>
          </a:p>
          <a:p>
            <a:r>
              <a:rPr lang="en-IN" dirty="0"/>
              <a:t>    DENSE_RANK() OVER (ORDER BY ROUND(AVG(</a:t>
            </a:r>
            <a:r>
              <a:rPr lang="en-IN" dirty="0" err="1"/>
              <a:t>mortality_rate</a:t>
            </a:r>
            <a:r>
              <a:rPr lang="en-IN" dirty="0"/>
              <a:t>), 2) DESC) AS </a:t>
            </a:r>
            <a:r>
              <a:rPr lang="en-IN" dirty="0" err="1"/>
              <a:t>drnk</a:t>
            </a:r>
            <a:endParaRPr lang="en-IN" dirty="0"/>
          </a:p>
          <a:p>
            <a:r>
              <a:rPr lang="en-IN" dirty="0"/>
              <a:t>FROM </a:t>
            </a:r>
            <a:r>
              <a:rPr lang="en-IN" dirty="0" err="1"/>
              <a:t>lung_cancer</a:t>
            </a:r>
            <a:endParaRPr lang="en-IN" dirty="0"/>
          </a:p>
          <a:p>
            <a:r>
              <a:rPr lang="en-IN" dirty="0"/>
              <a:t>GROUP BY Country;</a:t>
            </a:r>
          </a:p>
        </p:txBody>
      </p:sp>
    </p:spTree>
    <p:extLst>
      <p:ext uri="{BB962C8B-B14F-4D97-AF65-F5344CB8AC3E}">
        <p14:creationId xmlns:p14="http://schemas.microsoft.com/office/powerpoint/2010/main" val="34627856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297</TotalTime>
  <Words>2157</Words>
  <Application>Microsoft Office PowerPoint</Application>
  <PresentationFormat>Custom</PresentationFormat>
  <Paragraphs>257</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Canva Sans Bold Italics</vt:lpstr>
      <vt:lpstr>Calibri</vt:lpstr>
      <vt:lpstr>Canva Sans Bold</vt:lpstr>
      <vt:lpstr>Poppins</vt:lpstr>
      <vt:lpstr>Canva Sans</vt:lpstr>
      <vt:lpstr>Poppins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 Text Magic Studio Magic Design for Presentations L&amp;P</dc:title>
  <cp:lastModifiedBy>vishakha8503@gmail.com</cp:lastModifiedBy>
  <cp:revision>8</cp:revision>
  <dcterms:created xsi:type="dcterms:W3CDTF">2006-08-16T00:00:00Z</dcterms:created>
  <dcterms:modified xsi:type="dcterms:W3CDTF">2025-02-21T10:51:48Z</dcterms:modified>
  <dc:identifier>DAGd4dElOz8</dc:identifier>
</cp:coreProperties>
</file>