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5" r:id="rId1"/>
  </p:sldMasterIdLst>
  <p:sldIdLst>
    <p:sldId id="256" r:id="rId2"/>
    <p:sldId id="266" r:id="rId3"/>
    <p:sldId id="257" r:id="rId4"/>
    <p:sldId id="259" r:id="rId5"/>
    <p:sldId id="258"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1/15/2025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69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669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993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723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1/15/2025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575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7653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3802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1585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1/15/2025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910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31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1/15/2025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602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035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060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521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678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215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78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1/15/2025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043257"/>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48000"/>
                <a:satMod val="110000"/>
                <a:lumMod val="40000"/>
              </a:schemeClr>
              <a:schemeClr val="bg1">
                <a:tint val="90000"/>
                <a:lumMod val="10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F0D0-8D22-7148-EBAD-D047AF4FF3B8}"/>
              </a:ext>
            </a:extLst>
          </p:cNvPr>
          <p:cNvSpPr>
            <a:spLocks noGrp="1"/>
          </p:cNvSpPr>
          <p:nvPr>
            <p:ph type="ctrTitle"/>
          </p:nvPr>
        </p:nvSpPr>
        <p:spPr>
          <a:xfrm>
            <a:off x="1171935" y="2742465"/>
            <a:ext cx="8144134" cy="1373070"/>
          </a:xfrm>
        </p:spPr>
        <p:txBody>
          <a:bodyPr>
            <a:normAutofit fontScale="90000"/>
          </a:bodyPr>
          <a:lstStyle/>
          <a:p>
            <a:r>
              <a:rPr lang="en-US" dirty="0"/>
              <a:t>Students  Result  Analysis using Python</a:t>
            </a:r>
            <a:endParaRPr lang="en-IN" dirty="0"/>
          </a:p>
        </p:txBody>
      </p:sp>
      <p:sp>
        <p:nvSpPr>
          <p:cNvPr id="5" name="Subtitle 4">
            <a:extLst>
              <a:ext uri="{FF2B5EF4-FFF2-40B4-BE49-F238E27FC236}">
                <a16:creationId xmlns:a16="http://schemas.microsoft.com/office/drawing/2014/main" id="{412C33D2-ECA1-9C33-3083-AB2AD29915A3}"/>
              </a:ext>
            </a:extLst>
          </p:cNvPr>
          <p:cNvSpPr>
            <a:spLocks noGrp="1"/>
          </p:cNvSpPr>
          <p:nvPr>
            <p:ph type="subTitle" idx="1"/>
          </p:nvPr>
        </p:nvSpPr>
        <p:spPr>
          <a:xfrm>
            <a:off x="1281494" y="4187030"/>
            <a:ext cx="3962508" cy="1117687"/>
          </a:xfrm>
        </p:spPr>
        <p:txBody>
          <a:bodyPr/>
          <a:lstStyle/>
          <a:p>
            <a:r>
              <a:rPr lang="en-US" dirty="0"/>
              <a:t>By –</a:t>
            </a:r>
            <a:r>
              <a:rPr lang="en-US" dirty="0" err="1"/>
              <a:t>Vishakha</a:t>
            </a:r>
            <a:r>
              <a:rPr lang="en-US" dirty="0"/>
              <a:t> </a:t>
            </a:r>
            <a:r>
              <a:rPr lang="en-US" dirty="0" err="1"/>
              <a:t>jaiswal</a:t>
            </a:r>
            <a:endParaRPr lang="en-IN" dirty="0"/>
          </a:p>
        </p:txBody>
      </p:sp>
      <p:pic>
        <p:nvPicPr>
          <p:cNvPr id="7" name="Picture 6">
            <a:extLst>
              <a:ext uri="{FF2B5EF4-FFF2-40B4-BE49-F238E27FC236}">
                <a16:creationId xmlns:a16="http://schemas.microsoft.com/office/drawing/2014/main" id="{7DF42407-CD5B-ABFA-FDCA-FE2269B71982}"/>
              </a:ext>
            </a:extLst>
          </p:cNvPr>
          <p:cNvPicPr>
            <a:picLocks noChangeAspect="1"/>
          </p:cNvPicPr>
          <p:nvPr/>
        </p:nvPicPr>
        <p:blipFill>
          <a:blip r:embed="rId3"/>
          <a:stretch>
            <a:fillRect/>
          </a:stretch>
        </p:blipFill>
        <p:spPr>
          <a:xfrm>
            <a:off x="8248432" y="1488991"/>
            <a:ext cx="3429000" cy="3429000"/>
          </a:xfrm>
          <a:prstGeom prst="rect">
            <a:avLst/>
          </a:prstGeom>
        </p:spPr>
      </p:pic>
    </p:spTree>
    <p:extLst>
      <p:ext uri="{BB962C8B-B14F-4D97-AF65-F5344CB8AC3E}">
        <p14:creationId xmlns:p14="http://schemas.microsoft.com/office/powerpoint/2010/main" val="2113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D3A90-B9B5-0A0A-27F4-9AFDB289CB5A}"/>
              </a:ext>
            </a:extLst>
          </p:cNvPr>
          <p:cNvPicPr>
            <a:picLocks noChangeAspect="1"/>
          </p:cNvPicPr>
          <p:nvPr/>
        </p:nvPicPr>
        <p:blipFill>
          <a:blip r:embed="rId2"/>
          <a:stretch>
            <a:fillRect/>
          </a:stretch>
        </p:blipFill>
        <p:spPr>
          <a:xfrm>
            <a:off x="3347493" y="1142202"/>
            <a:ext cx="7925906" cy="5715798"/>
          </a:xfrm>
          <a:prstGeom prst="rect">
            <a:avLst/>
          </a:prstGeom>
          <a:ln>
            <a:noFill/>
          </a:ln>
          <a:effectLst>
            <a:softEdge rad="112500"/>
          </a:effectLst>
        </p:spPr>
      </p:pic>
      <p:pic>
        <p:nvPicPr>
          <p:cNvPr id="4" name="Picture 3">
            <a:extLst>
              <a:ext uri="{FF2B5EF4-FFF2-40B4-BE49-F238E27FC236}">
                <a16:creationId xmlns:a16="http://schemas.microsoft.com/office/drawing/2014/main" id="{18DED831-F180-BD83-E72B-6D3750DDED4B}"/>
              </a:ext>
            </a:extLst>
          </p:cNvPr>
          <p:cNvPicPr>
            <a:picLocks noChangeAspect="1"/>
          </p:cNvPicPr>
          <p:nvPr/>
        </p:nvPicPr>
        <p:blipFill>
          <a:blip r:embed="rId3"/>
          <a:stretch>
            <a:fillRect/>
          </a:stretch>
        </p:blipFill>
        <p:spPr>
          <a:xfrm>
            <a:off x="-563972" y="3519435"/>
            <a:ext cx="3429000" cy="3429000"/>
          </a:xfrm>
          <a:prstGeom prst="rect">
            <a:avLst/>
          </a:prstGeom>
        </p:spPr>
      </p:pic>
    </p:spTree>
    <p:extLst>
      <p:ext uri="{BB962C8B-B14F-4D97-AF65-F5344CB8AC3E}">
        <p14:creationId xmlns:p14="http://schemas.microsoft.com/office/powerpoint/2010/main" val="348489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D5284-0F10-9E0E-223F-DBA35A9688B4}"/>
              </a:ext>
            </a:extLst>
          </p:cNvPr>
          <p:cNvPicPr>
            <a:picLocks noChangeAspect="1"/>
          </p:cNvPicPr>
          <p:nvPr/>
        </p:nvPicPr>
        <p:blipFill>
          <a:blip r:embed="rId2"/>
          <a:stretch>
            <a:fillRect/>
          </a:stretch>
        </p:blipFill>
        <p:spPr>
          <a:xfrm>
            <a:off x="3015212" y="701482"/>
            <a:ext cx="8287907" cy="5342488"/>
          </a:xfrm>
          <a:prstGeom prst="rect">
            <a:avLst/>
          </a:prstGeom>
          <a:ln>
            <a:noFill/>
          </a:ln>
          <a:effectLst>
            <a:softEdge rad="112500"/>
          </a:effectLst>
        </p:spPr>
      </p:pic>
      <p:pic>
        <p:nvPicPr>
          <p:cNvPr id="4" name="Picture 3">
            <a:extLst>
              <a:ext uri="{FF2B5EF4-FFF2-40B4-BE49-F238E27FC236}">
                <a16:creationId xmlns:a16="http://schemas.microsoft.com/office/drawing/2014/main" id="{6D31EBD1-3C1F-BBF2-46A4-337E3F2A54A9}"/>
              </a:ext>
            </a:extLst>
          </p:cNvPr>
          <p:cNvPicPr>
            <a:picLocks noChangeAspect="1"/>
          </p:cNvPicPr>
          <p:nvPr/>
        </p:nvPicPr>
        <p:blipFill>
          <a:blip r:embed="rId3"/>
          <a:stretch>
            <a:fillRect/>
          </a:stretch>
        </p:blipFill>
        <p:spPr>
          <a:xfrm>
            <a:off x="-413788" y="3429000"/>
            <a:ext cx="3429000" cy="3429000"/>
          </a:xfrm>
          <a:prstGeom prst="rect">
            <a:avLst/>
          </a:prstGeom>
        </p:spPr>
      </p:pic>
      <p:sp>
        <p:nvSpPr>
          <p:cNvPr id="2" name="TextBox 1">
            <a:extLst>
              <a:ext uri="{FF2B5EF4-FFF2-40B4-BE49-F238E27FC236}">
                <a16:creationId xmlns:a16="http://schemas.microsoft.com/office/drawing/2014/main" id="{38A52C2D-0787-6C3E-BF77-F0F8FB515DF7}"/>
              </a:ext>
            </a:extLst>
          </p:cNvPr>
          <p:cNvSpPr txBox="1"/>
          <p:nvPr/>
        </p:nvSpPr>
        <p:spPr>
          <a:xfrm>
            <a:off x="3765754" y="332150"/>
            <a:ext cx="6980903" cy="369332"/>
          </a:xfrm>
          <a:prstGeom prst="rect">
            <a:avLst/>
          </a:prstGeom>
          <a:noFill/>
        </p:spPr>
        <p:txBody>
          <a:bodyPr wrap="square" rtlCol="0">
            <a:spAutoFit/>
          </a:bodyPr>
          <a:lstStyle/>
          <a:p>
            <a:r>
              <a:rPr lang="en-US" b="1" dirty="0"/>
              <a:t>Weekly Study Hours and Performance</a:t>
            </a:r>
            <a:endParaRPr lang="en-IN" b="1" dirty="0"/>
          </a:p>
        </p:txBody>
      </p:sp>
      <p:sp>
        <p:nvSpPr>
          <p:cNvPr id="5" name="TextBox 4">
            <a:extLst>
              <a:ext uri="{FF2B5EF4-FFF2-40B4-BE49-F238E27FC236}">
                <a16:creationId xmlns:a16="http://schemas.microsoft.com/office/drawing/2014/main" id="{886A4330-F73D-5805-4899-FB27688FC4A5}"/>
              </a:ext>
            </a:extLst>
          </p:cNvPr>
          <p:cNvSpPr txBox="1"/>
          <p:nvPr/>
        </p:nvSpPr>
        <p:spPr>
          <a:xfrm flipH="1">
            <a:off x="2567501" y="6156518"/>
            <a:ext cx="9183329" cy="923330"/>
          </a:xfrm>
          <a:prstGeom prst="rect">
            <a:avLst/>
          </a:prstGeom>
          <a:noFill/>
        </p:spPr>
        <p:txBody>
          <a:bodyPr wrap="square" rtlCol="0">
            <a:spAutoFit/>
          </a:bodyPr>
          <a:lstStyle/>
          <a:p>
            <a:r>
              <a:rPr lang="en-US" b="1" dirty="0"/>
              <a:t>Insight</a:t>
            </a:r>
            <a:r>
              <a:rPr lang="en-US" dirty="0"/>
              <a:t>: Students with consistent study hours tend to perform better, but outliers exist.</a:t>
            </a:r>
            <a:br>
              <a:rPr lang="en-US" dirty="0"/>
            </a:br>
            <a:endParaRPr lang="en-IN" dirty="0"/>
          </a:p>
        </p:txBody>
      </p:sp>
    </p:spTree>
    <p:extLst>
      <p:ext uri="{BB962C8B-B14F-4D97-AF65-F5344CB8AC3E}">
        <p14:creationId xmlns:p14="http://schemas.microsoft.com/office/powerpoint/2010/main" val="403891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48000"/>
                <a:satMod val="110000"/>
                <a:lumMod val="40000"/>
              </a:schemeClr>
              <a:schemeClr val="bg1">
                <a:tint val="90000"/>
                <a:lumMod val="106000"/>
              </a:schemeClr>
            </a:duotone>
            <a:lum/>
          </a:blip>
          <a:srcRect/>
          <a:stretch>
            <a:fillRect/>
          </a:stretch>
        </a:blipFill>
        <a:effectLst/>
      </p:bgPr>
    </p:bg>
    <p:spTree>
      <p:nvGrpSpPr>
        <p:cNvPr id="1" name="">
          <a:extLst>
            <a:ext uri="{FF2B5EF4-FFF2-40B4-BE49-F238E27FC236}">
              <a16:creationId xmlns:a16="http://schemas.microsoft.com/office/drawing/2014/main" id="{9186628B-0E6B-DF75-FE60-A0A816D94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94AFD-6DC9-D199-A5E2-710982E203C0}"/>
              </a:ext>
            </a:extLst>
          </p:cNvPr>
          <p:cNvSpPr>
            <a:spLocks noGrp="1"/>
          </p:cNvSpPr>
          <p:nvPr>
            <p:ph type="ctrTitle"/>
          </p:nvPr>
        </p:nvSpPr>
        <p:spPr>
          <a:xfrm>
            <a:off x="258122" y="1700767"/>
            <a:ext cx="8144134" cy="723268"/>
          </a:xfrm>
        </p:spPr>
        <p:txBody>
          <a:bodyPr>
            <a:normAutofit fontScale="90000"/>
          </a:bodyPr>
          <a:lstStyle/>
          <a:p>
            <a:r>
              <a:rPr lang="en-US" dirty="0"/>
              <a:t>Overview</a:t>
            </a:r>
            <a:endParaRPr lang="en-IN" dirty="0"/>
          </a:p>
        </p:txBody>
      </p:sp>
      <p:sp>
        <p:nvSpPr>
          <p:cNvPr id="5" name="Subtitle 4">
            <a:extLst>
              <a:ext uri="{FF2B5EF4-FFF2-40B4-BE49-F238E27FC236}">
                <a16:creationId xmlns:a16="http://schemas.microsoft.com/office/drawing/2014/main" id="{E480BCA9-D3A5-AF02-1942-AD4E8FC4DDFA}"/>
              </a:ext>
            </a:extLst>
          </p:cNvPr>
          <p:cNvSpPr>
            <a:spLocks noGrp="1"/>
          </p:cNvSpPr>
          <p:nvPr>
            <p:ph type="subTitle" idx="1"/>
          </p:nvPr>
        </p:nvSpPr>
        <p:spPr>
          <a:xfrm>
            <a:off x="258122" y="2438400"/>
            <a:ext cx="7990310" cy="2718833"/>
          </a:xfrm>
        </p:spPr>
        <p:txBody>
          <a:bodyPr>
            <a:normAutofit/>
          </a:bodyPr>
          <a:lstStyle/>
          <a:p>
            <a:r>
              <a:rPr lang="en-US" dirty="0"/>
              <a:t>The analysis of students' results aims to uncover key patterns and insights that can influence educational outcomes. By studying factors such as gender distribution, parental education, and marital status, this analysis provides valuable insights into how different variables impact student performance. Understanding these relationships can help in designing better educational strategies and policies.</a:t>
            </a:r>
            <a:endParaRPr lang="en-IN" dirty="0"/>
          </a:p>
        </p:txBody>
      </p:sp>
      <p:pic>
        <p:nvPicPr>
          <p:cNvPr id="7" name="Picture 6">
            <a:extLst>
              <a:ext uri="{FF2B5EF4-FFF2-40B4-BE49-F238E27FC236}">
                <a16:creationId xmlns:a16="http://schemas.microsoft.com/office/drawing/2014/main" id="{8FF08FDB-08E1-CD0B-7C27-B05A2C0E1EAB}"/>
              </a:ext>
            </a:extLst>
          </p:cNvPr>
          <p:cNvPicPr>
            <a:picLocks noChangeAspect="1"/>
          </p:cNvPicPr>
          <p:nvPr/>
        </p:nvPicPr>
        <p:blipFill>
          <a:blip r:embed="rId3"/>
          <a:stretch>
            <a:fillRect/>
          </a:stretch>
        </p:blipFill>
        <p:spPr>
          <a:xfrm>
            <a:off x="8248432" y="1488991"/>
            <a:ext cx="3429000" cy="3429000"/>
          </a:xfrm>
          <a:prstGeom prst="rect">
            <a:avLst/>
          </a:prstGeom>
        </p:spPr>
      </p:pic>
    </p:spTree>
    <p:extLst>
      <p:ext uri="{BB962C8B-B14F-4D97-AF65-F5344CB8AC3E}">
        <p14:creationId xmlns:p14="http://schemas.microsoft.com/office/powerpoint/2010/main" val="39202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70325-DD90-1CFE-6901-8CBF79EB1BCB}"/>
              </a:ext>
            </a:extLst>
          </p:cNvPr>
          <p:cNvPicPr>
            <a:picLocks noChangeAspect="1"/>
          </p:cNvPicPr>
          <p:nvPr/>
        </p:nvPicPr>
        <p:blipFill>
          <a:blip r:embed="rId2"/>
          <a:stretch>
            <a:fillRect/>
          </a:stretch>
        </p:blipFill>
        <p:spPr>
          <a:xfrm>
            <a:off x="2772697" y="489813"/>
            <a:ext cx="9104671" cy="6240367"/>
          </a:xfrm>
          <a:prstGeom prst="rect">
            <a:avLst/>
          </a:prstGeom>
          <a:ln>
            <a:noFill/>
          </a:ln>
          <a:effectLst>
            <a:softEdge rad="112500"/>
          </a:effectLst>
        </p:spPr>
      </p:pic>
      <p:pic>
        <p:nvPicPr>
          <p:cNvPr id="4" name="Picture 3">
            <a:extLst>
              <a:ext uri="{FF2B5EF4-FFF2-40B4-BE49-F238E27FC236}">
                <a16:creationId xmlns:a16="http://schemas.microsoft.com/office/drawing/2014/main" id="{15B46F6B-63D1-9C35-EDC4-720DDDBDC6C8}"/>
              </a:ext>
            </a:extLst>
          </p:cNvPr>
          <p:cNvPicPr>
            <a:picLocks noChangeAspect="1"/>
          </p:cNvPicPr>
          <p:nvPr/>
        </p:nvPicPr>
        <p:blipFill>
          <a:blip r:embed="rId3"/>
          <a:stretch>
            <a:fillRect/>
          </a:stretch>
        </p:blipFill>
        <p:spPr>
          <a:xfrm>
            <a:off x="-473537" y="3429000"/>
            <a:ext cx="3429000" cy="3429000"/>
          </a:xfrm>
          <a:prstGeom prst="rect">
            <a:avLst/>
          </a:prstGeom>
        </p:spPr>
      </p:pic>
    </p:spTree>
    <p:extLst>
      <p:ext uri="{BB962C8B-B14F-4D97-AF65-F5344CB8AC3E}">
        <p14:creationId xmlns:p14="http://schemas.microsoft.com/office/powerpoint/2010/main" val="253639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49407-1B0E-5347-1E64-577FFEB68254}"/>
              </a:ext>
            </a:extLst>
          </p:cNvPr>
          <p:cNvPicPr>
            <a:picLocks noChangeAspect="1"/>
          </p:cNvPicPr>
          <p:nvPr/>
        </p:nvPicPr>
        <p:blipFill>
          <a:blip r:embed="rId2"/>
          <a:stretch>
            <a:fillRect/>
          </a:stretch>
        </p:blipFill>
        <p:spPr>
          <a:xfrm>
            <a:off x="3206993" y="491613"/>
            <a:ext cx="8336079" cy="6366387"/>
          </a:xfrm>
          <a:prstGeom prst="rect">
            <a:avLst/>
          </a:prstGeom>
          <a:ln>
            <a:noFill/>
          </a:ln>
          <a:effectLst>
            <a:softEdge rad="112500"/>
          </a:effectLst>
        </p:spPr>
      </p:pic>
      <p:pic>
        <p:nvPicPr>
          <p:cNvPr id="4" name="Picture 3">
            <a:extLst>
              <a:ext uri="{FF2B5EF4-FFF2-40B4-BE49-F238E27FC236}">
                <a16:creationId xmlns:a16="http://schemas.microsoft.com/office/drawing/2014/main" id="{8BD88F63-786C-160A-B401-59BD760D9953}"/>
              </a:ext>
            </a:extLst>
          </p:cNvPr>
          <p:cNvPicPr>
            <a:picLocks noChangeAspect="1"/>
          </p:cNvPicPr>
          <p:nvPr/>
        </p:nvPicPr>
        <p:blipFill>
          <a:blip r:embed="rId3"/>
          <a:stretch>
            <a:fillRect/>
          </a:stretch>
        </p:blipFill>
        <p:spPr>
          <a:xfrm>
            <a:off x="-563972" y="3429000"/>
            <a:ext cx="3429000" cy="3429000"/>
          </a:xfrm>
          <a:prstGeom prst="rect">
            <a:avLst/>
          </a:prstGeom>
        </p:spPr>
      </p:pic>
    </p:spTree>
    <p:extLst>
      <p:ext uri="{BB962C8B-B14F-4D97-AF65-F5344CB8AC3E}">
        <p14:creationId xmlns:p14="http://schemas.microsoft.com/office/powerpoint/2010/main" val="71201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A2534A-A6BF-3FC2-F66D-0A9AA76220F6}"/>
              </a:ext>
            </a:extLst>
          </p:cNvPr>
          <p:cNvPicPr>
            <a:picLocks noChangeAspect="1"/>
          </p:cNvPicPr>
          <p:nvPr/>
        </p:nvPicPr>
        <p:blipFill>
          <a:blip r:embed="rId2"/>
          <a:stretch>
            <a:fillRect/>
          </a:stretch>
        </p:blipFill>
        <p:spPr>
          <a:xfrm>
            <a:off x="2687456" y="1140148"/>
            <a:ext cx="8468907" cy="5639587"/>
          </a:xfrm>
          <a:prstGeom prst="rect">
            <a:avLst/>
          </a:prstGeom>
        </p:spPr>
      </p:pic>
      <p:pic>
        <p:nvPicPr>
          <p:cNvPr id="4" name="Picture 3">
            <a:extLst>
              <a:ext uri="{FF2B5EF4-FFF2-40B4-BE49-F238E27FC236}">
                <a16:creationId xmlns:a16="http://schemas.microsoft.com/office/drawing/2014/main" id="{BB0ECCB9-63C6-41CD-8C18-0E3A66E8DFF5}"/>
              </a:ext>
            </a:extLst>
          </p:cNvPr>
          <p:cNvPicPr>
            <a:picLocks noChangeAspect="1"/>
          </p:cNvPicPr>
          <p:nvPr/>
        </p:nvPicPr>
        <p:blipFill>
          <a:blip r:embed="rId3"/>
          <a:stretch>
            <a:fillRect/>
          </a:stretch>
        </p:blipFill>
        <p:spPr>
          <a:xfrm>
            <a:off x="-533827" y="3558951"/>
            <a:ext cx="3429000" cy="3429000"/>
          </a:xfrm>
          <a:prstGeom prst="rect">
            <a:avLst/>
          </a:prstGeom>
        </p:spPr>
      </p:pic>
    </p:spTree>
    <p:extLst>
      <p:ext uri="{BB962C8B-B14F-4D97-AF65-F5344CB8AC3E}">
        <p14:creationId xmlns:p14="http://schemas.microsoft.com/office/powerpoint/2010/main" val="406965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ED9F98-C781-A370-489C-5D98C3C18D1C}"/>
              </a:ext>
            </a:extLst>
          </p:cNvPr>
          <p:cNvPicPr>
            <a:picLocks noChangeAspect="1"/>
          </p:cNvPicPr>
          <p:nvPr/>
        </p:nvPicPr>
        <p:blipFill>
          <a:blip r:embed="rId2"/>
          <a:stretch>
            <a:fillRect/>
          </a:stretch>
        </p:blipFill>
        <p:spPr>
          <a:xfrm>
            <a:off x="2438401" y="599768"/>
            <a:ext cx="8821381" cy="5478059"/>
          </a:xfrm>
          <a:prstGeom prst="rect">
            <a:avLst/>
          </a:prstGeom>
          <a:ln>
            <a:noFill/>
          </a:ln>
          <a:effectLst>
            <a:softEdge rad="112500"/>
          </a:effectLst>
        </p:spPr>
      </p:pic>
      <p:sp>
        <p:nvSpPr>
          <p:cNvPr id="5" name="TextBox 4">
            <a:extLst>
              <a:ext uri="{FF2B5EF4-FFF2-40B4-BE49-F238E27FC236}">
                <a16:creationId xmlns:a16="http://schemas.microsoft.com/office/drawing/2014/main" id="{49DD3A79-366A-49F7-2544-AD0C63329397}"/>
              </a:ext>
            </a:extLst>
          </p:cNvPr>
          <p:cNvSpPr txBox="1"/>
          <p:nvPr/>
        </p:nvSpPr>
        <p:spPr>
          <a:xfrm>
            <a:off x="2438401" y="6077827"/>
            <a:ext cx="8259096" cy="646331"/>
          </a:xfrm>
          <a:prstGeom prst="rect">
            <a:avLst/>
          </a:prstGeom>
          <a:noFill/>
        </p:spPr>
        <p:txBody>
          <a:bodyPr wrap="square" rtlCol="0">
            <a:spAutoFit/>
          </a:bodyPr>
          <a:lstStyle/>
          <a:p>
            <a:r>
              <a:rPr lang="en-US" b="1" dirty="0"/>
              <a:t>Insight </a:t>
            </a:r>
            <a:r>
              <a:rPr lang="en-US" dirty="0"/>
              <a:t>: from the above chart we have </a:t>
            </a:r>
            <a:r>
              <a:rPr lang="en-US" dirty="0" err="1"/>
              <a:t>analysed</a:t>
            </a:r>
            <a:r>
              <a:rPr lang="en-US" dirty="0"/>
              <a:t> that:</a:t>
            </a:r>
          </a:p>
          <a:p>
            <a:r>
              <a:rPr lang="en-US" dirty="0"/>
              <a:t>the number of females in the data is more than the number of males</a:t>
            </a:r>
            <a:endParaRPr lang="en-IN" dirty="0"/>
          </a:p>
        </p:txBody>
      </p:sp>
      <p:pic>
        <p:nvPicPr>
          <p:cNvPr id="6" name="Picture 5">
            <a:extLst>
              <a:ext uri="{FF2B5EF4-FFF2-40B4-BE49-F238E27FC236}">
                <a16:creationId xmlns:a16="http://schemas.microsoft.com/office/drawing/2014/main" id="{B19CEE9E-C625-156A-7055-F80C7AA7153D}"/>
              </a:ext>
            </a:extLst>
          </p:cNvPr>
          <p:cNvPicPr>
            <a:picLocks noChangeAspect="1"/>
          </p:cNvPicPr>
          <p:nvPr/>
        </p:nvPicPr>
        <p:blipFill>
          <a:blip r:embed="rId3"/>
          <a:stretch>
            <a:fillRect/>
          </a:stretch>
        </p:blipFill>
        <p:spPr>
          <a:xfrm>
            <a:off x="-584069" y="3518758"/>
            <a:ext cx="3429000" cy="3429000"/>
          </a:xfrm>
          <a:prstGeom prst="rect">
            <a:avLst/>
          </a:prstGeom>
        </p:spPr>
      </p:pic>
    </p:spTree>
    <p:extLst>
      <p:ext uri="{BB962C8B-B14F-4D97-AF65-F5344CB8AC3E}">
        <p14:creationId xmlns:p14="http://schemas.microsoft.com/office/powerpoint/2010/main" val="68044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DB12D8-7D37-D91B-9562-37A31ED2D03F}"/>
              </a:ext>
            </a:extLst>
          </p:cNvPr>
          <p:cNvPicPr>
            <a:picLocks noChangeAspect="1"/>
          </p:cNvPicPr>
          <p:nvPr/>
        </p:nvPicPr>
        <p:blipFill>
          <a:blip r:embed="rId2"/>
          <a:stretch>
            <a:fillRect/>
          </a:stretch>
        </p:blipFill>
        <p:spPr>
          <a:xfrm>
            <a:off x="2513685" y="727587"/>
            <a:ext cx="8973765" cy="5395311"/>
          </a:xfrm>
          <a:prstGeom prst="rect">
            <a:avLst/>
          </a:prstGeom>
          <a:ln>
            <a:noFill/>
          </a:ln>
          <a:effectLst>
            <a:softEdge rad="112500"/>
          </a:effectLst>
        </p:spPr>
      </p:pic>
      <p:sp>
        <p:nvSpPr>
          <p:cNvPr id="4" name="TextBox 3">
            <a:extLst>
              <a:ext uri="{FF2B5EF4-FFF2-40B4-BE49-F238E27FC236}">
                <a16:creationId xmlns:a16="http://schemas.microsoft.com/office/drawing/2014/main" id="{D000300B-3E7D-AE94-56A4-408E52FD1C07}"/>
              </a:ext>
            </a:extLst>
          </p:cNvPr>
          <p:cNvSpPr txBox="1"/>
          <p:nvPr/>
        </p:nvSpPr>
        <p:spPr>
          <a:xfrm>
            <a:off x="2625213" y="6122898"/>
            <a:ext cx="9379974" cy="646331"/>
          </a:xfrm>
          <a:prstGeom prst="rect">
            <a:avLst/>
          </a:prstGeom>
          <a:noFill/>
        </p:spPr>
        <p:txBody>
          <a:bodyPr wrap="square" rtlCol="0">
            <a:spAutoFit/>
          </a:bodyPr>
          <a:lstStyle/>
          <a:p>
            <a:r>
              <a:rPr lang="en-US" b="1" dirty="0"/>
              <a:t>Insight: </a:t>
            </a:r>
            <a:r>
              <a:rPr lang="en-US" dirty="0"/>
              <a:t>from the above charts we have conclude that: the education of the parents have a good impact on their </a:t>
            </a:r>
            <a:r>
              <a:rPr lang="en-US" dirty="0" err="1"/>
              <a:t>studenst</a:t>
            </a:r>
            <a:endParaRPr lang="en-IN" dirty="0"/>
          </a:p>
        </p:txBody>
      </p:sp>
      <p:pic>
        <p:nvPicPr>
          <p:cNvPr id="5" name="Picture 4">
            <a:extLst>
              <a:ext uri="{FF2B5EF4-FFF2-40B4-BE49-F238E27FC236}">
                <a16:creationId xmlns:a16="http://schemas.microsoft.com/office/drawing/2014/main" id="{4346EA5E-70E6-F906-017C-BA1FA1E22A8D}"/>
              </a:ext>
            </a:extLst>
          </p:cNvPr>
          <p:cNvPicPr>
            <a:picLocks noChangeAspect="1"/>
          </p:cNvPicPr>
          <p:nvPr/>
        </p:nvPicPr>
        <p:blipFill>
          <a:blip r:embed="rId3"/>
          <a:stretch>
            <a:fillRect/>
          </a:stretch>
        </p:blipFill>
        <p:spPr>
          <a:xfrm>
            <a:off x="-630097" y="3303779"/>
            <a:ext cx="3429000" cy="3429000"/>
          </a:xfrm>
          <a:prstGeom prst="rect">
            <a:avLst/>
          </a:prstGeom>
        </p:spPr>
      </p:pic>
      <p:sp>
        <p:nvSpPr>
          <p:cNvPr id="2" name="TextBox 1">
            <a:extLst>
              <a:ext uri="{FF2B5EF4-FFF2-40B4-BE49-F238E27FC236}">
                <a16:creationId xmlns:a16="http://schemas.microsoft.com/office/drawing/2014/main" id="{CF53399A-CC13-FF51-B994-D312133A6C5F}"/>
              </a:ext>
            </a:extLst>
          </p:cNvPr>
          <p:cNvSpPr txBox="1"/>
          <p:nvPr/>
        </p:nvSpPr>
        <p:spPr>
          <a:xfrm>
            <a:off x="3873910" y="278182"/>
            <a:ext cx="5987845" cy="376505"/>
          </a:xfrm>
          <a:prstGeom prst="rect">
            <a:avLst/>
          </a:prstGeom>
          <a:noFill/>
        </p:spPr>
        <p:txBody>
          <a:bodyPr wrap="square" rtlCol="0">
            <a:spAutoFit/>
          </a:bodyPr>
          <a:lstStyle/>
          <a:p>
            <a:r>
              <a:rPr lang="en-IN" b="1" dirty="0"/>
              <a:t>Impact of Parental Education</a:t>
            </a:r>
          </a:p>
        </p:txBody>
      </p:sp>
    </p:spTree>
    <p:extLst>
      <p:ext uri="{BB962C8B-B14F-4D97-AF65-F5344CB8AC3E}">
        <p14:creationId xmlns:p14="http://schemas.microsoft.com/office/powerpoint/2010/main" val="189249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716FC-9417-0A9E-903D-53EE5090DDB1}"/>
              </a:ext>
            </a:extLst>
          </p:cNvPr>
          <p:cNvSpPr txBox="1"/>
          <p:nvPr/>
        </p:nvSpPr>
        <p:spPr>
          <a:xfrm>
            <a:off x="2721988" y="6211669"/>
            <a:ext cx="9116051" cy="646331"/>
          </a:xfrm>
          <a:prstGeom prst="rect">
            <a:avLst/>
          </a:prstGeom>
          <a:noFill/>
        </p:spPr>
        <p:txBody>
          <a:bodyPr wrap="square">
            <a:spAutoFit/>
          </a:bodyPr>
          <a:lstStyle/>
          <a:p>
            <a:r>
              <a:rPr lang="en-US" b="1" dirty="0"/>
              <a:t>Insight: </a:t>
            </a:r>
            <a:r>
              <a:rPr lang="en-US" dirty="0"/>
              <a:t>from the above charts we have conclude that: </a:t>
            </a:r>
          </a:p>
          <a:p>
            <a:r>
              <a:rPr lang="en-US" dirty="0"/>
              <a:t>the </a:t>
            </a:r>
            <a:r>
              <a:rPr lang="en-US" dirty="0" err="1"/>
              <a:t>ParentMateritalstatus</a:t>
            </a:r>
            <a:r>
              <a:rPr lang="en-US" dirty="0"/>
              <a:t> of the parents have a not impact on their </a:t>
            </a:r>
            <a:r>
              <a:rPr lang="en-US" dirty="0" err="1"/>
              <a:t>studenst</a:t>
            </a:r>
            <a:endParaRPr lang="en-IN" dirty="0"/>
          </a:p>
        </p:txBody>
      </p:sp>
      <p:pic>
        <p:nvPicPr>
          <p:cNvPr id="5" name="Picture 4">
            <a:extLst>
              <a:ext uri="{FF2B5EF4-FFF2-40B4-BE49-F238E27FC236}">
                <a16:creationId xmlns:a16="http://schemas.microsoft.com/office/drawing/2014/main" id="{3A1F0F0E-FC91-91B4-1BA5-C517C85F250E}"/>
              </a:ext>
            </a:extLst>
          </p:cNvPr>
          <p:cNvPicPr>
            <a:picLocks noChangeAspect="1"/>
          </p:cNvPicPr>
          <p:nvPr/>
        </p:nvPicPr>
        <p:blipFill>
          <a:blip r:embed="rId2"/>
          <a:stretch>
            <a:fillRect/>
          </a:stretch>
        </p:blipFill>
        <p:spPr>
          <a:xfrm>
            <a:off x="2721988" y="816077"/>
            <a:ext cx="9225754" cy="53167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BF520CE-CDB1-ECF8-B9B5-56B96E7F616E}"/>
              </a:ext>
            </a:extLst>
          </p:cNvPr>
          <p:cNvPicPr>
            <a:picLocks noChangeAspect="1"/>
          </p:cNvPicPr>
          <p:nvPr/>
        </p:nvPicPr>
        <p:blipFill>
          <a:blip r:embed="rId3"/>
          <a:stretch>
            <a:fillRect/>
          </a:stretch>
        </p:blipFill>
        <p:spPr>
          <a:xfrm>
            <a:off x="-523779" y="3528806"/>
            <a:ext cx="3429000" cy="3429000"/>
          </a:xfrm>
          <a:prstGeom prst="rect">
            <a:avLst/>
          </a:prstGeom>
        </p:spPr>
      </p:pic>
      <p:sp>
        <p:nvSpPr>
          <p:cNvPr id="2" name="TextBox 1">
            <a:extLst>
              <a:ext uri="{FF2B5EF4-FFF2-40B4-BE49-F238E27FC236}">
                <a16:creationId xmlns:a16="http://schemas.microsoft.com/office/drawing/2014/main" id="{54539069-D16D-2419-0DE7-6E5D345B3628}"/>
              </a:ext>
            </a:extLst>
          </p:cNvPr>
          <p:cNvSpPr txBox="1"/>
          <p:nvPr/>
        </p:nvSpPr>
        <p:spPr>
          <a:xfrm>
            <a:off x="4090220" y="367947"/>
            <a:ext cx="5663380" cy="369332"/>
          </a:xfrm>
          <a:prstGeom prst="rect">
            <a:avLst/>
          </a:prstGeom>
          <a:noFill/>
        </p:spPr>
        <p:txBody>
          <a:bodyPr wrap="square" rtlCol="0">
            <a:spAutoFit/>
          </a:bodyPr>
          <a:lstStyle/>
          <a:p>
            <a:r>
              <a:rPr lang="en-IN" b="1" dirty="0"/>
              <a:t>Parental Marital Status</a:t>
            </a:r>
          </a:p>
        </p:txBody>
      </p:sp>
    </p:spTree>
    <p:extLst>
      <p:ext uri="{BB962C8B-B14F-4D97-AF65-F5344CB8AC3E}">
        <p14:creationId xmlns:p14="http://schemas.microsoft.com/office/powerpoint/2010/main" val="422978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ED55E7-12C0-AC29-81E5-89264EE01A45}"/>
              </a:ext>
            </a:extLst>
          </p:cNvPr>
          <p:cNvPicPr>
            <a:picLocks noChangeAspect="1"/>
          </p:cNvPicPr>
          <p:nvPr/>
        </p:nvPicPr>
        <p:blipFill>
          <a:blip r:embed="rId2"/>
          <a:stretch>
            <a:fillRect/>
          </a:stretch>
        </p:blipFill>
        <p:spPr>
          <a:xfrm>
            <a:off x="2854978" y="327273"/>
            <a:ext cx="8683186" cy="6410632"/>
          </a:xfrm>
          <a:prstGeom prst="rect">
            <a:avLst/>
          </a:prstGeom>
        </p:spPr>
      </p:pic>
      <p:pic>
        <p:nvPicPr>
          <p:cNvPr id="4" name="Picture 3">
            <a:extLst>
              <a:ext uri="{FF2B5EF4-FFF2-40B4-BE49-F238E27FC236}">
                <a16:creationId xmlns:a16="http://schemas.microsoft.com/office/drawing/2014/main" id="{BB049459-6A29-FFA8-ECA8-A560F99D044F}"/>
              </a:ext>
            </a:extLst>
          </p:cNvPr>
          <p:cNvPicPr>
            <a:picLocks noChangeAspect="1"/>
          </p:cNvPicPr>
          <p:nvPr/>
        </p:nvPicPr>
        <p:blipFill>
          <a:blip r:embed="rId3"/>
          <a:stretch>
            <a:fillRect/>
          </a:stretch>
        </p:blipFill>
        <p:spPr>
          <a:xfrm>
            <a:off x="-574022" y="3429000"/>
            <a:ext cx="3429000" cy="3429000"/>
          </a:xfrm>
          <a:prstGeom prst="rect">
            <a:avLst/>
          </a:prstGeom>
        </p:spPr>
      </p:pic>
    </p:spTree>
    <p:extLst>
      <p:ext uri="{BB962C8B-B14F-4D97-AF65-F5344CB8AC3E}">
        <p14:creationId xmlns:p14="http://schemas.microsoft.com/office/powerpoint/2010/main" val="34506297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79</TotalTime>
  <Words>170</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Students  Result  Analysis using Python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vishakha8503@gmail.com</dc:creator>
  <cp:lastModifiedBy>vishakha8503@gmail.com</cp:lastModifiedBy>
  <cp:revision>2</cp:revision>
  <dcterms:created xsi:type="dcterms:W3CDTF">2025-01-15T07:01:11Z</dcterms:created>
  <dcterms:modified xsi:type="dcterms:W3CDTF">2025-01-15T10:02:53Z</dcterms:modified>
</cp:coreProperties>
</file>