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69" r:id="rId4"/>
    <p:sldId id="257" r:id="rId5"/>
    <p:sldId id="259" r:id="rId6"/>
    <p:sldId id="260" r:id="rId7"/>
    <p:sldId id="261" r:id="rId8"/>
    <p:sldId id="292" r:id="rId9"/>
    <p:sldId id="262" r:id="rId10"/>
    <p:sldId id="293" r:id="rId11"/>
    <p:sldId id="263" r:id="rId12"/>
    <p:sldId id="294" r:id="rId13"/>
    <p:sldId id="278" r:id="rId14"/>
    <p:sldId id="296" r:id="rId15"/>
    <p:sldId id="264" r:id="rId16"/>
    <p:sldId id="295" r:id="rId18"/>
    <p:sldId id="265" r:id="rId19"/>
    <p:sldId id="297" r:id="rId20"/>
    <p:sldId id="266" r:id="rId21"/>
    <p:sldId id="298" r:id="rId22"/>
    <p:sldId id="306" r:id="rId23"/>
    <p:sldId id="307" r:id="rId24"/>
    <p:sldId id="300" r:id="rId2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/>
    <p:restoredTop sz="94660"/>
  </p:normalViewPr>
  <p:slideViewPr>
    <p:cSldViewPr showGuides="1">
      <p:cViewPr varScale="1">
        <p:scale>
          <a:sx n="74" d="100"/>
          <a:sy n="74" d="100"/>
        </p:scale>
        <p:origin x="-396" y="-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hangingPunct="1"/>
            <a:fld id="{BB962C8B-B14F-4D97-AF65-F5344CB8AC3E}" type="datetime1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hangingPunct="1"/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 eaLnBrk="1" hangingPunct="1"/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Title 86017"/>
          <p:cNvSpPr>
            <a:spLocks noGrp="1"/>
          </p:cNvSpPr>
          <p:nvPr>
            <p:ph type="ctrTitle"/>
          </p:nvPr>
        </p:nvSpPr>
        <p:spPr/>
        <p:txBody>
          <a:bodyPr anchor="b" anchorCtr="0"/>
          <a:p>
            <a:pPr defTabSz="914400">
              <a:buSzTx/>
              <a:buFontTx/>
              <a:buNone/>
            </a:pPr>
            <a:r>
              <a:rPr kern="1200" baseline="0">
                <a:latin typeface="Arial" panose="020B0604020202020204" pitchFamily="34" charset="0"/>
              </a:rPr>
              <a:t>Sampling Methods</a:t>
            </a:r>
            <a:endParaRPr kern="1200" baseline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itle 9318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Stratified Sampling</a:t>
            </a:r>
          </a:p>
        </p:txBody>
      </p:sp>
      <p:sp>
        <p:nvSpPr>
          <p:cNvPr id="93187" name="Text Placeholder 93186"/>
          <p:cNvSpPr>
            <a:spLocks noGrp="1"/>
          </p:cNvSpPr>
          <p:nvPr>
            <p:ph type="body" idx="1"/>
          </p:nvPr>
        </p:nvSpPr>
        <p:spPr>
          <a:xfrm>
            <a:off x="1143000" y="1600200"/>
            <a:ext cx="7540625" cy="4724400"/>
          </a:xfrm>
        </p:spPr>
        <p:txBody>
          <a:bodyPr/>
          <a:p>
            <a:pPr algn="just">
              <a:lnSpc>
                <a:spcPct val="80000"/>
              </a:lnSpc>
            </a:pPr>
            <a:r>
              <a:rPr sz="2200" b="1"/>
              <a:t>Stratified sampling</a:t>
            </a:r>
            <a:r>
              <a:rPr sz="2200"/>
              <a:t> is commonly used probability method that is superior to random sampling because it reduces sampling error. </a:t>
            </a:r>
            <a:endParaRPr sz="2200"/>
          </a:p>
          <a:p>
            <a:pPr algn="just">
              <a:lnSpc>
                <a:spcPct val="80000"/>
              </a:lnSpc>
            </a:pPr>
            <a:endParaRPr sz="1500"/>
          </a:p>
          <a:p>
            <a:pPr algn="just">
              <a:lnSpc>
                <a:spcPct val="80000"/>
              </a:lnSpc>
            </a:pPr>
            <a:r>
              <a:rPr sz="2200"/>
              <a:t>A stratum is a subset of the population that share at least one common characteristic; such as males and females. </a:t>
            </a:r>
            <a:endParaRPr sz="2200"/>
          </a:p>
          <a:p>
            <a:pPr algn="just">
              <a:lnSpc>
                <a:spcPct val="80000"/>
              </a:lnSpc>
            </a:pPr>
            <a:endParaRPr sz="2200"/>
          </a:p>
          <a:p>
            <a:pPr algn="just">
              <a:lnSpc>
                <a:spcPct val="80000"/>
              </a:lnSpc>
            </a:pPr>
            <a:r>
              <a:rPr sz="2200"/>
              <a:t>In this technique population is divided into mutually exclusive groups, and then every member of the group has equal chance of being selected for research.</a:t>
            </a:r>
            <a:endParaRPr sz="2200"/>
          </a:p>
          <a:p>
            <a:pPr algn="just">
              <a:lnSpc>
                <a:spcPct val="80000"/>
              </a:lnSpc>
            </a:pPr>
            <a:endParaRPr sz="1500"/>
          </a:p>
          <a:p>
            <a:pPr marL="0" indent="0" algn="just">
              <a:lnSpc>
                <a:spcPct val="80000"/>
              </a:lnSpc>
              <a:buNone/>
            </a:pPr>
            <a:r>
              <a:rPr lang="en-IN" sz="2000"/>
              <a:t>    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Stratified Sampling</a:t>
            </a:r>
            <a:endParaRPr lang="en-US"/>
          </a:p>
        </p:txBody>
      </p:sp>
      <p:pic>
        <p:nvPicPr>
          <p:cNvPr id="4" name="Content Placeholder 3" descr="stratified-sampl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1025" y="1827530"/>
            <a:ext cx="55689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Title 109569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51230"/>
          </a:xfrm>
        </p:spPr>
        <p:txBody>
          <a:bodyPr anchor="b" anchorCtr="0"/>
          <a:p>
            <a:r>
              <a:t>Cluster Sampling</a:t>
            </a:r>
          </a:p>
        </p:txBody>
      </p:sp>
      <p:sp>
        <p:nvSpPr>
          <p:cNvPr id="109571" name="Text Placeholder 109570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924165" cy="4015740"/>
          </a:xfrm>
        </p:spPr>
        <p:txBody>
          <a:bodyPr/>
          <a:p>
            <a:pPr>
              <a:lnSpc>
                <a:spcPct val="90000"/>
              </a:lnSpc>
            </a:pPr>
            <a:r>
              <a:rPr sz="2100"/>
              <a:t>This technique is used when large population (geographically dispersed) is under study. Whole population is divided into small groups which is called clusters.</a:t>
            </a:r>
            <a:endParaRPr sz="2100"/>
          </a:p>
          <a:p>
            <a:pPr>
              <a:lnSpc>
                <a:spcPct val="90000"/>
              </a:lnSpc>
            </a:pPr>
            <a:endParaRPr sz="2100"/>
          </a:p>
          <a:p>
            <a:pPr>
              <a:lnSpc>
                <a:spcPct val="90000"/>
              </a:lnSpc>
            </a:pPr>
            <a:r>
              <a:rPr sz="2100"/>
              <a:t>For example a company want to study the performance of a particular product in the country. The country is divided into cluster (cities, towns, metropolitan areas etc.)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Cluster Sampling</a:t>
            </a:r>
            <a:endParaRPr lang="en-US"/>
          </a:p>
        </p:txBody>
      </p:sp>
      <p:pic>
        <p:nvPicPr>
          <p:cNvPr id="4" name="Content Placeholder 3" descr="Cluster-sampl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5895" y="2197735"/>
            <a:ext cx="6343015" cy="2943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Title 9420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Convenience Sampling</a:t>
            </a:r>
          </a:p>
        </p:txBody>
      </p:sp>
      <p:sp>
        <p:nvSpPr>
          <p:cNvPr id="94211" name="Text Placeholder 94210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>
              <a:lnSpc>
                <a:spcPct val="90000"/>
              </a:lnSpc>
            </a:pPr>
            <a:r>
              <a:rPr sz="2100"/>
              <a:t>Convenience sampling is also called grab sampling, availability sampling, accidental sampling etc.</a:t>
            </a:r>
            <a:endParaRPr sz="2100"/>
          </a:p>
          <a:p>
            <a:pPr algn="just">
              <a:lnSpc>
                <a:spcPct val="90000"/>
              </a:lnSpc>
            </a:pPr>
            <a:endParaRPr sz="2100"/>
          </a:p>
          <a:p>
            <a:pPr algn="just">
              <a:lnSpc>
                <a:spcPct val="90000"/>
              </a:lnSpc>
            </a:pPr>
            <a:r>
              <a:rPr sz="2100"/>
              <a:t>-It is type of sampling in which data is collected from the "conveniently available respondents".</a:t>
            </a:r>
            <a:endParaRPr sz="2100"/>
          </a:p>
          <a:p>
            <a:pPr algn="just">
              <a:lnSpc>
                <a:spcPct val="90000"/>
              </a:lnSpc>
            </a:pPr>
            <a:endParaRPr sz="2100"/>
          </a:p>
          <a:p>
            <a:pPr algn="just">
              <a:lnSpc>
                <a:spcPct val="90000"/>
              </a:lnSpc>
            </a:pPr>
            <a:r>
              <a:rPr sz="2100"/>
              <a:t>-It is low cost and fast sampling technique.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Convenience Sampling</a:t>
            </a:r>
            <a:r>
              <a:rPr lang="en-IN">
                <a:sym typeface="+mn-ea"/>
              </a:rPr>
              <a:t> Example:</a:t>
            </a:r>
            <a:endParaRPr lang="en-IN">
              <a:sym typeface="+mn-ea"/>
            </a:endParaRPr>
          </a:p>
        </p:txBody>
      </p:sp>
      <p:pic>
        <p:nvPicPr>
          <p:cNvPr id="4" name="Content Placeholder 3" descr="convenience-sampl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8015" y="1827530"/>
            <a:ext cx="559816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Title 9523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95680"/>
          </a:xfrm>
        </p:spPr>
        <p:txBody>
          <a:bodyPr anchor="b" anchorCtr="0"/>
          <a:p>
            <a:r>
              <a:t>Judgment Sampling</a:t>
            </a:r>
          </a:p>
        </p:txBody>
      </p:sp>
      <p:sp>
        <p:nvSpPr>
          <p:cNvPr id="95235" name="Text Placeholder 95234"/>
          <p:cNvSpPr>
            <a:spLocks noGrp="1"/>
          </p:cNvSpPr>
          <p:nvPr>
            <p:ph type="body" idx="1"/>
          </p:nvPr>
        </p:nvSpPr>
        <p:spPr>
          <a:xfrm>
            <a:off x="288290" y="1626870"/>
            <a:ext cx="8169910" cy="4315460"/>
          </a:xfrm>
        </p:spPr>
        <p:txBody>
          <a:bodyPr/>
          <a:p>
            <a:pPr algn="just">
              <a:lnSpc>
                <a:spcPct val="90000"/>
              </a:lnSpc>
            </a:pPr>
            <a:r>
              <a:rPr sz="2500"/>
              <a:t>It is also called authoritative sampling, selective sampling, subjectiv sampling.</a:t>
            </a:r>
            <a:endParaRPr sz="2500"/>
          </a:p>
          <a:p>
            <a:pPr marL="0" indent="0" algn="just">
              <a:lnSpc>
                <a:spcPct val="90000"/>
              </a:lnSpc>
              <a:buNone/>
            </a:pPr>
            <a:r>
              <a:rPr sz="2500"/>
              <a:t>•</a:t>
            </a:r>
            <a:r>
              <a:rPr lang="en-IN" sz="2500"/>
              <a:t> </a:t>
            </a:r>
            <a:r>
              <a:rPr sz="2500"/>
              <a:t> It is a sampling technique in which researcher selects the respondents based on his knowledge &amp; judgement.</a:t>
            </a:r>
            <a:endParaRPr sz="2500"/>
          </a:p>
          <a:p>
            <a:pPr marL="0" indent="0" algn="just">
              <a:lnSpc>
                <a:spcPct val="90000"/>
              </a:lnSpc>
              <a:buNone/>
            </a:pPr>
            <a:r>
              <a:rPr sz="2500"/>
              <a:t>• </a:t>
            </a:r>
            <a:r>
              <a:rPr lang="en-IN" sz="2500"/>
              <a:t> </a:t>
            </a:r>
            <a:r>
              <a:rPr sz="2500"/>
              <a:t>It is easy &amp; cost effective sampling technique. But is vulnerable to sampling bias as it is entirely depends on researcher's judgement..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Judgment Sampling</a:t>
            </a:r>
            <a:r>
              <a:rPr lang="en-IN">
                <a:sym typeface="+mn-ea"/>
              </a:rPr>
              <a:t> Example:</a:t>
            </a:r>
            <a:endParaRPr lang="en-IN">
              <a:sym typeface="+mn-ea"/>
            </a:endParaRPr>
          </a:p>
        </p:txBody>
      </p:sp>
      <p:pic>
        <p:nvPicPr>
          <p:cNvPr id="4" name="Content Placeholder 3" descr="66-Judgmental-Sampl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675" y="1827530"/>
            <a:ext cx="687133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itle 9625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Quota Sampling</a:t>
            </a:r>
          </a:p>
        </p:txBody>
      </p:sp>
      <p:sp>
        <p:nvSpPr>
          <p:cNvPr id="96259" name="Text Placeholder 96258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/>
            <a:r>
              <a:rPr sz="2400"/>
              <a:t>It is a sampling technique in which entire population is divided in to groups and then quota (no of items to be selected for research) is assigned against each group.</a:t>
            </a:r>
            <a:endParaRPr sz="2400"/>
          </a:p>
          <a:p>
            <a:pPr algn="just"/>
            <a:endParaRPr sz="2400"/>
          </a:p>
          <a:p>
            <a:pPr algn="just"/>
            <a:r>
              <a:rPr sz="2400"/>
              <a:t> Groups examples: males, females, employed or unemployed people, age groups, location etc.</a:t>
            </a:r>
            <a:endParaRPr sz="2400"/>
          </a:p>
          <a:p>
            <a:pPr algn="just"/>
            <a:endParaRPr sz="2400"/>
          </a:p>
          <a:p>
            <a:pPr algn="just"/>
            <a:r>
              <a:rPr sz="2400"/>
              <a:t> Once the quota is assigned to each group then sample is selected on convenience or personal judgement.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Quota Sampling</a:t>
            </a:r>
            <a:r>
              <a:rPr lang="en-IN">
                <a:sym typeface="+mn-ea"/>
              </a:rPr>
              <a:t> Example:</a:t>
            </a:r>
            <a:endParaRPr lang="en-IN">
              <a:sym typeface="+mn-ea"/>
            </a:endParaRPr>
          </a:p>
        </p:txBody>
      </p:sp>
      <p:pic>
        <p:nvPicPr>
          <p:cNvPr id="4" name="Content Placeholder 3" descr="65-Quota-Sampl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675" y="1827530"/>
            <a:ext cx="687133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Title 10035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IN"/>
              <a:t>Sample</a:t>
            </a:r>
            <a:endParaRPr lang="en-IN"/>
          </a:p>
        </p:txBody>
      </p:sp>
      <p:sp>
        <p:nvSpPr>
          <p:cNvPr id="100355" name="Text Placeholder 1003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sz="2400"/>
              <a:t>A sample is a Subset of the population</a:t>
            </a:r>
            <a:r>
              <a:rPr sz="2400"/>
              <a:t>.</a:t>
            </a:r>
            <a:endParaRPr sz="2400"/>
          </a:p>
          <a:p>
            <a:endParaRPr sz="1200"/>
          </a:p>
          <a:p>
            <a:r>
              <a:rPr sz="2500"/>
              <a:t>A sample is a smaller set of data that a researcher chooses or selects from a larger population using a pre-defined selection bias method. These elements are known as sample points, sampling units, or observations.</a:t>
            </a:r>
            <a:endParaRPr sz="2500"/>
          </a:p>
          <a:p>
            <a:endParaRPr sz="1200"/>
          </a:p>
          <a:p>
            <a:r>
              <a:rPr sz="2500" u="sng"/>
              <a:t>Sampling units</a:t>
            </a:r>
            <a:r>
              <a:rPr sz="2500"/>
              <a:t> are </a:t>
            </a:r>
            <a:r>
              <a:rPr sz="2500" err="1"/>
              <a:t>nonoverlapping </a:t>
            </a:r>
            <a:r>
              <a:rPr sz="2500"/>
              <a:t>collections of elements from the population that cover the entire population.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8205"/>
          </a:xfrm>
        </p:spPr>
        <p:txBody>
          <a:bodyPr/>
          <a:p>
            <a:br>
              <a:rPr lang="en-US" altLang="en-US"/>
            </a:br>
            <a:r>
              <a:rPr lang="en-US" altLang="en-US"/>
              <a:t>Snowball Sampling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953000"/>
          </a:xfrm>
        </p:spPr>
        <p:txBody>
          <a:bodyPr/>
          <a:p>
            <a:r>
              <a:rPr lang="en-US" altLang="en-US" sz="2800"/>
              <a:t>As the snowball moves further from top to bottom on glacier it gets bigger and bigger.</a:t>
            </a:r>
            <a:endParaRPr lang="en-US" altLang="en-US" sz="2800"/>
          </a:p>
          <a:p>
            <a:r>
              <a:rPr lang="en-US" altLang="en-US" sz="2800"/>
              <a:t>It is a sampling technique in which researcher selects one or two respondents first. These respondents refer or identify other respondents.</a:t>
            </a:r>
            <a:endParaRPr lang="en-US" altLang="en-US" sz="2800"/>
          </a:p>
          <a:p>
            <a:r>
              <a:rPr lang="en-US" altLang="en-US" sz="2800"/>
              <a:t>Researcher continuously selects respondents based on referral until required sample size is achieved.</a:t>
            </a:r>
            <a:endParaRPr lang="en-US" altLang="en-US" sz="2800"/>
          </a:p>
          <a:p>
            <a:r>
              <a:rPr lang="en-US" altLang="en-US" sz="2800"/>
              <a:t>Snowball sampling is also called referral sampling, chain sampling, network sampling, friend to friend</a:t>
            </a:r>
            <a:r>
              <a:rPr lang="en-US" altLang="en-US" sz="2800"/>
              <a:t> </a:t>
            </a:r>
            <a:r>
              <a:rPr lang="en-US" altLang="en-US" sz="2800"/>
              <a:t>sampling.</a:t>
            </a:r>
            <a:endParaRPr lang="en-US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505"/>
            <a:ext cx="8229600" cy="1119505"/>
          </a:xfrm>
        </p:spPr>
        <p:txBody>
          <a:bodyPr/>
          <a:p>
            <a:br>
              <a:rPr lang="en-US" altLang="en-US"/>
            </a:br>
            <a:br>
              <a:rPr lang="en-US" altLang="en-US"/>
            </a:br>
            <a:r>
              <a:rPr lang="en-US" altLang="en-US"/>
              <a:t>Snowball Sampling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4" name="Content Placeholder 3" descr="image-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752600"/>
            <a:ext cx="731329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795" y="4194810"/>
            <a:ext cx="5501005" cy="849630"/>
          </a:xfrm>
        </p:spPr>
        <p:txBody>
          <a:bodyPr/>
          <a:p>
            <a:pPr marL="0" indent="0">
              <a:buNone/>
            </a:pPr>
            <a:r>
              <a:rPr lang="en-IN" alt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IN" altLang="en-US" sz="7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Title 8704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Population</a:t>
            </a:r>
            <a:r>
              <a:rPr lang="en-IN"/>
              <a:t> ?</a:t>
            </a:r>
            <a:endParaRPr lang="en-IN"/>
          </a:p>
        </p:txBody>
      </p:sp>
      <p:sp>
        <p:nvSpPr>
          <p:cNvPr id="87043" name="Text Placeholder 8704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/>
            <a:r>
              <a:rPr lang="en-IN"/>
              <a:t>The population includes all members of a</a:t>
            </a:r>
            <a:endParaRPr lang="en-IN"/>
          </a:p>
          <a:p>
            <a:pPr marL="0" indent="0" algn="just">
              <a:buNone/>
            </a:pPr>
            <a:r>
              <a:rPr lang="en-IN"/>
              <a:t>    specific group</a:t>
            </a:r>
            <a:r>
              <a:t>.</a:t>
            </a:r>
            <a:r>
              <a:t> </a:t>
            </a:r>
          </a:p>
          <a:p>
            <a:pPr algn="just"/>
            <a:r>
              <a:rPr lang="en-IN"/>
              <a:t>Entire Dataset</a:t>
            </a:r>
            <a:r>
              <a:t>. </a:t>
            </a:r>
          </a:p>
          <a:p>
            <a:pPr algn="just"/>
            <a:r>
              <a:t> Population can be defined as the total number of individuals, whether human, animal, plant, or microorganism, residing in a specific area or ecosystem.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Title 8908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Why sample?</a:t>
            </a:r>
          </a:p>
        </p:txBody>
      </p:sp>
      <p:sp>
        <p:nvSpPr>
          <p:cNvPr id="89091" name="Text Placeholder 89090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240587" cy="4114800"/>
          </a:xfrm>
        </p:spPr>
        <p:txBody>
          <a:bodyPr/>
          <a:p>
            <a:pPr algn="just">
              <a:lnSpc>
                <a:spcPct val="90000"/>
              </a:lnSpc>
            </a:pPr>
            <a:r>
              <a:t>The population of interest is usually too large to attempt to survey all of its members. </a:t>
            </a:r>
          </a:p>
          <a:p>
            <a:pPr algn="just">
              <a:lnSpc>
                <a:spcPct val="90000"/>
              </a:lnSpc>
            </a:pPr>
            <a:endParaRPr sz="1700"/>
          </a:p>
          <a:p>
            <a:pPr algn="just">
              <a:lnSpc>
                <a:spcPct val="90000"/>
              </a:lnSpc>
            </a:pPr>
            <a:r>
              <a:t>A carefully chosen sample can be used to represent the population.</a:t>
            </a:r>
          </a:p>
          <a:p>
            <a:pPr algn="just">
              <a:lnSpc>
                <a:spcPct val="90000"/>
              </a:lnSpc>
            </a:pPr>
            <a:endParaRPr sz="1200"/>
          </a:p>
          <a:p>
            <a:pPr lvl="1" algn="just">
              <a:lnSpc>
                <a:spcPct val="900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Title 9011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t>Probability versus Nonprobability</a:t>
            </a:r>
          </a:p>
        </p:txBody>
      </p:sp>
      <p:sp>
        <p:nvSpPr>
          <p:cNvPr id="90115" name="Text Placeholder 90114"/>
          <p:cNvSpPr>
            <a:spLocks noGrp="1"/>
          </p:cNvSpPr>
          <p:nvPr>
            <p:ph type="body" idx="1"/>
          </p:nvPr>
        </p:nvSpPr>
        <p:spPr>
          <a:xfrm>
            <a:off x="698500" y="1554480"/>
            <a:ext cx="7835900" cy="4387850"/>
          </a:xfrm>
        </p:spPr>
        <p:txBody>
          <a:bodyPr/>
          <a:p>
            <a:pPr algn="just">
              <a:lnSpc>
                <a:spcPct val="80000"/>
              </a:lnSpc>
            </a:pPr>
            <a:r>
              <a:rPr sz="2400"/>
              <a:t>Probability Sampling Every member of the population has equal chance of being selected for research.</a:t>
            </a:r>
            <a:endParaRPr sz="2400"/>
          </a:p>
          <a:p>
            <a:pPr lvl="1" algn="just">
              <a:lnSpc>
                <a:spcPct val="80000"/>
              </a:lnSpc>
            </a:pPr>
            <a:endParaRPr sz="800"/>
          </a:p>
          <a:p>
            <a:pPr lvl="1" algn="just">
              <a:lnSpc>
                <a:spcPct val="80000"/>
              </a:lnSpc>
            </a:pPr>
            <a:r>
              <a:rPr sz="2000"/>
              <a:t>Methods include random sampling, systematic sampling, and stratified sampling</a:t>
            </a:r>
            <a:r>
              <a:rPr lang="en-IN" sz="2000"/>
              <a:t>,cluster sampling</a:t>
            </a:r>
            <a:r>
              <a:rPr sz="2000"/>
              <a:t>.</a:t>
            </a:r>
            <a:r>
              <a:rPr sz="2900"/>
              <a:t> </a:t>
            </a:r>
            <a:endParaRPr sz="2900"/>
          </a:p>
          <a:p>
            <a:pPr algn="just">
              <a:lnSpc>
                <a:spcPct val="80000"/>
              </a:lnSpc>
            </a:pPr>
            <a:endParaRPr sz="1500"/>
          </a:p>
          <a:p>
            <a:pPr algn="just">
              <a:lnSpc>
                <a:spcPct val="80000"/>
              </a:lnSpc>
            </a:pPr>
            <a:r>
              <a:rPr sz="2400">
                <a:sym typeface="+mn-ea"/>
              </a:rPr>
              <a:t>Non-Probability Sampling Every member of the population has not equal chance of being selected for research</a:t>
            </a:r>
            <a:r>
              <a:rPr sz="2400"/>
              <a:t>.</a:t>
            </a:r>
            <a:endParaRPr sz="2400"/>
          </a:p>
          <a:p>
            <a:pPr lvl="1" algn="just">
              <a:lnSpc>
                <a:spcPct val="80000"/>
              </a:lnSpc>
            </a:pPr>
            <a:endParaRPr sz="800"/>
          </a:p>
          <a:p>
            <a:pPr lvl="1" algn="just">
              <a:lnSpc>
                <a:spcPct val="80000"/>
              </a:lnSpc>
            </a:pPr>
            <a:r>
              <a:rPr sz="2000"/>
              <a:t>Methods include convenience sampling, judgment sampling, quota sampling, and snowball sampling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Title 9113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IN"/>
              <a:t> Simple </a:t>
            </a:r>
            <a:r>
              <a:t>Random Sampling</a:t>
            </a:r>
          </a:p>
        </p:txBody>
      </p:sp>
      <p:sp>
        <p:nvSpPr>
          <p:cNvPr id="91139" name="Text Placeholder 91138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>
              <a:lnSpc>
                <a:spcPct val="80000"/>
              </a:lnSpc>
              <a:buNone/>
            </a:pPr>
            <a:r>
              <a:rPr sz="2100"/>
              <a:t>  </a:t>
            </a:r>
            <a:endParaRPr sz="2100"/>
          </a:p>
          <a:p>
            <a:pPr algn="just">
              <a:lnSpc>
                <a:spcPct val="80000"/>
              </a:lnSpc>
              <a:buNone/>
            </a:pPr>
            <a:endParaRPr sz="1200"/>
          </a:p>
          <a:p>
            <a:pPr algn="just">
              <a:lnSpc>
                <a:spcPct val="80000"/>
              </a:lnSpc>
            </a:pPr>
            <a:r>
              <a:rPr lang="en-IN" sz="2100"/>
              <a:t>Simple Random Sampling  is a </a:t>
            </a:r>
            <a:r>
              <a:rPr sz="2100">
                <a:sym typeface="+mn-ea"/>
              </a:rPr>
              <a:t> probability</a:t>
            </a:r>
            <a:r>
              <a:rPr lang="en-IN" sz="2100">
                <a:sym typeface="+mn-ea"/>
              </a:rPr>
              <a:t>  sampling method</a:t>
            </a:r>
            <a:r>
              <a:rPr sz="2100"/>
              <a:t>. </a:t>
            </a:r>
            <a:endParaRPr sz="2100"/>
          </a:p>
          <a:p>
            <a:pPr algn="just">
              <a:lnSpc>
                <a:spcPct val="80000"/>
              </a:lnSpc>
              <a:buNone/>
            </a:pPr>
            <a:endParaRPr sz="1200"/>
          </a:p>
          <a:p>
            <a:pPr algn="just">
              <a:lnSpc>
                <a:spcPct val="80000"/>
              </a:lnSpc>
            </a:pPr>
            <a:r>
              <a:rPr lang="en-IN" sz="2100"/>
              <a:t>In this technique every member of the sample is selected purely random basis with equal chance.</a:t>
            </a:r>
            <a:endParaRPr lang="en-IN" sz="2100"/>
          </a:p>
          <a:p>
            <a:pPr algn="just">
              <a:lnSpc>
                <a:spcPct val="80000"/>
              </a:lnSpc>
            </a:pPr>
            <a:endParaRPr lang="en-IN" sz="2100"/>
          </a:p>
          <a:p>
            <a:pPr algn="just">
              <a:lnSpc>
                <a:spcPct val="80000"/>
              </a:lnSpc>
            </a:pPr>
            <a:r>
              <a:rPr lang="en-IN" sz="2100"/>
              <a:t>Picking chits from bowl, lottery system, random number generator etc. are the methods of simple random sampling..      </a:t>
            </a:r>
            <a:r>
              <a:rPr sz="2100"/>
              <a:t>.</a:t>
            </a:r>
            <a:endParaRPr sz="2100"/>
          </a:p>
          <a:p>
            <a:pPr algn="just">
              <a:lnSpc>
                <a:spcPct val="80000"/>
              </a:lnSpc>
            </a:pPr>
            <a:endParaRPr sz="1200"/>
          </a:p>
          <a:p>
            <a:pPr marL="457200" lvl="1" indent="0" algn="just">
              <a:lnSpc>
                <a:spcPct val="80000"/>
              </a:lnSpc>
              <a:buNone/>
            </a:pP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115" y="301625"/>
            <a:ext cx="7661275" cy="1143000"/>
          </a:xfrm>
        </p:spPr>
        <p:txBody>
          <a:bodyPr/>
          <a:p>
            <a:r>
              <a:rPr lang="en-IN">
                <a:sym typeface="+mn-ea"/>
              </a:rPr>
              <a:t> Simple </a:t>
            </a:r>
            <a:r>
              <a:rPr>
                <a:sym typeface="+mn-ea"/>
              </a:rPr>
              <a:t>Random Sampling</a:t>
            </a:r>
            <a:r>
              <a:rPr lang="en-IN">
                <a:sym typeface="+mn-ea"/>
              </a:rPr>
              <a:t> Example:</a:t>
            </a:r>
            <a:endParaRPr lang="en-IN">
              <a:sym typeface="+mn-ea"/>
            </a:endParaRPr>
          </a:p>
        </p:txBody>
      </p:sp>
      <p:pic>
        <p:nvPicPr>
          <p:cNvPr id="6" name="Content Placeholder 5" descr="simple-sampl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2665" y="2207895"/>
            <a:ext cx="564070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Title 9216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88695"/>
          </a:xfrm>
        </p:spPr>
        <p:txBody>
          <a:bodyPr anchor="b" anchorCtr="0"/>
          <a:p>
            <a:r>
              <a:t>Systematic Sampling</a:t>
            </a:r>
          </a:p>
        </p:txBody>
      </p:sp>
      <p:sp>
        <p:nvSpPr>
          <p:cNvPr id="92163" name="Text Placeholder 92162"/>
          <p:cNvSpPr>
            <a:spLocks noGrp="1"/>
          </p:cNvSpPr>
          <p:nvPr>
            <p:ph type="body" idx="1"/>
          </p:nvPr>
        </p:nvSpPr>
        <p:spPr>
          <a:xfrm>
            <a:off x="645160" y="1752600"/>
            <a:ext cx="7820660" cy="4159885"/>
          </a:xfrm>
        </p:spPr>
        <p:txBody>
          <a:bodyPr/>
          <a:p>
            <a:pPr algn="just">
              <a:lnSpc>
                <a:spcPct val="80000"/>
              </a:lnSpc>
            </a:pPr>
            <a:r>
              <a:rPr sz="2400"/>
              <a:t>In this technique population is arranged in ascending or descending order, then researcher randomly picks first items from population.</a:t>
            </a:r>
            <a:endParaRPr sz="2400"/>
          </a:p>
          <a:p>
            <a:pPr algn="just">
              <a:lnSpc>
                <a:spcPct val="80000"/>
              </a:lnSpc>
            </a:pPr>
            <a:endParaRPr sz="2400"/>
          </a:p>
          <a:p>
            <a:pPr algn="just">
              <a:lnSpc>
                <a:spcPct val="80000"/>
              </a:lnSpc>
            </a:pPr>
            <a:r>
              <a:rPr sz="2400"/>
              <a:t> Sampling interval=total population/sample </a:t>
            </a:r>
            <a:r>
              <a:rPr lang="en-IN" sz="2400"/>
              <a:t>       </a:t>
            </a:r>
            <a:r>
              <a:rPr sz="2400"/>
              <a:t>size=1000/100=10</a:t>
            </a:r>
            <a:endParaRPr sz="2400"/>
          </a:p>
          <a:p>
            <a:pPr algn="just">
              <a:lnSpc>
                <a:spcPct val="80000"/>
              </a:lnSpc>
            </a:pPr>
            <a:endParaRPr sz="2400"/>
          </a:p>
          <a:p>
            <a:pPr algn="just">
              <a:lnSpc>
                <a:spcPct val="80000"/>
              </a:lnSpc>
            </a:pPr>
            <a:r>
              <a:rPr sz="2400"/>
              <a:t>Suppose first number picked by researcher is 7, the next will be 7+10=17, next will be 17+10=27, 27+10=37 and so on.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Systematic Sampling</a:t>
            </a:r>
            <a:r>
              <a:rPr lang="en-IN">
                <a:sym typeface="+mn-ea"/>
              </a:rPr>
              <a:t> Examle:</a:t>
            </a:r>
            <a:endParaRPr lang="en-IN">
              <a:sym typeface="+mn-ea"/>
            </a:endParaRPr>
          </a:p>
        </p:txBody>
      </p:sp>
      <p:pic>
        <p:nvPicPr>
          <p:cNvPr id="4" name="Content Placeholder 3" descr="Systemat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9585" y="2045970"/>
            <a:ext cx="6534150" cy="3676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0</TotalTime>
  <Words>4257</Words>
  <Application>WPS Presentation</Application>
  <PresentationFormat>On-screen Show</PresentationFormat>
  <Paragraphs>118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Blue Waves</vt:lpstr>
      <vt:lpstr>Sampling Methods</vt:lpstr>
      <vt:lpstr>Sample</vt:lpstr>
      <vt:lpstr>Population ?</vt:lpstr>
      <vt:lpstr>Why sample?</vt:lpstr>
      <vt:lpstr>Probability versus Nonprobability</vt:lpstr>
      <vt:lpstr> Simple Random Sampling</vt:lpstr>
      <vt:lpstr> Simple Random Sampling Example:</vt:lpstr>
      <vt:lpstr>Systematic Sampling</vt:lpstr>
      <vt:lpstr>Systematic Sampling Examle:</vt:lpstr>
      <vt:lpstr>Stratified Sampling</vt:lpstr>
      <vt:lpstr>Stratified Sampling</vt:lpstr>
      <vt:lpstr>Cluster Sampling</vt:lpstr>
      <vt:lpstr>Cluster Sampling</vt:lpstr>
      <vt:lpstr>Convenience Sampling</vt:lpstr>
      <vt:lpstr>Convenience Sampling Example:</vt:lpstr>
      <vt:lpstr>Judgment Sampling</vt:lpstr>
      <vt:lpstr>Judgment Sampling Example:</vt:lpstr>
      <vt:lpstr>Quota Sampling</vt:lpstr>
      <vt:lpstr>Quota Sampling Example:</vt:lpstr>
      <vt:lpstr> Snowball Sampling </vt:lpstr>
      <vt:lpstr>  Snowball Sampling </vt:lpstr>
      <vt:lpstr>PowerPoint 演示文稿</vt:lpstr>
    </vt:vector>
  </TitlesOfParts>
  <Company>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Methods</dc:title>
  <dc:creator>kelly</dc:creator>
  <cp:lastModifiedBy>Vishakha Tekvani</cp:lastModifiedBy>
  <cp:revision>20</cp:revision>
  <dcterms:created xsi:type="dcterms:W3CDTF">2004-03-01T20:11:00Z</dcterms:created>
  <dcterms:modified xsi:type="dcterms:W3CDTF">2024-12-02T09:30:55Z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A591CA0927134AE4A21CB3C2F202B24D_12</vt:lpwstr>
  </property>
  <property fmtid="{D5CDD505-2E9C-101B-9397-08002B2CF9AE}" pid="4" name="KSOProductBuildVer">
    <vt:lpwstr>1033-12.2.0.18911</vt:lpwstr>
  </property>
</Properties>
</file>