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88" r:id="rId2"/>
  </p:sldMasterIdLst>
  <p:notesMasterIdLst>
    <p:notesMasterId r:id="rId12"/>
  </p:notesMasterIdLst>
  <p:handoutMasterIdLst>
    <p:handoutMasterId r:id="rId13"/>
  </p:handoutMasterIdLst>
  <p:sldIdLst>
    <p:sldId id="546" r:id="rId3"/>
    <p:sldId id="627" r:id="rId4"/>
    <p:sldId id="619" r:id="rId5"/>
    <p:sldId id="628" r:id="rId6"/>
    <p:sldId id="629" r:id="rId7"/>
    <p:sldId id="630" r:id="rId8"/>
    <p:sldId id="633" r:id="rId9"/>
    <p:sldId id="634" r:id="rId10"/>
    <p:sldId id="626" r:id="rId1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0">
          <p15:clr>
            <a:srgbClr val="A4A3A4"/>
          </p15:clr>
        </p15:guide>
        <p15:guide id="2" orient="horz" pos="985">
          <p15:clr>
            <a:srgbClr val="A4A3A4"/>
          </p15:clr>
        </p15:guide>
        <p15:guide id="3" orient="horz" pos="691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1123">
          <p15:clr>
            <a:srgbClr val="A4A3A4"/>
          </p15:clr>
        </p15:guide>
        <p15:guide id="6" orient="horz" pos="3715">
          <p15:clr>
            <a:srgbClr val="A4A3A4"/>
          </p15:clr>
        </p15:guide>
        <p15:guide id="7" orient="horz" pos="1411">
          <p15:clr>
            <a:srgbClr val="A4A3A4"/>
          </p15:clr>
        </p15:guide>
        <p15:guide id="8" orient="horz" pos="1325">
          <p15:clr>
            <a:srgbClr val="A4A3A4"/>
          </p15:clr>
        </p15:guide>
        <p15:guide id="9" pos="288">
          <p15:clr>
            <a:srgbClr val="A4A3A4"/>
          </p15:clr>
        </p15:guide>
        <p15:guide id="10" pos="5472">
          <p15:clr>
            <a:srgbClr val="A4A3A4"/>
          </p15:clr>
        </p15:guide>
        <p15:guide id="11" pos="2765">
          <p15:clr>
            <a:srgbClr val="A4A3A4"/>
          </p15:clr>
        </p15:guide>
        <p15:guide id="12" pos="2995">
          <p15:clr>
            <a:srgbClr val="A4A3A4"/>
          </p15:clr>
        </p15:guide>
        <p15:guide id="13" pos="1901">
          <p15:clr>
            <a:srgbClr val="A4A3A4"/>
          </p15:clr>
        </p15:guide>
        <p15:guide id="14" pos="2074">
          <p15:clr>
            <a:srgbClr val="A4A3A4"/>
          </p15:clr>
        </p15:guide>
        <p15:guide id="15" pos="3686">
          <p15:clr>
            <a:srgbClr val="A4A3A4"/>
          </p15:clr>
        </p15:guide>
        <p15:guide id="16" pos="3859">
          <p15:clr>
            <a:srgbClr val="A4A3A4"/>
          </p15:clr>
        </p15:guide>
        <p15:guide id="17" pos="1642">
          <p15:clr>
            <a:srgbClr val="A4A3A4"/>
          </p15:clr>
        </p15:guide>
        <p15:guide id="18" pos="4340">
          <p15:clr>
            <a:srgbClr val="A4A3A4"/>
          </p15:clr>
        </p15:guide>
        <p15:guide id="19" pos="4118">
          <p15:clr>
            <a:srgbClr val="A4A3A4"/>
          </p15:clr>
        </p15:guide>
        <p15:guide id="20" pos="14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9900"/>
    <a:srgbClr val="005AA4"/>
    <a:srgbClr val="B2B2B2"/>
    <a:srgbClr val="00A1E2"/>
    <a:srgbClr val="97D0FF"/>
    <a:srgbClr val="009EDB"/>
    <a:srgbClr val="A9A9A9"/>
    <a:srgbClr val="919191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6719FE-7D3F-48C5-806B-1D009DA3A5D1}">
  <a:tblStyle styleId="{AD6719FE-7D3F-48C5-806B-1D009DA3A5D1}" styleName="Firmwide Custom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mpd="sng">
              <a:solidFill>
                <a:schemeClr val="lt2"/>
              </a:solidFill>
            </a:ln>
          </a:bottom>
          <a:insideH>
            <a:ln w="6350" cmpd="sng">
              <a:solidFill>
                <a:schemeClr val="l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n">
        <a:fontRef idx="minor">
          <a:prstClr val="black"/>
        </a:fontRef>
        <a:schemeClr val="accent2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2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chemeClr val="accent2"/>
      </a:tcTxStyle>
      <a:tcStyle>
        <a:tcBdr>
          <a:bottom>
            <a:ln w="6350" cmpd="sng">
              <a:solidFill>
                <a:schemeClr val="l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9411" autoAdjust="0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4090"/>
        <p:guide orient="horz" pos="985"/>
        <p:guide orient="horz" pos="691"/>
        <p:guide orient="horz"/>
        <p:guide orient="horz" pos="1123"/>
        <p:guide orient="horz" pos="3715"/>
        <p:guide orient="horz" pos="1411"/>
        <p:guide orient="horz" pos="1325"/>
        <p:guide pos="288"/>
        <p:guide pos="5472"/>
        <p:guide pos="2765"/>
        <p:guide pos="2995"/>
        <p:guide pos="1901"/>
        <p:guide pos="2074"/>
        <p:guide pos="3686"/>
        <p:guide pos="3859"/>
        <p:guide pos="1642"/>
        <p:guide pos="4340"/>
        <p:guide pos="4118"/>
        <p:guide pos="1411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3768" y="-11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6" y="4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/>
          <a:lstStyle>
            <a:lvl1pPr algn="r">
              <a:defRPr sz="1100"/>
            </a:lvl1pPr>
          </a:lstStyle>
          <a:p>
            <a:fld id="{F779A121-15AD-4015-A097-E46565FA9CD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8817763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6" y="8817763"/>
            <a:ext cx="3027467" cy="464345"/>
          </a:xfrm>
          <a:prstGeom prst="rect">
            <a:avLst/>
          </a:prstGeom>
        </p:spPr>
        <p:txBody>
          <a:bodyPr vert="horz" lIns="89424" tIns="44713" rIns="89424" bIns="44713" rtlCol="0" anchor="b"/>
          <a:lstStyle>
            <a:lvl1pPr algn="r">
              <a:defRPr sz="1100"/>
            </a:lvl1pPr>
          </a:lstStyle>
          <a:p>
            <a:fld id="{D50F3211-BAE5-4D37-8CBA-FA143A9C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3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/>
          <a:lstStyle>
            <a:lvl1pPr algn="r">
              <a:defRPr sz="1100"/>
            </a:lvl1pPr>
          </a:lstStyle>
          <a:p>
            <a:fld id="{60B08DE8-51B9-4DE8-800F-61BCDCB9257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5" tIns="45391" rIns="90785" bIns="45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0785" tIns="45391" rIns="90785" bIns="4539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 anchor="b"/>
          <a:lstStyle>
            <a:lvl1pPr algn="l">
              <a:defRPr sz="1100"/>
            </a:lvl1pPr>
          </a:lstStyle>
          <a:p>
            <a:r>
              <a:rPr lang="en-US" dirty="0"/>
              <a:t>TOMS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4"/>
            <a:ext cx="3026833" cy="464185"/>
          </a:xfrm>
          <a:prstGeom prst="rect">
            <a:avLst/>
          </a:prstGeom>
        </p:spPr>
        <p:txBody>
          <a:bodyPr vert="horz" lIns="90785" tIns="45391" rIns="90785" bIns="45391" rtlCol="0" anchor="b"/>
          <a:lstStyle>
            <a:lvl1pPr algn="r">
              <a:defRPr sz="1100"/>
            </a:lvl1pPr>
          </a:lstStyle>
          <a:p>
            <a:fld id="{3966A25E-58F8-441D-AA5C-F9CE201F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3547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067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0470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18008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5278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960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8346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Chart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4049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  <a:p>
            <a:pPr lvl="0"/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13299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23692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12566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/>
              <a:t>1. Footnotes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92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27695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63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69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7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02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30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7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3200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Optional Speaker Name or 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7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44002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40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40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>
              <a:lnSpc>
                <a:spcPct val="120000"/>
              </a:lnSpc>
              <a:spcBef>
                <a:spcPts val="600"/>
              </a:spcBef>
              <a:defRPr sz="1400"/>
            </a:lvl4pPr>
            <a:lvl5pPr>
              <a:lnSpc>
                <a:spcPct val="12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09061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2410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28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65953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80438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36142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42617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51308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05219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58532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Chart 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83464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8"/>
            <a:ext cx="2542032" cy="240066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825759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  <a:p>
            <a:pPr lvl="0"/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43973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90640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541490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21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/>
              <a:t>1. Footnotes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40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75304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30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882896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/>
              <a:t>Presenter (s)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96212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5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5F5F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320088"/>
          </a:xfr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Optional Speaker Name or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9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7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115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081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87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7" y="6591887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endParaRPr lang="en-US" sz="800" b="1" cap="all" spc="40" baseline="0" dirty="0">
              <a:solidFill>
                <a:srgbClr val="868686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>
                <a:solidFill>
                  <a:srgbClr val="A2A2A2"/>
                </a:solidFill>
              </a:rPr>
            </a:br>
            <a:r>
              <a:rPr lang="en-US" sz="900" b="1" baseline="0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>
                <a:solidFill>
                  <a:srgbClr val="A2A2A2"/>
                </a:solidFill>
              </a:rPr>
            </a:br>
            <a:r>
              <a:rPr lang="en-US" sz="900" b="1" baseline="0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>
                <a:solidFill>
                  <a:srgbClr val="A2A2A2"/>
                </a:solidFill>
              </a:rPr>
            </a:br>
            <a:r>
              <a:rPr lang="en-US" sz="900" b="1" baseline="0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>
                <a:solidFill>
                  <a:srgbClr val="A2A2A2"/>
                </a:solidFill>
              </a:rPr>
            </a:br>
            <a:r>
              <a:rPr lang="en-US" sz="900" b="1" baseline="0" dirty="0">
                <a:solidFill>
                  <a:srgbClr val="A2A2A2"/>
                </a:solidFill>
              </a:rPr>
              <a:t>of this line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/>
                <a:t>Place content</a:t>
              </a:r>
              <a:br>
                <a:rPr lang="en-US" dirty="0"/>
              </a:br>
              <a:r>
                <a:rPr lang="en-US" dirty="0"/>
                <a:t>below  this line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>
                  <a:solidFill>
                    <a:srgbClr val="A2A2A2"/>
                  </a:solidFill>
                </a:rPr>
              </a:br>
              <a:r>
                <a:rPr lang="en-US" sz="900" b="1" baseline="0" dirty="0">
                  <a:solidFill>
                    <a:srgbClr val="A2A2A2"/>
                  </a:solidFill>
                </a:rPr>
                <a:t>below this line</a:t>
              </a: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TextBox 61"/>
          <p:cNvSpPr txBox="1"/>
          <p:nvPr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TextBox 62"/>
          <p:cNvSpPr txBox="1"/>
          <p:nvPr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TextBox 63"/>
          <p:cNvSpPr txBox="1"/>
          <p:nvPr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TextBox 64"/>
          <p:cNvSpPr txBox="1"/>
          <p:nvPr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8566918" y="659958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868686"/>
                </a:solidFill>
                <a:latin typeface="+mj-lt"/>
              </a:rPr>
              <a:pPr algn="r"/>
              <a:t>‹#›</a:t>
            </a:fld>
            <a:endParaRPr lang="en-US" sz="800" dirty="0">
              <a:solidFill>
                <a:srgbClr val="868686"/>
              </a:solidFill>
              <a:latin typeface="+mj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58" y="268543"/>
            <a:ext cx="1234440" cy="18481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743450" y="6591887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IBM Call FOR CODE 2020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-913456" y="649192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/>
              <a:t>Source and</a:t>
            </a:r>
            <a:br>
              <a:rPr lang="en-US" dirty="0"/>
            </a:br>
            <a:r>
              <a:rPr lang="en-US" dirty="0"/>
              <a:t>Footnotes Guideline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9" r:id="rId2"/>
    <p:sldLayoutId id="2147483830" r:id="rId3"/>
    <p:sldLayoutId id="2147483825" r:id="rId4"/>
    <p:sldLayoutId id="2147483651" r:id="rId5"/>
    <p:sldLayoutId id="2147483667" r:id="rId6"/>
    <p:sldLayoutId id="2147483650" r:id="rId7"/>
    <p:sldLayoutId id="2147483699" r:id="rId8"/>
    <p:sldLayoutId id="2147483700" r:id="rId9"/>
    <p:sldLayoutId id="2147483703" r:id="rId10"/>
    <p:sldLayoutId id="2147483704" r:id="rId11"/>
    <p:sldLayoutId id="2147483743" r:id="rId12"/>
    <p:sldLayoutId id="2147483653" r:id="rId13"/>
    <p:sldLayoutId id="2147483660" r:id="rId14"/>
    <p:sldLayoutId id="2147483663" r:id="rId15"/>
    <p:sldLayoutId id="2147483876" r:id="rId16"/>
    <p:sldLayoutId id="2147483877" r:id="rId17"/>
    <p:sldLayoutId id="2147483662" r:id="rId18"/>
    <p:sldLayoutId id="2147483834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8" y="270481"/>
            <a:ext cx="1230769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6918" y="6599113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B2B2B2"/>
                </a:solidFill>
                <a:latin typeface="+mj-lt"/>
              </a:rPr>
              <a:pPr algn="r"/>
              <a:t>‹#›</a:t>
            </a:fld>
            <a:endParaRPr lang="en-US" sz="8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7197" y="6591419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[Optional Descriptor]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43450" y="6591419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[PRESENTATION NAME AND | OR DATE]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84" name="Straight Connector 83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>
                <a:solidFill>
                  <a:srgbClr val="A2A2A2"/>
                </a:solidFill>
              </a:rPr>
            </a:br>
            <a:r>
              <a:rPr lang="en-US" sz="900" b="1" baseline="0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>
                <a:solidFill>
                  <a:srgbClr val="A2A2A2"/>
                </a:solidFill>
              </a:rPr>
            </a:br>
            <a:r>
              <a:rPr lang="en-US" sz="900" b="1" baseline="0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>
                <a:solidFill>
                  <a:srgbClr val="A2A2A2"/>
                </a:solidFill>
              </a:rPr>
            </a:br>
            <a:r>
              <a:rPr lang="en-US" sz="900" b="1" baseline="0" dirty="0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>
                <a:solidFill>
                  <a:srgbClr val="A2A2A2"/>
                </a:solidFill>
              </a:rPr>
            </a:br>
            <a:r>
              <a:rPr lang="en-US" sz="900" b="1" baseline="0" dirty="0">
                <a:solidFill>
                  <a:srgbClr val="A2A2A2"/>
                </a:solidFill>
              </a:rPr>
              <a:t>of this line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104" name="TextBox 103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/>
                <a:t>Place content</a:t>
              </a:r>
              <a:br>
                <a:rPr lang="en-US" dirty="0"/>
              </a:br>
              <a:r>
                <a:rPr lang="en-US" dirty="0"/>
                <a:t>below  this line</a:t>
              </a:r>
            </a:p>
          </p:txBody>
        </p:sp>
        <p:cxnSp>
          <p:nvCxnSpPr>
            <p:cNvPr id="105" name="Straight Connector 104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07" name="Straight Connector 106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>
                  <a:solidFill>
                    <a:srgbClr val="A2A2A2"/>
                  </a:solidFill>
                </a:rPr>
              </a:br>
              <a:r>
                <a:rPr lang="en-US" sz="900" b="1" baseline="0" dirty="0">
                  <a:solidFill>
                    <a:srgbClr val="A2A2A2"/>
                  </a:solidFill>
                </a:rPr>
                <a:t>below this line</a:t>
              </a: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TextBox 122"/>
          <p:cNvSpPr txBox="1"/>
          <p:nvPr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4" name="TextBox 123"/>
          <p:cNvSpPr txBox="1"/>
          <p:nvPr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5" name="TextBox 124"/>
          <p:cNvSpPr txBox="1"/>
          <p:nvPr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TextBox 125"/>
          <p:cNvSpPr txBox="1"/>
          <p:nvPr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7" name="TextBox 126"/>
          <p:cNvSpPr txBox="1"/>
          <p:nvPr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/>
              <a:t>Source and</a:t>
            </a:r>
            <a:br>
              <a:rPr lang="en-US" dirty="0"/>
            </a:br>
            <a:r>
              <a:rPr lang="en-US" dirty="0"/>
              <a:t>Footnotes Guideline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29" name="Group 128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137" name="Rectangle 136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135" name="Rectangle 134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132" name="Rectangle 131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41" name="Straight Connector 140"/>
          <p:cNvCxnSpPr/>
          <p:nvPr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1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8" r:id="rId16"/>
    <p:sldLayoutId id="2147483879" r:id="rId17"/>
    <p:sldLayoutId id="2147483873" r:id="rId18"/>
    <p:sldLayoutId id="2147483874" r:id="rId19"/>
    <p:sldLayoutId id="2147483875" r:id="rId2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kern="1200" spc="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shakha.bhasin@morganstanley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2895600"/>
            <a:ext cx="8138160" cy="1728216"/>
          </a:xfrm>
        </p:spPr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IBM Call For Code 2020 </a:t>
            </a:r>
          </a:p>
          <a:p>
            <a:endParaRPr lang="en-US" sz="1600" dirty="0"/>
          </a:p>
          <a:p>
            <a:r>
              <a:rPr lang="en-US" sz="1600" dirty="0"/>
              <a:t>Track: Climate Change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Waste Segregation – Nip it in bud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200" dirty="0"/>
              <a:t>Author: Vishakha Bhasin</a:t>
            </a:r>
          </a:p>
          <a:p>
            <a:pPr>
              <a:buNone/>
            </a:pPr>
            <a:r>
              <a:rPr lang="en-US" sz="1200" dirty="0">
                <a:hlinkClick r:id="rId3"/>
              </a:rPr>
              <a:t>Vishakha.bhasin@morganstanley.com</a:t>
            </a: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1088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276999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  <a:ea typeface="+mn-ea"/>
                <a:cs typeface="+mn-cs"/>
              </a:rPr>
              <a:t>Content</a:t>
            </a:r>
            <a:endParaRPr lang="en-US" sz="24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38539"/>
              </p:ext>
            </p:extLst>
          </p:nvPr>
        </p:nvGraphicFramePr>
        <p:xfrm>
          <a:off x="685800" y="1371600"/>
          <a:ext cx="6096000" cy="2225040"/>
        </p:xfrm>
        <a:graphic>
          <a:graphicData uri="http://schemas.openxmlformats.org/drawingml/2006/table">
            <a:tbl>
              <a:tblPr firstRow="1" bandRow="1">
                <a:tableStyleId>{AD6719FE-7D3F-48C5-806B-1D009DA3A5D1}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idea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Solution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MVP 1 : Build Watson Assistant chatbot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6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MVP 2 : Integration of chatbot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4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38724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7" y="662709"/>
            <a:ext cx="8220456" cy="276999"/>
          </a:xfr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a typeface="+mn-ea"/>
                <a:cs typeface="+mn-cs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6ED30-DD6B-41DF-89F7-FC5A3B827D8B}"/>
              </a:ext>
            </a:extLst>
          </p:cNvPr>
          <p:cNvSpPr txBox="1"/>
          <p:nvPr/>
        </p:nvSpPr>
        <p:spPr>
          <a:xfrm>
            <a:off x="4419600" y="1094267"/>
            <a:ext cx="3429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General issues seen with Waste Segregation at home</a:t>
            </a:r>
          </a:p>
          <a:p>
            <a:pPr algn="ctr"/>
            <a:r>
              <a:rPr lang="en-US" sz="1000" b="1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38B51B-A4C7-48B0-9198-2E7407FF2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2243"/>
          <a:stretch/>
        </p:blipFill>
        <p:spPr>
          <a:xfrm>
            <a:off x="3923134" y="1320001"/>
            <a:ext cx="4754519" cy="23379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DC0C83-0323-455F-945F-7E3D8DD17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4339" y="3690078"/>
            <a:ext cx="4452107" cy="24170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787C1B-F01B-4260-9670-45AFC1DD8721}"/>
              </a:ext>
            </a:extLst>
          </p:cNvPr>
          <p:cNvSpPr/>
          <p:nvPr/>
        </p:nvSpPr>
        <p:spPr>
          <a:xfrm>
            <a:off x="381000" y="1248156"/>
            <a:ext cx="34290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Our household waste contributes to about 70-80 percent of the total Municipal Solid Waste (MSW) generated in a city.</a:t>
            </a:r>
          </a:p>
          <a:p>
            <a:endParaRPr lang="en-US" sz="1050" dirty="0"/>
          </a:p>
          <a:p>
            <a:r>
              <a:rPr lang="en-US" sz="1050" dirty="0"/>
              <a:t>Unsegregated waste in the form of trash becomes hazardous quantity cause land pollution, and makes the soil toxic. </a:t>
            </a:r>
          </a:p>
          <a:p>
            <a:endParaRPr lang="en-US" sz="1050" dirty="0"/>
          </a:p>
          <a:p>
            <a:r>
              <a:rPr lang="en-US" sz="1050" dirty="0"/>
              <a:t>There is also a growing need to decrease the amount of wastes thrown in landfills because of the increasing problem on the lack of available lands to dump trash.</a:t>
            </a:r>
          </a:p>
          <a:p>
            <a:endParaRPr lang="en-US" sz="1050" dirty="0"/>
          </a:p>
          <a:p>
            <a:r>
              <a:rPr lang="en-US" sz="1050" dirty="0"/>
              <a:t>Waste segregation at source is the dire need of the hour. The best place to start making a difference is right in your own home. </a:t>
            </a:r>
          </a:p>
          <a:p>
            <a:endParaRPr lang="en-US" sz="1050" dirty="0"/>
          </a:p>
          <a:p>
            <a:r>
              <a:rPr lang="en-US" sz="1050" dirty="0"/>
              <a:t>In order to save our environment and to improve the quality of the atmosphere we live in, it’s necessary that we make waste segregation a habit and not an obligation.</a:t>
            </a:r>
          </a:p>
        </p:txBody>
      </p:sp>
    </p:spTree>
    <p:extLst>
      <p:ext uri="{BB962C8B-B14F-4D97-AF65-F5344CB8AC3E}">
        <p14:creationId xmlns:p14="http://schemas.microsoft.com/office/powerpoint/2010/main" val="174334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5C8DA8-56F3-453A-AF90-86925FC1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276999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  <a:ea typeface="+mn-ea"/>
                <a:cs typeface="+mn-cs"/>
              </a:rPr>
              <a:t>The idea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BB08F-A682-4B8A-AAB3-7FA68E5F015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57200" y="1165701"/>
            <a:ext cx="8305800" cy="4526597"/>
          </a:xfrm>
        </p:spPr>
        <p:txBody>
          <a:bodyPr/>
          <a:lstStyle/>
          <a:p>
            <a:r>
              <a:rPr lang="en-US" sz="1050" b="0" dirty="0">
                <a:solidFill>
                  <a:schemeClr val="tx1"/>
                </a:solidFill>
              </a:rPr>
              <a:t>Using Watson Assistant, we will launch a ‘Nip it in the bud’ initiative where we will design a virtual assistant pre-loaded to educate and respond to common questions about waste segregation, scan the guidelines and articles using Watson Discovery, and create awareness with data from trusted sources.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With this Watson Assistant-powered communications starter kit, one can integrate a chatbot into the Call for Code solution in an IBM Cloud-hosted web server, using a Slack integration, or via a Node-RED dashboard.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It can: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0" dirty="0">
                <a:solidFill>
                  <a:schemeClr val="tx1"/>
                </a:solidFill>
              </a:rPr>
              <a:t>Educate, create awareness and respond by sharing consistent, accurate waste segregation guidelines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0" dirty="0">
                <a:solidFill>
                  <a:schemeClr val="tx1"/>
                </a:solidFill>
              </a:rPr>
              <a:t>Help citizens quickly and easily access the information through their channel of choice – voice, text, or collaborative tool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0" dirty="0">
                <a:solidFill>
                  <a:schemeClr val="tx1"/>
                </a:solidFill>
              </a:rPr>
              <a:t>Free valuable resources by automating answers to common waste segregation questions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0" dirty="0">
                <a:solidFill>
                  <a:schemeClr val="tx1"/>
                </a:solidFill>
              </a:rPr>
              <a:t>Dynamically update information with the latest developments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2555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6274BB-3507-47F1-B96D-D695B8D5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276999"/>
          </a:xfr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a typeface="+mn-ea"/>
                <a:cs typeface="+mn-cs"/>
              </a:rPr>
              <a:t>Diagram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070557-4E73-4E8F-A3DB-C2BE0E144A26}"/>
              </a:ext>
            </a:extLst>
          </p:cNvPr>
          <p:cNvGrpSpPr/>
          <p:nvPr/>
        </p:nvGrpSpPr>
        <p:grpSpPr>
          <a:xfrm>
            <a:off x="443917" y="1295400"/>
            <a:ext cx="7924800" cy="4366895"/>
            <a:chOff x="457200" y="1524000"/>
            <a:chExt cx="7924800" cy="436689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6A36A3C-7E91-4A1B-88CD-E8C9AE6A9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24000"/>
              <a:ext cx="7924800" cy="436689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8A7418-594A-44C2-A3E0-50E48A734496}"/>
                </a:ext>
              </a:extLst>
            </p:cNvPr>
            <p:cNvSpPr/>
            <p:nvPr/>
          </p:nvSpPr>
          <p:spPr>
            <a:xfrm>
              <a:off x="7162800" y="5324213"/>
              <a:ext cx="762000" cy="238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>
                      <a:lumMod val="25000"/>
                    </a:schemeClr>
                  </a:solidFill>
                </a:rPr>
                <a:t>ARTICLES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1E1D62-CEB0-4EC7-9CE2-BC6BB40D3DC9}"/>
                </a:ext>
              </a:extLst>
            </p:cNvPr>
            <p:cNvSpPr/>
            <p:nvPr/>
          </p:nvSpPr>
          <p:spPr>
            <a:xfrm>
              <a:off x="7315200" y="4952999"/>
              <a:ext cx="381000" cy="13090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>
                      <a:lumMod val="25000"/>
                    </a:schemeClr>
                  </a:solidFill>
                </a:rPr>
                <a:t>WEB</a:t>
              </a:r>
              <a:endParaRPr lang="en-US" sz="7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57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A9EDE1-129D-4331-B30A-215709326C4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51607" y="1295400"/>
            <a:ext cx="8220456" cy="4526597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1050" b="0" dirty="0">
                <a:solidFill>
                  <a:schemeClr val="tx1"/>
                </a:solidFill>
              </a:rPr>
              <a:t>1. The user visits a website with the Waste Segregation chatbot and asks a question.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2. The Node.js web server calls Watson Assistant hosted in IBM Cloud.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3. Watson Assistant uses natural language understanding and machine learning to extract entities and intents of the user question.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4. The waste segregation FAQ is sourced from trusted data.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5. Watson Assistant invokes an </a:t>
            </a:r>
            <a:r>
              <a:rPr lang="en-US" sz="1050" b="0" dirty="0" err="1">
                <a:solidFill>
                  <a:schemeClr val="tx1"/>
                </a:solidFill>
              </a:rPr>
              <a:t>OpenWhisk</a:t>
            </a:r>
            <a:r>
              <a:rPr lang="en-US" sz="1050" b="0" dirty="0">
                <a:solidFill>
                  <a:schemeClr val="tx1"/>
                </a:solidFill>
              </a:rPr>
              <a:t> open source-powered IBM Cloud Function.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6. IBM Cloud Function calls Watson Discovery running in IBM Cloud.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7. Watson Discovery scans web and responds with relevant articles.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8. Watson Assistant invokes an </a:t>
            </a:r>
            <a:r>
              <a:rPr lang="en-US" sz="1050" b="0" dirty="0" err="1">
                <a:solidFill>
                  <a:schemeClr val="tx1"/>
                </a:solidFill>
              </a:rPr>
              <a:t>OpenWhisk</a:t>
            </a:r>
            <a:r>
              <a:rPr lang="en-US" sz="1050" b="0" dirty="0">
                <a:solidFill>
                  <a:schemeClr val="tx1"/>
                </a:solidFill>
              </a:rPr>
              <a:t> open source powered IBM Cloud Function.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9. IBM Cloud Function calls the Waste Segregation API to get statistics.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10. Watson Assistant replies to the user inquiry. </a:t>
            </a:r>
          </a:p>
          <a:p>
            <a:r>
              <a:rPr lang="en-US" sz="1050" b="0" dirty="0">
                <a:solidFill>
                  <a:schemeClr val="tx1"/>
                </a:solidFill>
              </a:rPr>
              <a:t>11. The Node.js web server displays the chat answer to the user. </a:t>
            </a:r>
          </a:p>
          <a:p>
            <a:endParaRPr lang="en-US" sz="105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07E087-2563-4B87-89B0-83883368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a typeface="+mn-ea"/>
                <a:cs typeface="+mn-cs"/>
              </a:rPr>
              <a:t>Solution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12083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461772" y="666671"/>
            <a:ext cx="8220456" cy="2769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spc="0" dirty="0">
                <a:solidFill>
                  <a:schemeClr val="accent1"/>
                </a:solidFill>
              </a:rPr>
              <a:t>MVP 1 : Build Watson Assistant chatbot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EA3BA-4319-49E3-8C72-62873AF268BE}"/>
              </a:ext>
            </a:extLst>
          </p:cNvPr>
          <p:cNvSpPr txBox="1"/>
          <p:nvPr/>
        </p:nvSpPr>
        <p:spPr>
          <a:xfrm>
            <a:off x="461772" y="1219200"/>
            <a:ext cx="8220456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/>
              <a:t>Built up the content to communicate with the users on Waste Segregation to -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Educate user on waste segregation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Importance of waste segregation at home and our responsibility towards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What happens if we don’t segregate the waste at source?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Different types of waste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 dirty="0"/>
              <a:t>Wet Waste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 dirty="0"/>
              <a:t>Dry Waste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 dirty="0"/>
              <a:t>E-Waste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 dirty="0"/>
              <a:t>Sanitary/ Reject Waste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Pre-requisites of waste segregation at home &amp; steps to do waste segregation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Info on the management and disposal of different types of waste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Tips to Reduce Waste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Initiate waste management in a layout/ apartment complex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Registered for an IBM Cloud account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Created Watson Assistant </a:t>
            </a:r>
            <a:r>
              <a:rPr lang="en-US" sz="1050" b="1" dirty="0"/>
              <a:t>Waste Segregation Manager</a:t>
            </a:r>
            <a:r>
              <a:rPr lang="en-US" sz="1050" dirty="0"/>
              <a:t>, intents and dialog skills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Successfully asked the Watson Assistant chatbot some questions about Waste Segregation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BD4C79-EA0B-4ACC-8C08-3566655DC53A}"/>
              </a:ext>
            </a:extLst>
          </p:cNvPr>
          <p:cNvSpPr/>
          <p:nvPr/>
        </p:nvSpPr>
        <p:spPr>
          <a:xfrm>
            <a:off x="7010400" y="7620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78689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ADA5F2-3895-49D2-BD7E-0C84A100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97109"/>
            <a:ext cx="3124200" cy="4840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41C7B1-4675-4BD5-ABDF-C70F333B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276999"/>
          </a:xfr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Watson Assistant Waste Segregation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309BB-BAD1-47CE-8CBA-31384C53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98927"/>
            <a:ext cx="3048000" cy="4838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1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461772" y="666671"/>
            <a:ext cx="8220456" cy="2769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spc="0" dirty="0">
                <a:solidFill>
                  <a:schemeClr val="accent1"/>
                </a:solidFill>
              </a:rPr>
              <a:t>MVP 2 : Integration of chatbot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EA3BA-4319-49E3-8C72-62873AF268BE}"/>
              </a:ext>
            </a:extLst>
          </p:cNvPr>
          <p:cNvSpPr txBox="1"/>
          <p:nvPr/>
        </p:nvSpPr>
        <p:spPr>
          <a:xfrm>
            <a:off x="461772" y="1143000"/>
            <a:ext cx="822045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Connect the chatbot to data sources via a Watson Assistant Webhook to query for dynamic data and to provide user with more information from web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Integrate the chatbot with Slack, a cloud-based messaging application to help people collaborate with one another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Integrate the chatbot with Node-RED to </a:t>
            </a:r>
            <a:r>
              <a:rPr lang="en-US" sz="1050" dirty="0" err="1"/>
              <a:t>to</a:t>
            </a:r>
            <a:r>
              <a:rPr lang="en-US" sz="1050" dirty="0"/>
              <a:t> enable voice commands</a:t>
            </a:r>
          </a:p>
          <a:p>
            <a:endParaRPr lang="en-US" sz="1050" dirty="0"/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45639015"/>
      </p:ext>
    </p:extLst>
  </p:cSld>
  <p:clrMapOvr>
    <a:masterClrMapping/>
  </p:clrMapOvr>
</p:sld>
</file>

<file path=ppt/theme/theme1.xml><?xml version="1.0" encoding="utf-8"?>
<a:theme xmlns:a="http://schemas.openxmlformats.org/drawingml/2006/main" name="Firmwide_Template_All-Purpose_Standard_Ratio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</a:theme>
</file>

<file path=ppt/theme/theme2.xml><?xml version="1.0" encoding="utf-8"?>
<a:theme xmlns:a="http://schemas.openxmlformats.org/drawingml/2006/main" name="Firmwide Auditorium_05.25.16">
  <a:themeElements>
    <a:clrScheme name="!Firmwide - AUDITORIUM">
      <a:dk1>
        <a:srgbClr val="FFFFFF"/>
      </a:dk1>
      <a:lt1>
        <a:srgbClr val="004176"/>
      </a:lt1>
      <a:dk2>
        <a:srgbClr val="A7D7FF"/>
      </a:dk2>
      <a:lt2>
        <a:srgbClr val="A9A9A9"/>
      </a:lt2>
      <a:accent1>
        <a:srgbClr val="0095D0"/>
      </a:accent1>
      <a:accent2>
        <a:srgbClr val="4BCCFF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Pie Border Dark">
      <a:srgbClr val="14173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Firmwide_Template_All-Purpose_Standard_Ratio</Template>
  <TotalTime>0</TotalTime>
  <Words>700</Words>
  <Application>Microsoft Office PowerPoint</Application>
  <PresentationFormat>On-screen Show (4:3)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Firmwide_Template_All-Purpose_Standard_Ratio</vt:lpstr>
      <vt:lpstr>Firmwide Auditorium_05.25.16</vt:lpstr>
      <vt:lpstr>PowerPoint Presentation</vt:lpstr>
      <vt:lpstr>Content</vt:lpstr>
      <vt:lpstr>Problem Statement</vt:lpstr>
      <vt:lpstr>The idea</vt:lpstr>
      <vt:lpstr>Diagram</vt:lpstr>
      <vt:lpstr>Solution Description</vt:lpstr>
      <vt:lpstr>PowerPoint Presentation</vt:lpstr>
      <vt:lpstr>Watson Assistant Waste Segregation Manager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2017-03-15T05:48:41Z</dcterms:created>
  <dcterms:modified xsi:type="dcterms:W3CDTF">2020-07-31T09:47:43Z</dcterms:modified>
  <cp:contentStatus>Revised May 25, 2016</cp:contentStatus>
</cp:coreProperties>
</file>