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Pacifico"/>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acific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1689706a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1689706a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1689706a7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1689706a7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1689706a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1689706a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1689706a7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1689706a7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1689706a7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1689706a7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1689706a7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1689706a7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1689706a7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1689706a7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1689706a7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1689706a7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1689706a7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1689706a7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1689706a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1689706a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689706a7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1689706a7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9010802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9010802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9010802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9010802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9010802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9010802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1689706a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1689706a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689706a7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1689706a7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1689706a7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1689706a7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1689706a7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1689706a7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1689706a7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1689706a7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1689706a7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1689706a7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1689706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1689706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1689706a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1689706a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1689706a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1689706a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latin typeface="Pacifico"/>
                <a:ea typeface="Pacifico"/>
                <a:cs typeface="Pacifico"/>
                <a:sym typeface="Pacifico"/>
              </a:rPr>
              <a:t>Thrift </a:t>
            </a:r>
            <a:r>
              <a:rPr b="1" lang="en" sz="6000">
                <a:solidFill>
                  <a:srgbClr val="FFFFFF"/>
                </a:solidFill>
                <a:latin typeface="Pacifico"/>
                <a:ea typeface="Pacifico"/>
                <a:cs typeface="Pacifico"/>
                <a:sym typeface="Pacifico"/>
              </a:rPr>
              <a:t>Store</a:t>
            </a:r>
            <a:endParaRPr b="1" sz="6000">
              <a:solidFill>
                <a:srgbClr val="FFFFFF"/>
              </a:solidFill>
              <a:latin typeface="Pacifico"/>
              <a:ea typeface="Pacifico"/>
              <a:cs typeface="Pacifico"/>
              <a:sym typeface="Pacifico"/>
            </a:endParaRPr>
          </a:p>
        </p:txBody>
      </p:sp>
      <p:sp>
        <p:nvSpPr>
          <p:cNvPr id="86" name="Google Shape;86;p13"/>
          <p:cNvSpPr txBox="1"/>
          <p:nvPr>
            <p:ph idx="1" type="subTitle"/>
          </p:nvPr>
        </p:nvSpPr>
        <p:spPr>
          <a:xfrm>
            <a:off x="6857375" y="3947575"/>
            <a:ext cx="2202000" cy="11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Project By:</a:t>
            </a:r>
            <a:endParaRPr sz="1600"/>
          </a:p>
          <a:p>
            <a:pPr indent="0" lvl="0" marL="0" rtl="0" algn="l">
              <a:spcBef>
                <a:spcPts val="0"/>
              </a:spcBef>
              <a:spcAft>
                <a:spcPts val="0"/>
              </a:spcAft>
              <a:buNone/>
            </a:pPr>
            <a:r>
              <a:rPr lang="en" sz="1600"/>
              <a:t>Vishakha Vinayak </a:t>
            </a:r>
            <a:endParaRPr sz="1600"/>
          </a:p>
          <a:p>
            <a:pPr indent="0" lvl="0" marL="0" rtl="0" algn="l">
              <a:spcBef>
                <a:spcPts val="0"/>
              </a:spcBef>
              <a:spcAft>
                <a:spcPts val="0"/>
              </a:spcAft>
              <a:buNone/>
            </a:pPr>
            <a:r>
              <a:rPr lang="en" sz="1600"/>
              <a:t>Arthi Ganesan </a:t>
            </a:r>
            <a:endParaRPr sz="1600"/>
          </a:p>
          <a:p>
            <a:pPr indent="0" lvl="0" marL="0" rtl="0" algn="l">
              <a:spcBef>
                <a:spcPts val="0"/>
              </a:spcBef>
              <a:spcAft>
                <a:spcPts val="0"/>
              </a:spcAft>
              <a:buNone/>
            </a:pPr>
            <a:r>
              <a:rPr lang="en" sz="1600"/>
              <a:t>Madhurima Chatterjee</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Thrift Store - E-commerce Shopping - </a:t>
            </a:r>
            <a:r>
              <a:rPr lang="en">
                <a:solidFill>
                  <a:schemeClr val="accent4"/>
                </a:solidFill>
              </a:rPr>
              <a:t>Payment</a:t>
            </a:r>
            <a:endParaRPr>
              <a:solidFill>
                <a:schemeClr val="accent4"/>
              </a:solidFill>
            </a:endParaRPr>
          </a:p>
        </p:txBody>
      </p:sp>
      <p:sp>
        <p:nvSpPr>
          <p:cNvPr id="142" name="Google Shape;142;p22"/>
          <p:cNvSpPr txBox="1"/>
          <p:nvPr>
            <p:ph idx="1" type="body"/>
          </p:nvPr>
        </p:nvSpPr>
        <p:spPr>
          <a:xfrm>
            <a:off x="416950" y="1342625"/>
            <a:ext cx="8158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E101A"/>
                </a:solidFill>
                <a:latin typeface="Times New Roman"/>
                <a:ea typeface="Times New Roman"/>
                <a:cs typeface="Times New Roman"/>
                <a:sym typeface="Times New Roman"/>
              </a:rPr>
              <a:t>Once the customer decides to checkout a cart, he/she will be directed to the payment form.</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rgbClr val="0E101A"/>
                </a:solidFill>
                <a:latin typeface="Times New Roman"/>
                <a:ea typeface="Times New Roman"/>
                <a:cs typeface="Times New Roman"/>
                <a:sym typeface="Times New Roman"/>
              </a:rPr>
              <a:t>Features</a:t>
            </a:r>
            <a:r>
              <a:rPr lang="en" sz="2000">
                <a:solidFill>
                  <a:srgbClr val="0E101A"/>
                </a:solidFill>
                <a:latin typeface="Times New Roman"/>
                <a:ea typeface="Times New Roman"/>
                <a:cs typeface="Times New Roman"/>
                <a:sym typeface="Times New Roman"/>
              </a:rPr>
              <a:t>:</a:t>
            </a:r>
            <a:endParaRPr sz="2000">
              <a:solidFill>
                <a:srgbClr val="0E101A"/>
              </a:solidFill>
              <a:latin typeface="Times New Roman"/>
              <a:ea typeface="Times New Roman"/>
              <a:cs typeface="Times New Roman"/>
              <a:sym typeface="Times New Roman"/>
            </a:endParaRPr>
          </a:p>
          <a:p>
            <a:pPr indent="-355600" lvl="0" marL="9144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Displays customer details and final amount to be paid.</a:t>
            </a:r>
            <a:endParaRPr sz="2000">
              <a:solidFill>
                <a:srgbClr val="0E101A"/>
              </a:solidFill>
              <a:latin typeface="Times New Roman"/>
              <a:ea typeface="Times New Roman"/>
              <a:cs typeface="Times New Roman"/>
              <a:sym typeface="Times New Roman"/>
            </a:endParaRPr>
          </a:p>
          <a:p>
            <a:pPr indent="-355600" lvl="0" marL="9144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Customer has 3 payment methods to choose from - Cash on Delivery, Credit Card and Debit Card.</a:t>
            </a:r>
            <a:endParaRPr sz="2000">
              <a:solidFill>
                <a:srgbClr val="0E101A"/>
              </a:solidFill>
              <a:latin typeface="Times New Roman"/>
              <a:ea typeface="Times New Roman"/>
              <a:cs typeface="Times New Roman"/>
              <a:sym typeface="Times New Roman"/>
            </a:endParaRPr>
          </a:p>
          <a:p>
            <a:pPr indent="-355600" lvl="0" marL="9144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If the customer chooses either Credit Card or Debit Card, he/she is prompted to add extra details of the card being used.</a:t>
            </a:r>
            <a:endParaRPr sz="2000">
              <a:solidFill>
                <a:srgbClr val="0E101A"/>
              </a:solidFill>
              <a:latin typeface="Times New Roman"/>
              <a:ea typeface="Times New Roman"/>
              <a:cs typeface="Times New Roman"/>
              <a:sym typeface="Times New Roman"/>
            </a:endParaRPr>
          </a:p>
          <a:p>
            <a:pPr indent="-355600" lvl="0" marL="9144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Order gets created only after payment </a:t>
            </a:r>
            <a:r>
              <a:rPr lang="en" sz="2000">
                <a:solidFill>
                  <a:srgbClr val="0E101A"/>
                </a:solidFill>
                <a:highlight>
                  <a:srgbClr val="FFFFFF"/>
                </a:highlight>
                <a:latin typeface="Times New Roman"/>
                <a:ea typeface="Times New Roman"/>
                <a:cs typeface="Times New Roman"/>
                <a:sym typeface="Times New Roman"/>
              </a:rPr>
              <a:t>details are validated.</a:t>
            </a:r>
            <a:endParaRPr sz="2000">
              <a:solidFill>
                <a:srgbClr val="0E10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Thrift Store - E-commerce Shopping - </a:t>
            </a:r>
            <a:r>
              <a:rPr lang="en">
                <a:solidFill>
                  <a:schemeClr val="accent4"/>
                </a:solidFill>
              </a:rPr>
              <a:t>Order Status</a:t>
            </a:r>
            <a:endParaRPr>
              <a:solidFill>
                <a:schemeClr val="accent4"/>
              </a:solidFill>
            </a:endParaRPr>
          </a:p>
        </p:txBody>
      </p:sp>
      <p:sp>
        <p:nvSpPr>
          <p:cNvPr id="148" name="Google Shape;148;p23"/>
          <p:cNvSpPr txBox="1"/>
          <p:nvPr>
            <p:ph idx="1" type="body"/>
          </p:nvPr>
        </p:nvSpPr>
        <p:spPr>
          <a:xfrm>
            <a:off x="416950" y="1342625"/>
            <a:ext cx="8158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E101A"/>
                </a:solidFill>
                <a:latin typeface="Times New Roman"/>
                <a:ea typeface="Times New Roman"/>
                <a:cs typeface="Times New Roman"/>
                <a:sym typeface="Times New Roman"/>
              </a:rPr>
              <a:t>Only after an order is successfully placed, the quantity for that order is reduced from the in store stock.</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E101A"/>
                </a:solidFill>
                <a:latin typeface="Times New Roman"/>
                <a:ea typeface="Times New Roman"/>
                <a:cs typeface="Times New Roman"/>
                <a:sym typeface="Times New Roman"/>
              </a:rPr>
              <a:t>After placing order, customer can view the order history any time.</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rgbClr val="0E101A"/>
                </a:solidFill>
                <a:latin typeface="Times New Roman"/>
                <a:ea typeface="Times New Roman"/>
                <a:cs typeface="Times New Roman"/>
                <a:sym typeface="Times New Roman"/>
              </a:rPr>
              <a:t>Features</a:t>
            </a:r>
            <a:r>
              <a:rPr lang="en" sz="2000">
                <a:solidFill>
                  <a:srgbClr val="0E101A"/>
                </a:solidFill>
                <a:latin typeface="Times New Roman"/>
                <a:ea typeface="Times New Roman"/>
                <a:cs typeface="Times New Roman"/>
                <a:sym typeface="Times New Roman"/>
              </a:rPr>
              <a:t>:</a:t>
            </a:r>
            <a:endParaRPr sz="2000">
              <a:solidFill>
                <a:srgbClr val="0E101A"/>
              </a:solidFill>
              <a:latin typeface="Times New Roman"/>
              <a:ea typeface="Times New Roman"/>
              <a:cs typeface="Times New Roman"/>
              <a:sym typeface="Times New Roman"/>
            </a:endParaRPr>
          </a:p>
          <a:p>
            <a:pPr indent="-355600" lvl="0" marL="9144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The customer can check Order Status on any of the present orders.</a:t>
            </a:r>
            <a:endParaRPr sz="2000">
              <a:solidFill>
                <a:srgbClr val="0E101A"/>
              </a:solidFill>
              <a:latin typeface="Times New Roman"/>
              <a:ea typeface="Times New Roman"/>
              <a:cs typeface="Times New Roman"/>
              <a:sym typeface="Times New Roman"/>
            </a:endParaRPr>
          </a:p>
          <a:p>
            <a:pPr indent="-355600" lvl="0" marL="9144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On clicking any order, the customer can view the products, their quantities purchased and other payment details.</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E101A"/>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 </a:t>
            </a:r>
            <a:r>
              <a:rPr lang="en">
                <a:solidFill>
                  <a:schemeClr val="accent4"/>
                </a:solidFill>
              </a:rPr>
              <a:t>What happens if?</a:t>
            </a:r>
            <a:endParaRPr>
              <a:solidFill>
                <a:schemeClr val="accent4"/>
              </a:solidFill>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00000"/>
                </a:solidFill>
                <a:latin typeface="Times New Roman"/>
                <a:ea typeface="Times New Roman"/>
                <a:cs typeface="Times New Roman"/>
                <a:sym typeface="Times New Roman"/>
              </a:rPr>
              <a:t>Customer did not find desired item in </a:t>
            </a:r>
            <a:r>
              <a:rPr b="1" lang="en" sz="2000">
                <a:solidFill>
                  <a:srgbClr val="000000"/>
                </a:solidFill>
                <a:latin typeface="Times New Roman"/>
                <a:ea typeface="Times New Roman"/>
                <a:cs typeface="Times New Roman"/>
                <a:sym typeface="Times New Roman"/>
              </a:rPr>
              <a:t>Ads posted</a:t>
            </a:r>
            <a:endParaRPr sz="2000">
              <a:solidFill>
                <a:srgbClr val="000000"/>
              </a:solidFill>
              <a:latin typeface="Times New Roman"/>
              <a:ea typeface="Times New Roman"/>
              <a:cs typeface="Times New Roman"/>
              <a:sym typeface="Times New Roman"/>
            </a:endParaRPr>
          </a:p>
          <a:p>
            <a:pPr indent="0" lvl="0" marL="0" rtl="0" algn="ctr">
              <a:spcBef>
                <a:spcPts val="1600"/>
              </a:spcBef>
              <a:spcAft>
                <a:spcPts val="0"/>
              </a:spcAft>
              <a:buNone/>
            </a:pPr>
            <a:r>
              <a:rPr b="1" lang="en" sz="2000">
                <a:solidFill>
                  <a:srgbClr val="000000"/>
                </a:solidFill>
                <a:latin typeface="Times New Roman"/>
                <a:ea typeface="Times New Roman"/>
                <a:cs typeface="Times New Roman"/>
                <a:sym typeface="Times New Roman"/>
              </a:rPr>
              <a:t>OR</a:t>
            </a:r>
            <a:endParaRPr b="1" sz="2000">
              <a:solidFill>
                <a:srgbClr val="000000"/>
              </a:solidFill>
              <a:latin typeface="Times New Roman"/>
              <a:ea typeface="Times New Roman"/>
              <a:cs typeface="Times New Roman"/>
              <a:sym typeface="Times New Roman"/>
            </a:endParaRPr>
          </a:p>
          <a:p>
            <a:pPr indent="0" lvl="0" marL="0" rtl="0" algn="ctr">
              <a:spcBef>
                <a:spcPts val="1600"/>
              </a:spcBef>
              <a:spcAft>
                <a:spcPts val="0"/>
              </a:spcAft>
              <a:buNone/>
            </a:pPr>
            <a:r>
              <a:rPr lang="en" sz="2000">
                <a:solidFill>
                  <a:srgbClr val="000000"/>
                </a:solidFill>
                <a:latin typeface="Times New Roman"/>
                <a:ea typeface="Times New Roman"/>
                <a:cs typeface="Times New Roman"/>
                <a:sym typeface="Times New Roman"/>
              </a:rPr>
              <a:t>Customer did not find desired item in </a:t>
            </a:r>
            <a:r>
              <a:rPr b="1" lang="en" sz="2000">
                <a:solidFill>
                  <a:srgbClr val="000000"/>
                </a:solidFill>
                <a:latin typeface="Times New Roman"/>
                <a:ea typeface="Times New Roman"/>
                <a:cs typeface="Times New Roman"/>
                <a:sym typeface="Times New Roman"/>
              </a:rPr>
              <a:t>e-Commerce</a:t>
            </a: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0" lvl="0" marL="0" rtl="0" algn="ctr">
              <a:spcBef>
                <a:spcPts val="1600"/>
              </a:spcBef>
              <a:spcAft>
                <a:spcPts val="0"/>
              </a:spcAft>
              <a:buNone/>
            </a:pPr>
            <a:r>
              <a:rPr b="1" lang="en" sz="2000">
                <a:solidFill>
                  <a:srgbClr val="000000"/>
                </a:solidFill>
                <a:latin typeface="Times New Roman"/>
                <a:ea typeface="Times New Roman"/>
                <a:cs typeface="Times New Roman"/>
                <a:sym typeface="Times New Roman"/>
              </a:rPr>
              <a:t>OR</a:t>
            </a:r>
            <a:endParaRPr b="1" sz="2000">
              <a:solidFill>
                <a:srgbClr val="000000"/>
              </a:solidFill>
              <a:latin typeface="Times New Roman"/>
              <a:ea typeface="Times New Roman"/>
              <a:cs typeface="Times New Roman"/>
              <a:sym typeface="Times New Roman"/>
            </a:endParaRPr>
          </a:p>
          <a:p>
            <a:pPr indent="0" lvl="0" marL="0" rtl="0" algn="ctr">
              <a:spcBef>
                <a:spcPts val="1600"/>
              </a:spcBef>
              <a:spcAft>
                <a:spcPts val="1600"/>
              </a:spcAft>
              <a:buNone/>
            </a:pPr>
            <a:r>
              <a:rPr lang="en" sz="2000">
                <a:solidFill>
                  <a:srgbClr val="000000"/>
                </a:solidFill>
                <a:latin typeface="Times New Roman"/>
                <a:ea typeface="Times New Roman"/>
                <a:cs typeface="Times New Roman"/>
                <a:sym typeface="Times New Roman"/>
              </a:rPr>
              <a:t>Customer finds price of item in e-Commerce </a:t>
            </a:r>
            <a:r>
              <a:rPr b="1" lang="en" sz="2000">
                <a:solidFill>
                  <a:srgbClr val="000000"/>
                </a:solidFill>
                <a:latin typeface="Times New Roman"/>
                <a:ea typeface="Times New Roman"/>
                <a:cs typeface="Times New Roman"/>
                <a:sym typeface="Times New Roman"/>
              </a:rPr>
              <a:t>high</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Thrift Store - E-commerce - </a:t>
            </a:r>
            <a:r>
              <a:rPr lang="en">
                <a:solidFill>
                  <a:schemeClr val="accent4"/>
                </a:solidFill>
              </a:rPr>
              <a:t>E-Auction</a:t>
            </a:r>
            <a:endParaRPr>
              <a:solidFill>
                <a:schemeClr val="accent4"/>
              </a:solidFill>
            </a:endParaRPr>
          </a:p>
        </p:txBody>
      </p:sp>
      <p:sp>
        <p:nvSpPr>
          <p:cNvPr id="160" name="Google Shape;160;p25"/>
          <p:cNvSpPr txBox="1"/>
          <p:nvPr>
            <p:ph idx="1" type="body"/>
          </p:nvPr>
        </p:nvSpPr>
        <p:spPr>
          <a:xfrm>
            <a:off x="311700" y="1229875"/>
            <a:ext cx="8520600" cy="3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E101A"/>
                </a:solidFill>
                <a:latin typeface="Times New Roman"/>
                <a:ea typeface="Times New Roman"/>
                <a:cs typeface="Times New Roman"/>
                <a:sym typeface="Times New Roman"/>
              </a:rPr>
              <a:t>In Thrift Store, we have additional functionality of e-Auction for the customer. The policy for the online e-Auction in Thrift Store is that once after the customer places an order. The E-Auction on Thrift Store enables the Dealers to place their least sold products (products purchased lesser than twice by the customer) will be up for Auction.</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rgbClr val="0E101A"/>
                </a:solidFill>
                <a:latin typeface="Times New Roman"/>
                <a:ea typeface="Times New Roman"/>
                <a:cs typeface="Times New Roman"/>
                <a:sym typeface="Times New Roman"/>
              </a:rPr>
              <a:t>Features</a:t>
            </a:r>
            <a:r>
              <a:rPr lang="en" sz="2000">
                <a:solidFill>
                  <a:srgbClr val="0E101A"/>
                </a:solidFill>
                <a:latin typeface="Times New Roman"/>
                <a:ea typeface="Times New Roman"/>
                <a:cs typeface="Times New Roman"/>
                <a:sym typeface="Times New Roman"/>
              </a:rPr>
              <a:t>:</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The Auction Consultants' role has a login through which he logs in and can see a table with the list of products that qualify for auctio</a:t>
            </a:r>
            <a:r>
              <a:rPr lang="en" sz="2000">
                <a:solidFill>
                  <a:srgbClr val="0E101A"/>
                </a:solidFill>
                <a:highlight>
                  <a:srgbClr val="FFFFFF"/>
                </a:highlight>
                <a:latin typeface="Times New Roman"/>
                <a:ea typeface="Times New Roman"/>
                <a:cs typeface="Times New Roman"/>
                <a:sym typeface="Times New Roman"/>
              </a:rPr>
              <a:t>ning.</a:t>
            </a:r>
            <a:endParaRPr sz="2000">
              <a:solidFill>
                <a:srgbClr val="0E101A"/>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The Auction Consultants can enter the quantity that </a:t>
            </a:r>
            <a:r>
              <a:rPr lang="en" sz="2000">
                <a:solidFill>
                  <a:srgbClr val="0E101A"/>
                </a:solidFill>
                <a:highlight>
                  <a:srgbClr val="FFFFFF"/>
                </a:highlight>
                <a:latin typeface="Times New Roman"/>
                <a:ea typeface="Times New Roman"/>
                <a:cs typeface="Times New Roman"/>
                <a:sym typeface="Times New Roman"/>
              </a:rPr>
              <a:t>needs to be added to the</a:t>
            </a:r>
            <a:r>
              <a:rPr lang="en" sz="2000">
                <a:solidFill>
                  <a:srgbClr val="0E101A"/>
                </a:solidFill>
                <a:latin typeface="Times New Roman"/>
                <a:ea typeface="Times New Roman"/>
                <a:cs typeface="Times New Roman"/>
                <a:sym typeface="Times New Roman"/>
              </a:rPr>
              <a:t> auction table list.</a:t>
            </a:r>
            <a:endParaRPr sz="2000">
              <a:solidFill>
                <a:srgbClr val="0E101A"/>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Thrift Store - E-commerce - </a:t>
            </a:r>
            <a:r>
              <a:rPr lang="en">
                <a:solidFill>
                  <a:schemeClr val="accent4"/>
                </a:solidFill>
              </a:rPr>
              <a:t>E-Auction</a:t>
            </a:r>
            <a:endParaRPr>
              <a:solidFill>
                <a:schemeClr val="accent4"/>
              </a:solidFill>
            </a:endParaRPr>
          </a:p>
        </p:txBody>
      </p:sp>
      <p:sp>
        <p:nvSpPr>
          <p:cNvPr id="166" name="Google Shape;166;p26"/>
          <p:cNvSpPr txBox="1"/>
          <p:nvPr>
            <p:ph idx="1" type="body"/>
          </p:nvPr>
        </p:nvSpPr>
        <p:spPr>
          <a:xfrm>
            <a:off x="311700" y="1229875"/>
            <a:ext cx="8520600" cy="3589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E101A"/>
              </a:buClr>
              <a:buSzPts val="2000"/>
              <a:buFont typeface="Times New Roman"/>
              <a:buAutoNum type="arabicPeriod" startAt="3"/>
            </a:pPr>
            <a:r>
              <a:rPr lang="en" sz="2000">
                <a:solidFill>
                  <a:srgbClr val="0E101A"/>
                </a:solidFill>
                <a:latin typeface="Times New Roman"/>
                <a:ea typeface="Times New Roman"/>
                <a:cs typeface="Times New Roman"/>
                <a:sym typeface="Times New Roman"/>
              </a:rPr>
              <a:t>When listing the product for Auction, the price will get reduced by 40% from the original price for the customer.</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startAt="3"/>
            </a:pPr>
            <a:r>
              <a:rPr lang="en" sz="2000">
                <a:solidFill>
                  <a:srgbClr val="0E101A"/>
                </a:solidFill>
                <a:latin typeface="Times New Roman"/>
                <a:ea typeface="Times New Roman"/>
                <a:cs typeface="Times New Roman"/>
                <a:sym typeface="Times New Roman"/>
              </a:rPr>
              <a:t>When the customer logs in, he can view the Auction list and can bid for a price that is maximum than the base price.</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startAt="3"/>
            </a:pPr>
            <a:r>
              <a:rPr lang="en" sz="2000">
                <a:solidFill>
                  <a:srgbClr val="0E101A"/>
                </a:solidFill>
                <a:latin typeface="Times New Roman"/>
                <a:ea typeface="Times New Roman"/>
                <a:cs typeface="Times New Roman"/>
                <a:sym typeface="Times New Roman"/>
              </a:rPr>
              <a:t>Similarly, other customers can also log in and place their highest bid price. Once after getting a maximum of three bids from the customer the Auction Consultant will sell the product to the customer with the maximum bid price.</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startAt="3"/>
            </a:pPr>
            <a:r>
              <a:rPr lang="en" sz="2000">
                <a:solidFill>
                  <a:srgbClr val="0E101A"/>
                </a:solidFill>
                <a:latin typeface="Times New Roman"/>
                <a:ea typeface="Times New Roman"/>
                <a:cs typeface="Times New Roman"/>
                <a:sym typeface="Times New Roman"/>
              </a:rPr>
              <a:t>Once the product got sold it will be removed from the a</a:t>
            </a:r>
            <a:r>
              <a:rPr lang="en" sz="2000">
                <a:solidFill>
                  <a:srgbClr val="0E101A"/>
                </a:solidFill>
                <a:highlight>
                  <a:srgbClr val="FFFFFF"/>
                </a:highlight>
                <a:latin typeface="Times New Roman"/>
                <a:ea typeface="Times New Roman"/>
                <a:cs typeface="Times New Roman"/>
                <a:sym typeface="Times New Roman"/>
              </a:rPr>
              <a:t>uction list. The </a:t>
            </a:r>
            <a:r>
              <a:rPr lang="en" sz="2000">
                <a:solidFill>
                  <a:srgbClr val="0E101A"/>
                </a:solidFill>
                <a:latin typeface="Times New Roman"/>
                <a:ea typeface="Times New Roman"/>
                <a:cs typeface="Times New Roman"/>
                <a:sym typeface="Times New Roman"/>
              </a:rPr>
              <a:t>Customer who has placed bids can see the</a:t>
            </a:r>
            <a:r>
              <a:rPr lang="en" sz="2000">
                <a:solidFill>
                  <a:srgbClr val="0E101A"/>
                </a:solidFill>
                <a:highlight>
                  <a:srgbClr val="FFFFFF"/>
                </a:highlight>
                <a:latin typeface="Times New Roman"/>
                <a:ea typeface="Times New Roman"/>
                <a:cs typeface="Times New Roman"/>
                <a:sym typeface="Times New Roman"/>
              </a:rPr>
              <a:t> order in their order status table if </a:t>
            </a:r>
            <a:r>
              <a:rPr lang="en" sz="2000">
                <a:solidFill>
                  <a:srgbClr val="0E101A"/>
                </a:solidFill>
                <a:latin typeface="Times New Roman"/>
                <a:ea typeface="Times New Roman"/>
                <a:cs typeface="Times New Roman"/>
                <a:sym typeface="Times New Roman"/>
              </a:rPr>
              <a:t>the Auctioned product got sold to them.</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startAt="3"/>
            </a:pPr>
            <a:r>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90700" y="410000"/>
            <a:ext cx="9053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Thrift Store-E-commerce -</a:t>
            </a:r>
            <a:r>
              <a:rPr lang="en">
                <a:solidFill>
                  <a:schemeClr val="accent4"/>
                </a:solidFill>
              </a:rPr>
              <a:t>Customer Service Request</a:t>
            </a:r>
            <a:endParaRPr>
              <a:solidFill>
                <a:schemeClr val="accent4"/>
              </a:solidFill>
            </a:endParaRPr>
          </a:p>
        </p:txBody>
      </p:sp>
      <p:sp>
        <p:nvSpPr>
          <p:cNvPr id="172" name="Google Shape;172;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E101A"/>
                </a:solidFill>
                <a:latin typeface="Times New Roman"/>
                <a:ea typeface="Times New Roman"/>
                <a:cs typeface="Times New Roman"/>
                <a:sym typeface="Times New Roman"/>
              </a:rPr>
              <a:t>In Thrift Store, we have provided Customers with a Customer Service functionality where the customer service representative can assist the customers with the issue via the online chat option.</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rgbClr val="0E101A"/>
                </a:solidFill>
                <a:latin typeface="Times New Roman"/>
                <a:ea typeface="Times New Roman"/>
                <a:cs typeface="Times New Roman"/>
                <a:sym typeface="Times New Roman"/>
              </a:rPr>
              <a:t>Features</a:t>
            </a:r>
            <a:r>
              <a:rPr lang="en" sz="2000">
                <a:solidFill>
                  <a:srgbClr val="0E101A"/>
                </a:solidFill>
                <a:latin typeface="Times New Roman"/>
                <a:ea typeface="Times New Roman"/>
                <a:cs typeface="Times New Roman"/>
                <a:sym typeface="Times New Roman"/>
              </a:rPr>
              <a:t>:</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Once after the customer places an order if he was facing some issue regarding the product shipping (or) maintenance then he can post a comment on the issue to the customer service.</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The Customer Service Request role has a login through w</a:t>
            </a:r>
            <a:r>
              <a:rPr lang="en" sz="2000">
                <a:solidFill>
                  <a:srgbClr val="0E101A"/>
                </a:solidFill>
                <a:highlight>
                  <a:srgbClr val="FFFFFF"/>
                </a:highlight>
                <a:latin typeface="Times New Roman"/>
                <a:ea typeface="Times New Roman"/>
                <a:cs typeface="Times New Roman"/>
                <a:sym typeface="Times New Roman"/>
              </a:rPr>
              <a:t>hich he can log in</a:t>
            </a:r>
            <a:r>
              <a:rPr lang="en" sz="2000">
                <a:solidFill>
                  <a:srgbClr val="0E101A"/>
                </a:solidFill>
                <a:latin typeface="Times New Roman"/>
                <a:ea typeface="Times New Roman"/>
                <a:cs typeface="Times New Roman"/>
                <a:sym typeface="Times New Roman"/>
              </a:rPr>
              <a:t> and check the issue request date along with the com</a:t>
            </a:r>
            <a:r>
              <a:rPr lang="en" sz="2000">
                <a:solidFill>
                  <a:srgbClr val="0E101A"/>
                </a:solidFill>
                <a:highlight>
                  <a:srgbClr val="FFFFFF"/>
                </a:highlight>
                <a:latin typeface="Times New Roman"/>
                <a:ea typeface="Times New Roman"/>
                <a:cs typeface="Times New Roman"/>
                <a:sym typeface="Times New Roman"/>
              </a:rPr>
              <a:t>ment from the customer.</a:t>
            </a:r>
            <a:endParaRPr sz="2000">
              <a:solidFill>
                <a:srgbClr val="0E101A"/>
              </a:solidFill>
              <a:highlight>
                <a:srgbClr val="FFFFFF"/>
              </a:highlight>
              <a:latin typeface="Times New Roman"/>
              <a:ea typeface="Times New Roman"/>
              <a:cs typeface="Times New Roman"/>
              <a:sym typeface="Times New Roman"/>
            </a:endParaRPr>
          </a:p>
          <a:p>
            <a:pPr indent="0" lvl="0" marL="457200" rtl="0" algn="l">
              <a:spcBef>
                <a:spcPts val="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116600" y="410000"/>
            <a:ext cx="9027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Thrift Store-E-commerce -</a:t>
            </a:r>
            <a:r>
              <a:rPr lang="en">
                <a:solidFill>
                  <a:schemeClr val="accent4"/>
                </a:solidFill>
              </a:rPr>
              <a:t>Customer Service Request</a:t>
            </a:r>
            <a:endParaRPr>
              <a:solidFill>
                <a:schemeClr val="accent4"/>
              </a:solidFill>
            </a:endParaRPr>
          </a:p>
          <a:p>
            <a:pPr indent="0" lvl="0" marL="0" rtl="0" algn="l">
              <a:spcBef>
                <a:spcPts val="0"/>
              </a:spcBef>
              <a:spcAft>
                <a:spcPts val="0"/>
              </a:spcAft>
              <a:buNone/>
            </a:pPr>
            <a:r>
              <a:t/>
            </a:r>
            <a:endParaRPr/>
          </a:p>
        </p:txBody>
      </p:sp>
      <p:sp>
        <p:nvSpPr>
          <p:cNvPr id="178" name="Google Shape;178;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E101A"/>
              </a:buClr>
              <a:buSzPts val="2000"/>
              <a:buFont typeface="Times New Roman"/>
              <a:buAutoNum type="arabicPeriod" startAt="3"/>
            </a:pPr>
            <a:r>
              <a:rPr lang="en" sz="2000">
                <a:solidFill>
                  <a:srgbClr val="0E101A"/>
                </a:solidFill>
                <a:latin typeface="Times New Roman"/>
                <a:ea typeface="Times New Roman"/>
                <a:cs typeface="Times New Roman"/>
                <a:sym typeface="Times New Roman"/>
              </a:rPr>
              <a:t>The customer service can assign the order to a shipping company and can also submit a response to the customer.</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startAt="3"/>
            </a:pPr>
            <a:r>
              <a:rPr lang="en" sz="2000">
                <a:solidFill>
                  <a:srgbClr val="0E101A"/>
                </a:solidFill>
                <a:latin typeface="Times New Roman"/>
                <a:ea typeface="Times New Roman"/>
                <a:cs typeface="Times New Roman"/>
                <a:sym typeface="Times New Roman"/>
              </a:rPr>
              <a:t>Similarly, when a customer request maintenance the customer service request can also assign maintenance for an order.</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startAt="3"/>
            </a:pPr>
            <a:r>
              <a:rPr lang="en" sz="2000">
                <a:solidFill>
                  <a:srgbClr val="0E101A"/>
                </a:solidFill>
                <a:latin typeface="Times New Roman"/>
                <a:ea typeface="Times New Roman"/>
                <a:cs typeface="Times New Roman"/>
                <a:sym typeface="Times New Roman"/>
              </a:rPr>
              <a:t>The Customer service request can also update the status of the shipping (or) maintenance in the table for the customers.</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startAt="3"/>
            </a:pPr>
            <a:r>
              <a:rPr lang="en" sz="2000">
                <a:solidFill>
                  <a:srgbClr val="0E101A"/>
                </a:solidFill>
                <a:latin typeface="Times New Roman"/>
                <a:ea typeface="Times New Roman"/>
                <a:cs typeface="Times New Roman"/>
                <a:sym typeface="Times New Roman"/>
              </a:rPr>
              <a:t>Once the status got changed to “Completed” the resolve date will get updated accordingly in the table for the customer.</a:t>
            </a:r>
            <a:endParaRPr sz="2000">
              <a:solidFill>
                <a:srgbClr val="0E101A"/>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Thrift Store - E-commerce - </a:t>
            </a:r>
            <a:r>
              <a:rPr lang="en">
                <a:solidFill>
                  <a:srgbClr val="CC0000"/>
                </a:solidFill>
              </a:rPr>
              <a:t>Shipping </a:t>
            </a:r>
            <a:endParaRPr>
              <a:solidFill>
                <a:srgbClr val="CC0000"/>
              </a:solidFill>
            </a:endParaRPr>
          </a:p>
        </p:txBody>
      </p:sp>
      <p:sp>
        <p:nvSpPr>
          <p:cNvPr id="184" name="Google Shape;184;p29"/>
          <p:cNvSpPr txBox="1"/>
          <p:nvPr>
            <p:ph idx="1" type="body"/>
          </p:nvPr>
        </p:nvSpPr>
        <p:spPr>
          <a:xfrm>
            <a:off x="311700" y="1229875"/>
            <a:ext cx="8520600" cy="39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E101A"/>
                </a:solidFill>
                <a:latin typeface="Times New Roman"/>
                <a:ea typeface="Times New Roman"/>
                <a:cs typeface="Times New Roman"/>
                <a:sym typeface="Times New Roman"/>
              </a:rPr>
              <a:t>The rise of eCommerce has put extra emphasis on convenience and shipping. While the two go hand-in-hand, shipping has become an essential component in successful eCommerce businesses. The ability to order online and receive the product promptly can influence buyers, drive sales, and create return visitors. Similarly, Thrift Store also provides the customers with timely shipping of their orders.</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rgbClr val="0E101A"/>
                </a:solidFill>
                <a:latin typeface="Times New Roman"/>
                <a:ea typeface="Times New Roman"/>
                <a:cs typeface="Times New Roman"/>
                <a:sym typeface="Times New Roman"/>
              </a:rPr>
              <a:t>Features:</a:t>
            </a:r>
            <a:endParaRPr b="1"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Once after the customer places an order from a particular</a:t>
            </a:r>
            <a:r>
              <a:rPr lang="en" sz="2000">
                <a:solidFill>
                  <a:srgbClr val="0E101A"/>
                </a:solidFill>
                <a:highlight>
                  <a:srgbClr val="FFFFFF"/>
                </a:highlight>
                <a:latin typeface="Times New Roman"/>
                <a:ea typeface="Times New Roman"/>
                <a:cs typeface="Times New Roman"/>
                <a:sym typeface="Times New Roman"/>
              </a:rPr>
              <a:t> dealer and when </a:t>
            </a:r>
            <a:r>
              <a:rPr lang="en" sz="2000">
                <a:solidFill>
                  <a:srgbClr val="0E101A"/>
                </a:solidFill>
                <a:latin typeface="Times New Roman"/>
                <a:ea typeface="Times New Roman"/>
                <a:cs typeface="Times New Roman"/>
                <a:sym typeface="Times New Roman"/>
              </a:rPr>
              <a:t>the Dealer logs in then he can see the list of orders plac</a:t>
            </a:r>
            <a:r>
              <a:rPr lang="en" sz="2000">
                <a:solidFill>
                  <a:srgbClr val="0E101A"/>
                </a:solidFill>
                <a:highlight>
                  <a:srgbClr val="FFFFFF"/>
                </a:highlight>
                <a:latin typeface="Times New Roman"/>
                <a:ea typeface="Times New Roman"/>
                <a:cs typeface="Times New Roman"/>
                <a:sym typeface="Times New Roman"/>
              </a:rPr>
              <a:t>ed by the</a:t>
            </a:r>
            <a:r>
              <a:rPr lang="en" sz="2000">
                <a:solidFill>
                  <a:srgbClr val="0E101A"/>
                </a:solidFill>
                <a:latin typeface="Times New Roman"/>
                <a:ea typeface="Times New Roman"/>
                <a:cs typeface="Times New Roman"/>
                <a:sym typeface="Times New Roman"/>
              </a:rPr>
              <a:t> </a:t>
            </a:r>
            <a:endParaRPr sz="2000">
              <a:solidFill>
                <a:srgbClr val="0E101A"/>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sz="20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Thrift Store - E-commerce - </a:t>
            </a:r>
            <a:r>
              <a:rPr lang="en">
                <a:solidFill>
                  <a:srgbClr val="CC0000"/>
                </a:solidFill>
              </a:rPr>
              <a:t>Shipping </a:t>
            </a:r>
            <a:endParaRPr>
              <a:solidFill>
                <a:srgbClr val="CC0000"/>
              </a:solidFill>
            </a:endParaRPr>
          </a:p>
          <a:p>
            <a:pPr indent="0" lvl="0" marL="0" rtl="0" algn="l">
              <a:spcBef>
                <a:spcPts val="0"/>
              </a:spcBef>
              <a:spcAft>
                <a:spcPts val="0"/>
              </a:spcAft>
              <a:buNone/>
            </a:pPr>
            <a:r>
              <a:t/>
            </a:r>
            <a:endParaRPr/>
          </a:p>
        </p:txBody>
      </p:sp>
      <p:sp>
        <p:nvSpPr>
          <p:cNvPr id="190" name="Google Shape;190;p30"/>
          <p:cNvSpPr txBox="1"/>
          <p:nvPr>
            <p:ph idx="1" type="body"/>
          </p:nvPr>
        </p:nvSpPr>
        <p:spPr>
          <a:xfrm>
            <a:off x="311700" y="1229875"/>
            <a:ext cx="8520600" cy="38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E101A"/>
                </a:solidFill>
                <a:latin typeface="Times New Roman"/>
                <a:ea typeface="Times New Roman"/>
                <a:cs typeface="Times New Roman"/>
                <a:sym typeface="Times New Roman"/>
              </a:rPr>
              <a:t>customer in the table. The Dealer can assign the order to a shipping company.</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The Shipping Company role has a log-in through which he can log in and check the orders that have been assigned under their company. The shipping admin can also update the status to the customer.</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Once the shipment has been assigned if the customer faces any issue with the order shipment then he can reach out to Customer service by posting comments about the issue.</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The Customer Service role can assist the customer by as</a:t>
            </a:r>
            <a:r>
              <a:rPr lang="en" sz="2000">
                <a:solidFill>
                  <a:srgbClr val="0E101A"/>
                </a:solidFill>
                <a:highlight>
                  <a:srgbClr val="FFFFFF"/>
                </a:highlight>
                <a:latin typeface="Times New Roman"/>
                <a:ea typeface="Times New Roman"/>
                <a:cs typeface="Times New Roman"/>
                <a:sym typeface="Times New Roman"/>
              </a:rPr>
              <a:t>signing the order to a</a:t>
            </a:r>
            <a:r>
              <a:rPr lang="en" sz="2000">
                <a:solidFill>
                  <a:srgbClr val="0E101A"/>
                </a:solidFill>
                <a:latin typeface="Times New Roman"/>
                <a:ea typeface="Times New Roman"/>
                <a:cs typeface="Times New Roman"/>
                <a:sym typeface="Times New Roman"/>
              </a:rPr>
              <a:t> shipping company (or) by getting the status on the ord</a:t>
            </a:r>
            <a:r>
              <a:rPr lang="en" sz="2000">
                <a:solidFill>
                  <a:srgbClr val="0E101A"/>
                </a:solidFill>
                <a:highlight>
                  <a:srgbClr val="FFFFFF"/>
                </a:highlight>
                <a:latin typeface="Times New Roman"/>
                <a:ea typeface="Times New Roman"/>
                <a:cs typeface="Times New Roman"/>
                <a:sym typeface="Times New Roman"/>
              </a:rPr>
              <a:t>er from the</a:t>
            </a:r>
            <a:r>
              <a:rPr lang="en" sz="2000">
                <a:solidFill>
                  <a:srgbClr val="0E101A"/>
                </a:solidFill>
                <a:latin typeface="Times New Roman"/>
                <a:ea typeface="Times New Roman"/>
                <a:cs typeface="Times New Roman"/>
                <a:sym typeface="Times New Roman"/>
              </a:rPr>
              <a:t> </a:t>
            </a:r>
            <a:endParaRPr sz="2000">
              <a:solidFill>
                <a:srgbClr val="0E101A"/>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sz="20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     Thrift Store - E-commerce - </a:t>
            </a:r>
            <a:r>
              <a:rPr lang="en">
                <a:solidFill>
                  <a:srgbClr val="CC0000"/>
                </a:solidFill>
              </a:rPr>
              <a:t>Shipping </a:t>
            </a:r>
            <a:endParaRPr>
              <a:solidFill>
                <a:srgbClr val="CC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6" name="Google Shape;196;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solidFill>
                  <a:srgbClr val="000000"/>
                </a:solidFill>
                <a:highlight>
                  <a:srgbClr val="FFFFFF"/>
                </a:highlight>
                <a:latin typeface="Times New Roman"/>
                <a:ea typeface="Times New Roman"/>
                <a:cs typeface="Times New Roman"/>
                <a:sym typeface="Times New Roman"/>
              </a:rPr>
              <a:t>shipping company and update the status to the customer via comments.</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l">
              <a:spcBef>
                <a:spcPts val="1600"/>
              </a:spcBef>
              <a:spcAft>
                <a:spcPts val="0"/>
              </a:spcAft>
              <a:buClr>
                <a:srgbClr val="000000"/>
              </a:buClr>
              <a:buSzPts val="2000"/>
              <a:buFont typeface="Times New Roman"/>
              <a:buAutoNum type="arabicPeriod" startAt="5"/>
            </a:pPr>
            <a:r>
              <a:rPr lang="en" sz="2000">
                <a:solidFill>
                  <a:srgbClr val="000000"/>
                </a:solidFill>
                <a:highlight>
                  <a:srgbClr val="FFFFFF"/>
                </a:highlight>
                <a:latin typeface="Times New Roman"/>
                <a:ea typeface="Times New Roman"/>
                <a:cs typeface="Times New Roman"/>
                <a:sym typeface="Times New Roman"/>
              </a:rPr>
              <a:t>The Customer Service can also update the status of the order customer in the table. Once the status gets changed to “Completed” the resolve date for the issue will be automatically updated in the table</a:t>
            </a:r>
            <a:endParaRPr sz="2000">
              <a:solidFill>
                <a:srgbClr val="000000"/>
              </a:solidFill>
              <a:highlight>
                <a:srgbClr val="FFFFFF"/>
              </a:highlight>
              <a:latin typeface="Times New Roman"/>
              <a:ea typeface="Times New Roman"/>
              <a:cs typeface="Times New Roman"/>
              <a:sym typeface="Times New Roman"/>
            </a:endParaRPr>
          </a:p>
          <a:p>
            <a:pPr indent="0" lvl="0" marL="457200" rtl="0" algn="l">
              <a:spcBef>
                <a:spcPts val="1600"/>
              </a:spcBef>
              <a:spcAft>
                <a:spcPts val="0"/>
              </a:spcAft>
              <a:buNone/>
            </a:pPr>
            <a:r>
              <a:t/>
            </a:r>
            <a:endParaRPr sz="20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20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Thrift Store - E-commerce - </a:t>
            </a:r>
            <a:r>
              <a:rPr lang="en">
                <a:solidFill>
                  <a:schemeClr val="accent4"/>
                </a:solidFill>
              </a:rPr>
              <a:t>WholeSale Supplier</a:t>
            </a:r>
            <a:r>
              <a:rPr lang="en"/>
              <a:t> </a:t>
            </a:r>
            <a:endParaRPr/>
          </a:p>
        </p:txBody>
      </p:sp>
      <p:sp>
        <p:nvSpPr>
          <p:cNvPr id="92" name="Google Shape;92;p14"/>
          <p:cNvSpPr txBox="1"/>
          <p:nvPr>
            <p:ph idx="1" type="body"/>
          </p:nvPr>
        </p:nvSpPr>
        <p:spPr>
          <a:xfrm>
            <a:off x="311700" y="1229875"/>
            <a:ext cx="8605500" cy="39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E101A"/>
                </a:solidFill>
                <a:latin typeface="Times New Roman"/>
                <a:ea typeface="Times New Roman"/>
                <a:cs typeface="Times New Roman"/>
                <a:sym typeface="Times New Roman"/>
              </a:rPr>
              <a:t>In addition to local buying and selling, we have implemented an E-commerce website for our Thrift Store. The Thrift Store Dealers get their products in bulk stock from WholeSale Suppliers who ensure to provide high-quality products at a reasonable price to a Dealership for sale.</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rgbClr val="0E101A"/>
                </a:solidFill>
                <a:latin typeface="Times New Roman"/>
                <a:ea typeface="Times New Roman"/>
                <a:cs typeface="Times New Roman"/>
                <a:sym typeface="Times New Roman"/>
              </a:rPr>
              <a:t>Features</a:t>
            </a:r>
            <a:r>
              <a:rPr lang="en" sz="2000">
                <a:solidFill>
                  <a:srgbClr val="0E101A"/>
                </a:solidFill>
                <a:latin typeface="Times New Roman"/>
                <a:ea typeface="Times New Roman"/>
                <a:cs typeface="Times New Roman"/>
                <a:sym typeface="Times New Roman"/>
              </a:rPr>
              <a:t>:</a:t>
            </a:r>
            <a:endParaRPr b="1"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The WholeSale Supplier role has a login through which he logs in and clicks on add products to inventory.</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The WholeSale Suppliers can create products with their</a:t>
            </a:r>
            <a:r>
              <a:rPr lang="en" sz="2000">
                <a:solidFill>
                  <a:srgbClr val="0E101A"/>
                </a:solidFill>
                <a:highlight>
                  <a:srgbClr val="FFFFFF"/>
                </a:highlight>
                <a:latin typeface="Times New Roman"/>
                <a:ea typeface="Times New Roman"/>
                <a:cs typeface="Times New Roman"/>
                <a:sym typeface="Times New Roman"/>
              </a:rPr>
              <a:t> name, price, category,</a:t>
            </a:r>
            <a:r>
              <a:rPr lang="en" sz="2000">
                <a:solidFill>
                  <a:srgbClr val="0E101A"/>
                </a:solidFill>
                <a:latin typeface="Times New Roman"/>
                <a:ea typeface="Times New Roman"/>
                <a:cs typeface="Times New Roman"/>
                <a:sym typeface="Times New Roman"/>
              </a:rPr>
              <a:t> and quantity with a product image for the Dealer to pu</a:t>
            </a:r>
            <a:r>
              <a:rPr lang="en" sz="2000">
                <a:solidFill>
                  <a:srgbClr val="0E101A"/>
                </a:solidFill>
                <a:highlight>
                  <a:srgbClr val="FFFFFF"/>
                </a:highlight>
                <a:latin typeface="Times New Roman"/>
                <a:ea typeface="Times New Roman"/>
                <a:cs typeface="Times New Roman"/>
                <a:sym typeface="Times New Roman"/>
              </a:rPr>
              <a:t>rchase.</a:t>
            </a:r>
            <a:r>
              <a:rPr lang="en" sz="2000">
                <a:solidFill>
                  <a:srgbClr val="0E101A"/>
                </a:solidFill>
                <a:latin typeface="Times New Roman"/>
                <a:ea typeface="Times New Roman"/>
                <a:cs typeface="Times New Roman"/>
                <a:sym typeface="Times New Roman"/>
              </a:rPr>
              <a:t> </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The Supplier can view the Total Revenue for the pr</a:t>
            </a:r>
            <a:r>
              <a:rPr lang="en" sz="2000">
                <a:solidFill>
                  <a:srgbClr val="0E101A"/>
                </a:solidFill>
                <a:highlight>
                  <a:srgbClr val="FFFFFF"/>
                </a:highlight>
                <a:latin typeface="Times New Roman"/>
                <a:ea typeface="Times New Roman"/>
                <a:cs typeface="Times New Roman"/>
                <a:sym typeface="Times New Roman"/>
              </a:rPr>
              <a:t>oducts in his inventory.</a:t>
            </a:r>
            <a:endParaRPr sz="2000">
              <a:solidFill>
                <a:srgbClr val="0E101A"/>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p>
          <a:p>
            <a:pPr indent="0" lvl="0" marL="0" rtl="0" algn="l">
              <a:spcBef>
                <a:spcPts val="1600"/>
              </a:spcBef>
              <a:spcAft>
                <a:spcPts val="1600"/>
              </a:spcAft>
              <a:buNone/>
            </a:pPr>
            <a:r>
              <a:t/>
            </a:r>
            <a:endParaRPr>
              <a:solidFill>
                <a:srgbClr val="03002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 SignUp</a:t>
            </a:r>
            <a:endParaRPr/>
          </a:p>
        </p:txBody>
      </p:sp>
      <p:sp>
        <p:nvSpPr>
          <p:cNvPr id="202" name="Google Shape;202;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New Customer will be able to </a:t>
            </a:r>
            <a:r>
              <a:rPr lang="en"/>
              <a:t>sign up</a:t>
            </a:r>
            <a:r>
              <a:rPr lang="en"/>
              <a:t> in the ThriftStore.</a:t>
            </a:r>
            <a:endParaRPr/>
          </a:p>
          <a:p>
            <a:pPr indent="-342900" lvl="0" marL="457200" rtl="0" algn="l">
              <a:spcBef>
                <a:spcPts val="0"/>
              </a:spcBef>
              <a:spcAft>
                <a:spcPts val="0"/>
              </a:spcAft>
              <a:buSzPts val="1800"/>
              <a:buAutoNum type="arabicPeriod"/>
            </a:pPr>
            <a:r>
              <a:rPr lang="en"/>
              <a:t>On activation, will notified through email notification.</a:t>
            </a:r>
            <a:endParaRPr/>
          </a:p>
          <a:p>
            <a:pPr indent="-342900" lvl="0" marL="457200" rtl="0" algn="l">
              <a:spcBef>
                <a:spcPts val="0"/>
              </a:spcBef>
              <a:spcAft>
                <a:spcPts val="0"/>
              </a:spcAft>
              <a:buSzPts val="1800"/>
              <a:buAutoNum type="arabicPeriod"/>
            </a:pPr>
            <a:r>
              <a:rPr lang="en"/>
              <a:t>Customer can login and enjoy buying and selling by viewing ad, posting ad, buying products from ecommerce and auction </a:t>
            </a:r>
            <a:r>
              <a:rPr lang="en"/>
              <a:t>consultants</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Thrift Store - Manufacturer </a:t>
            </a:r>
            <a:endParaRPr/>
          </a:p>
        </p:txBody>
      </p:sp>
      <p:sp>
        <p:nvSpPr>
          <p:cNvPr id="208" name="Google Shape;208;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Thrift Store has its own Manufactured products.</a:t>
            </a:r>
            <a:endParaRPr/>
          </a:p>
          <a:p>
            <a:pPr indent="-342900" lvl="0" marL="457200" rtl="0" algn="l">
              <a:spcBef>
                <a:spcPts val="0"/>
              </a:spcBef>
              <a:spcAft>
                <a:spcPts val="0"/>
              </a:spcAft>
              <a:buSzPts val="1800"/>
              <a:buAutoNum type="arabicPeriod"/>
            </a:pPr>
            <a:r>
              <a:rPr lang="en"/>
              <a:t>Products from thrift shop can be bought by customers from across the globe.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 Post Ad/View Ad/My Ads</a:t>
            </a:r>
            <a:endParaRPr/>
          </a:p>
        </p:txBody>
      </p:sp>
      <p:sp>
        <p:nvSpPr>
          <p:cNvPr id="214" name="Google Shape;214;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Customer will provide with the basic details of the product</a:t>
            </a:r>
            <a:endParaRPr/>
          </a:p>
          <a:p>
            <a:pPr indent="-342900" lvl="0" marL="457200" rtl="0" algn="l">
              <a:spcBef>
                <a:spcPts val="0"/>
              </a:spcBef>
              <a:spcAft>
                <a:spcPts val="0"/>
              </a:spcAft>
              <a:buSzPts val="1800"/>
              <a:buAutoNum type="arabicPeriod"/>
            </a:pPr>
            <a:r>
              <a:rPr lang="en"/>
              <a:t>All the ads posted by other sellers in the View Ads panel.</a:t>
            </a:r>
            <a:endParaRPr/>
          </a:p>
          <a:p>
            <a:pPr indent="-342900" lvl="0" marL="457200" rtl="0" algn="l">
              <a:spcBef>
                <a:spcPts val="0"/>
              </a:spcBef>
              <a:spcAft>
                <a:spcPts val="0"/>
              </a:spcAft>
              <a:buSzPts val="1800"/>
              <a:buAutoNum type="arabicPeriod"/>
            </a:pPr>
            <a:r>
              <a:rPr lang="en"/>
              <a:t>Customer can now bid an amount for the product he is interested in buying</a:t>
            </a:r>
            <a:endParaRPr/>
          </a:p>
          <a:p>
            <a:pPr indent="-342900" lvl="0" marL="457200" rtl="0" algn="l">
              <a:spcBef>
                <a:spcPts val="0"/>
              </a:spcBef>
              <a:spcAft>
                <a:spcPts val="0"/>
              </a:spcAft>
              <a:buSzPts val="1800"/>
              <a:buAutoNum type="arabicPeriod"/>
            </a:pPr>
            <a:r>
              <a:rPr lang="en"/>
              <a:t>Buyer can view the work request and can accept or reject the offer</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Thrift Store - </a:t>
            </a:r>
            <a:r>
              <a:rPr lang="en">
                <a:solidFill>
                  <a:srgbClr val="980000"/>
                </a:solidFill>
              </a:rPr>
              <a:t>UML diagram</a:t>
            </a:r>
            <a:endParaRPr>
              <a:solidFill>
                <a:srgbClr val="980000"/>
              </a:solidFill>
            </a:endParaRPr>
          </a:p>
        </p:txBody>
      </p:sp>
      <p:sp>
        <p:nvSpPr>
          <p:cNvPr id="220" name="Google Shape;220;p35"/>
          <p:cNvSpPr txBox="1"/>
          <p:nvPr>
            <p:ph idx="1" type="body"/>
          </p:nvPr>
        </p:nvSpPr>
        <p:spPr>
          <a:xfrm>
            <a:off x="311700" y="906225"/>
            <a:ext cx="8628300" cy="447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UML </a:t>
            </a:r>
            <a:r>
              <a:rPr lang="en"/>
              <a:t>diagram</a:t>
            </a:r>
            <a:r>
              <a:rPr lang="en"/>
              <a:t> :</a:t>
            </a:r>
            <a:endParaRPr/>
          </a:p>
        </p:txBody>
      </p:sp>
      <p:pic>
        <p:nvPicPr>
          <p:cNvPr id="221" name="Google Shape;221;p35"/>
          <p:cNvPicPr preferRelativeResize="0"/>
          <p:nvPr/>
        </p:nvPicPr>
        <p:blipFill>
          <a:blip r:embed="rId3">
            <a:alphaModFix/>
          </a:blip>
          <a:stretch>
            <a:fillRect/>
          </a:stretch>
        </p:blipFill>
        <p:spPr>
          <a:xfrm>
            <a:off x="2867750" y="906225"/>
            <a:ext cx="3408500" cy="40290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Thrift Store - </a:t>
            </a:r>
            <a:r>
              <a:rPr lang="en">
                <a:solidFill>
                  <a:srgbClr val="980000"/>
                </a:solidFill>
              </a:rPr>
              <a:t>Sequence Diagram</a:t>
            </a:r>
            <a:endParaRPr>
              <a:solidFill>
                <a:srgbClr val="980000"/>
              </a:solidFill>
            </a:endParaRPr>
          </a:p>
        </p:txBody>
      </p:sp>
      <p:sp>
        <p:nvSpPr>
          <p:cNvPr id="227" name="Google Shape;227;p36"/>
          <p:cNvSpPr txBox="1"/>
          <p:nvPr>
            <p:ph idx="1" type="body"/>
          </p:nvPr>
        </p:nvSpPr>
        <p:spPr>
          <a:xfrm>
            <a:off x="82075" y="1229875"/>
            <a:ext cx="8750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Auction Sequence Diagram : </a:t>
            </a:r>
            <a:endParaRPr/>
          </a:p>
        </p:txBody>
      </p:sp>
      <p:pic>
        <p:nvPicPr>
          <p:cNvPr id="228" name="Google Shape;228;p36"/>
          <p:cNvPicPr preferRelativeResize="0"/>
          <p:nvPr/>
        </p:nvPicPr>
        <p:blipFill>
          <a:blip r:embed="rId3">
            <a:alphaModFix/>
          </a:blip>
          <a:stretch>
            <a:fillRect/>
          </a:stretch>
        </p:blipFill>
        <p:spPr>
          <a:xfrm>
            <a:off x="3113750" y="1229875"/>
            <a:ext cx="5969450" cy="377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Thrift Store - E-commerce - </a:t>
            </a:r>
            <a:r>
              <a:rPr lang="en">
                <a:solidFill>
                  <a:srgbClr val="980000"/>
                </a:solidFill>
              </a:rPr>
              <a:t>Supplier Screen</a:t>
            </a:r>
            <a:endParaRPr>
              <a:solidFill>
                <a:srgbClr val="980000"/>
              </a:solidFill>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5"/>
          <p:cNvPicPr preferRelativeResize="0"/>
          <p:nvPr/>
        </p:nvPicPr>
        <p:blipFill>
          <a:blip r:embed="rId3">
            <a:alphaModFix/>
          </a:blip>
          <a:stretch>
            <a:fillRect/>
          </a:stretch>
        </p:blipFill>
        <p:spPr>
          <a:xfrm>
            <a:off x="0" y="1229875"/>
            <a:ext cx="9144001" cy="3750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Thrift Store - E-commerce - </a:t>
            </a:r>
            <a:r>
              <a:rPr lang="en">
                <a:solidFill>
                  <a:schemeClr val="accent4"/>
                </a:solidFill>
              </a:rPr>
              <a:t>Dealer</a:t>
            </a:r>
            <a:endParaRPr>
              <a:solidFill>
                <a:schemeClr val="accent4"/>
              </a:solidFill>
            </a:endParaRPr>
          </a:p>
        </p:txBody>
      </p:sp>
      <p:sp>
        <p:nvSpPr>
          <p:cNvPr id="105" name="Google Shape;105;p16"/>
          <p:cNvSpPr txBox="1"/>
          <p:nvPr>
            <p:ph idx="1" type="body"/>
          </p:nvPr>
        </p:nvSpPr>
        <p:spPr>
          <a:xfrm>
            <a:off x="311700" y="1229875"/>
            <a:ext cx="8592000" cy="39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E101A"/>
                </a:solidFill>
                <a:latin typeface="Times New Roman"/>
                <a:ea typeface="Times New Roman"/>
                <a:cs typeface="Times New Roman"/>
                <a:sym typeface="Times New Roman"/>
              </a:rPr>
              <a:t>The Dealers in Thrift Store purchase their products from the WholeSale Suppliers where they can get their products in bulk quantity at a reasonable price. The Dealers make sure that these products are available for the customers to purchase online through the Thrift Store E-commerce website.</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rgbClr val="0E101A"/>
                </a:solidFill>
                <a:latin typeface="Times New Roman"/>
                <a:ea typeface="Times New Roman"/>
                <a:cs typeface="Times New Roman"/>
                <a:sym typeface="Times New Roman"/>
              </a:rPr>
              <a:t>Features</a:t>
            </a:r>
            <a:r>
              <a:rPr lang="en" sz="2000">
                <a:solidFill>
                  <a:srgbClr val="0E101A"/>
                </a:solidFill>
                <a:latin typeface="Times New Roman"/>
                <a:ea typeface="Times New Roman"/>
                <a:cs typeface="Times New Roman"/>
                <a:sym typeface="Times New Roman"/>
              </a:rPr>
              <a:t>:</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The Dealer role has a login through which he logs in and clicks on add products to inventory.</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The Dealer can see a table that displays the list of Whole</a:t>
            </a:r>
            <a:r>
              <a:rPr lang="en" sz="2000">
                <a:solidFill>
                  <a:srgbClr val="0E101A"/>
                </a:solidFill>
                <a:highlight>
                  <a:srgbClr val="FFFFFF"/>
                </a:highlight>
                <a:latin typeface="Times New Roman"/>
                <a:ea typeface="Times New Roman"/>
                <a:cs typeface="Times New Roman"/>
                <a:sym typeface="Times New Roman"/>
              </a:rPr>
              <a:t>sale Suppliers. By </a:t>
            </a:r>
            <a:r>
              <a:rPr lang="en" sz="2000">
                <a:solidFill>
                  <a:srgbClr val="0E101A"/>
                </a:solidFill>
                <a:latin typeface="Times New Roman"/>
                <a:ea typeface="Times New Roman"/>
                <a:cs typeface="Times New Roman"/>
                <a:sym typeface="Times New Roman"/>
              </a:rPr>
              <a:t>selecting the Supplier and clicking on the ‘View produc</a:t>
            </a:r>
            <a:r>
              <a:rPr lang="en" sz="2000">
                <a:solidFill>
                  <a:srgbClr val="0E101A"/>
                </a:solidFill>
                <a:highlight>
                  <a:srgbClr val="FFFFFF"/>
                </a:highlight>
                <a:latin typeface="Times New Roman"/>
                <a:ea typeface="Times New Roman"/>
                <a:cs typeface="Times New Roman"/>
                <a:sym typeface="Times New Roman"/>
              </a:rPr>
              <a:t>ts’ button he can view</a:t>
            </a:r>
            <a:r>
              <a:rPr lang="en" sz="2000">
                <a:solidFill>
                  <a:srgbClr val="0E101A"/>
                </a:solidFill>
                <a:latin typeface="Times New Roman"/>
                <a:ea typeface="Times New Roman"/>
                <a:cs typeface="Times New Roman"/>
                <a:sym typeface="Times New Roman"/>
              </a:rPr>
              <a:t> the product list under the supplier.</a:t>
            </a:r>
            <a:endParaRPr sz="2000">
              <a:solidFill>
                <a:srgbClr val="0E101A"/>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160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Thrift Store - E-commerce - </a:t>
            </a:r>
            <a:r>
              <a:rPr lang="en">
                <a:solidFill>
                  <a:schemeClr val="accent4"/>
                </a:solidFill>
              </a:rPr>
              <a:t>Dealer</a:t>
            </a:r>
            <a:endParaRPr>
              <a:solidFill>
                <a:schemeClr val="accent4"/>
              </a:solidFill>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427550" y="1152125"/>
            <a:ext cx="81585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E101A"/>
              </a:buClr>
              <a:buSzPts val="2000"/>
              <a:buFont typeface="Times New Roman"/>
              <a:buAutoNum type="arabicPeriod" startAt="3"/>
            </a:pPr>
            <a:r>
              <a:rPr lang="en" sz="2000">
                <a:solidFill>
                  <a:srgbClr val="0E101A"/>
                </a:solidFill>
                <a:latin typeface="Times New Roman"/>
                <a:ea typeface="Times New Roman"/>
                <a:cs typeface="Times New Roman"/>
                <a:sym typeface="Times New Roman"/>
              </a:rPr>
              <a:t>The Dealer can enter the number of quantities which he requires and adds the product to his product inventory. The Dealer can view the total revenue for the purchase and he can also remove the items from the product inventory if needed.</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startAt="3"/>
            </a:pPr>
            <a:r>
              <a:rPr lang="en" sz="2000">
                <a:solidFill>
                  <a:srgbClr val="0E101A"/>
                </a:solidFill>
                <a:latin typeface="Times New Roman"/>
                <a:ea typeface="Times New Roman"/>
                <a:cs typeface="Times New Roman"/>
                <a:sym typeface="Times New Roman"/>
              </a:rPr>
              <a:t>Once the Dealers chooses the number of quantities for purchase the original product quantity will get reduced from the supplier and it will get added back to the original product quantity if the dealer removes the item from his product inventory cart.</a:t>
            </a:r>
            <a:endParaRPr sz="2000">
              <a:solidFill>
                <a:srgbClr val="0E101A"/>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Thrift Store - E-commerce - </a:t>
            </a:r>
            <a:r>
              <a:rPr lang="en">
                <a:solidFill>
                  <a:srgbClr val="980000"/>
                </a:solidFill>
              </a:rPr>
              <a:t>Dealer </a:t>
            </a:r>
            <a:endParaRPr>
              <a:solidFill>
                <a:srgbClr val="980000"/>
              </a:solidFill>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18"/>
          <p:cNvPicPr preferRelativeResize="0"/>
          <p:nvPr/>
        </p:nvPicPr>
        <p:blipFill>
          <a:blip r:embed="rId3">
            <a:alphaModFix/>
          </a:blip>
          <a:stretch>
            <a:fillRect/>
          </a:stretch>
        </p:blipFill>
        <p:spPr>
          <a:xfrm>
            <a:off x="0" y="1229875"/>
            <a:ext cx="9144000" cy="3892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Thrift Store - E-commerce - </a:t>
            </a:r>
            <a:r>
              <a:rPr lang="en">
                <a:solidFill>
                  <a:schemeClr val="accent4"/>
                </a:solidFill>
              </a:rPr>
              <a:t>Shopping</a:t>
            </a:r>
            <a:endParaRPr>
              <a:solidFill>
                <a:schemeClr val="accent4"/>
              </a:solidFill>
            </a:endParaRPr>
          </a:p>
          <a:p>
            <a:pPr indent="0" lvl="0" marL="0" rtl="0" algn="l">
              <a:spcBef>
                <a:spcPts val="0"/>
              </a:spcBef>
              <a:spcAft>
                <a:spcPts val="0"/>
              </a:spcAft>
              <a:buNone/>
            </a:pPr>
            <a:r>
              <a:t/>
            </a:r>
            <a:endParaRPr/>
          </a:p>
        </p:txBody>
      </p:sp>
      <p:sp>
        <p:nvSpPr>
          <p:cNvPr id="124" name="Google Shape;124;p19"/>
          <p:cNvSpPr txBox="1"/>
          <p:nvPr>
            <p:ph idx="1" type="body"/>
          </p:nvPr>
        </p:nvSpPr>
        <p:spPr>
          <a:xfrm>
            <a:off x="427550" y="1152125"/>
            <a:ext cx="8158500" cy="3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Allows customer to browse through all the products in store that are made available through the dealers.</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rgbClr val="000000"/>
                </a:solidFill>
                <a:latin typeface="Times New Roman"/>
                <a:ea typeface="Times New Roman"/>
                <a:cs typeface="Times New Roman"/>
                <a:sym typeface="Times New Roman"/>
              </a:rPr>
              <a:t>Features</a:t>
            </a:r>
            <a:r>
              <a:rPr lang="en" sz="2000">
                <a:solidFill>
                  <a:srgbClr val="000000"/>
                </a:solidFill>
                <a:latin typeface="Times New Roman"/>
                <a:ea typeface="Times New Roman"/>
                <a:cs typeface="Times New Roman"/>
                <a:sym typeface="Times New Roman"/>
              </a:rPr>
              <a:t>:</a:t>
            </a:r>
            <a:endParaRPr sz="2000">
              <a:solidFill>
                <a:srgbClr val="000000"/>
              </a:solidFill>
              <a:latin typeface="Times New Roman"/>
              <a:ea typeface="Times New Roman"/>
              <a:cs typeface="Times New Roman"/>
              <a:sym typeface="Times New Roman"/>
            </a:endParaRPr>
          </a:p>
          <a:p>
            <a:pPr indent="-355600" lvl="0" marL="914400" rtl="0" algn="l">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Customer can browse through all items using price sorter to get Lowest to Highest or vice-versa.</a:t>
            </a:r>
            <a:endParaRPr sz="2000">
              <a:solidFill>
                <a:srgbClr val="000000"/>
              </a:solidFill>
              <a:latin typeface="Times New Roman"/>
              <a:ea typeface="Times New Roman"/>
              <a:cs typeface="Times New Roman"/>
              <a:sym typeface="Times New Roman"/>
            </a:endParaRPr>
          </a:p>
          <a:p>
            <a:pPr indent="-355600" lvl="0" marL="914400" rtl="0" algn="l">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Customer can filter items based on Category filter.</a:t>
            </a:r>
            <a:endParaRPr sz="2000">
              <a:solidFill>
                <a:srgbClr val="000000"/>
              </a:solidFill>
              <a:latin typeface="Times New Roman"/>
              <a:ea typeface="Times New Roman"/>
              <a:cs typeface="Times New Roman"/>
              <a:sym typeface="Times New Roman"/>
            </a:endParaRPr>
          </a:p>
          <a:p>
            <a:pPr indent="-355600" lvl="0" marL="914400" rtl="0" algn="l">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Customer can try searching for an item by entering any or all keywords of that item.</a:t>
            </a:r>
            <a:endParaRPr sz="2000">
              <a:solidFill>
                <a:srgbClr val="000000"/>
              </a:solidFill>
              <a:latin typeface="Times New Roman"/>
              <a:ea typeface="Times New Roman"/>
              <a:cs typeface="Times New Roman"/>
              <a:sym typeface="Times New Roman"/>
            </a:endParaRPr>
          </a:p>
          <a:p>
            <a:pPr indent="-355600" lvl="0" marL="914400" rtl="0" algn="l">
              <a:lnSpc>
                <a:spcPct val="100000"/>
              </a:lnSpc>
              <a:spcBef>
                <a:spcPts val="0"/>
              </a:spcBef>
              <a:spcAft>
                <a:spcPts val="0"/>
              </a:spcAft>
              <a:buClr>
                <a:srgbClr val="000000"/>
              </a:buClr>
              <a:buSzPts val="2000"/>
              <a:buFont typeface="Times New Roman"/>
              <a:buAutoNum type="arabicPeriod"/>
            </a:pPr>
            <a:r>
              <a:rPr lang="en" sz="2000">
                <a:solidFill>
                  <a:srgbClr val="000000"/>
                </a:solidFill>
                <a:latin typeface="Times New Roman"/>
                <a:ea typeface="Times New Roman"/>
                <a:cs typeface="Times New Roman"/>
                <a:sym typeface="Times New Roman"/>
              </a:rPr>
              <a:t>Any returning customer can directly review items</a:t>
            </a:r>
            <a:r>
              <a:rPr lang="en" sz="2000">
                <a:solidFill>
                  <a:srgbClr val="000000"/>
                </a:solidFill>
                <a:highlight>
                  <a:srgbClr val="FFFFFF"/>
                </a:highlight>
                <a:latin typeface="Times New Roman"/>
                <a:ea typeface="Times New Roman"/>
                <a:cs typeface="Times New Roman"/>
                <a:sym typeface="Times New Roman"/>
              </a:rPr>
              <a:t> in their Cart and </a:t>
            </a:r>
            <a:r>
              <a:rPr lang="en" sz="2000">
                <a:solidFill>
                  <a:srgbClr val="000000"/>
                </a:solidFill>
                <a:latin typeface="Times New Roman"/>
                <a:ea typeface="Times New Roman"/>
                <a:cs typeface="Times New Roman"/>
                <a:sym typeface="Times New Roman"/>
              </a:rPr>
              <a:t>proceed with Checkout. Any cart, unless e</a:t>
            </a:r>
            <a:r>
              <a:rPr lang="en" sz="2000">
                <a:solidFill>
                  <a:srgbClr val="000000"/>
                </a:solidFill>
                <a:highlight>
                  <a:srgbClr val="FFFFFF"/>
                </a:highlight>
                <a:latin typeface="Times New Roman"/>
                <a:ea typeface="Times New Roman"/>
                <a:cs typeface="Times New Roman"/>
                <a:sym typeface="Times New Roman"/>
              </a:rPr>
              <a:t>mptied by a customer, will</a:t>
            </a:r>
            <a:r>
              <a:rPr lang="en" sz="2000">
                <a:solidFill>
                  <a:srgbClr val="000000"/>
                </a:solidFill>
                <a:latin typeface="Times New Roman"/>
                <a:ea typeface="Times New Roman"/>
                <a:cs typeface="Times New Roman"/>
                <a:sym typeface="Times New Roman"/>
              </a:rPr>
              <a:t> always be retained.</a:t>
            </a:r>
            <a:endParaRPr sz="2000">
              <a:solidFill>
                <a:srgbClr val="000000"/>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Thrift Store - E-commerce Shopping - </a:t>
            </a:r>
            <a:r>
              <a:rPr lang="en">
                <a:solidFill>
                  <a:schemeClr val="accent4"/>
                </a:solidFill>
              </a:rPr>
              <a:t>Product Selection</a:t>
            </a:r>
            <a:endParaRPr>
              <a:solidFill>
                <a:schemeClr val="accent4"/>
              </a:solidFill>
            </a:endParaRPr>
          </a:p>
          <a:p>
            <a:pPr indent="0" lvl="0" marL="0" rtl="0" algn="l">
              <a:spcBef>
                <a:spcPts val="0"/>
              </a:spcBef>
              <a:spcAft>
                <a:spcPts val="0"/>
              </a:spcAft>
              <a:buNone/>
            </a:pPr>
            <a:r>
              <a:t/>
            </a:r>
            <a:endParaRPr/>
          </a:p>
        </p:txBody>
      </p:sp>
      <p:sp>
        <p:nvSpPr>
          <p:cNvPr id="130" name="Google Shape;130;p20"/>
          <p:cNvSpPr txBox="1"/>
          <p:nvPr>
            <p:ph idx="1" type="body"/>
          </p:nvPr>
        </p:nvSpPr>
        <p:spPr>
          <a:xfrm>
            <a:off x="416950" y="1342625"/>
            <a:ext cx="8158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E101A"/>
                </a:solidFill>
                <a:latin typeface="Times New Roman"/>
                <a:ea typeface="Times New Roman"/>
                <a:cs typeface="Times New Roman"/>
                <a:sym typeface="Times New Roman"/>
              </a:rPr>
              <a:t>On selecting an item from the list, the customer is shown more details of the item along with a larger dimension image for clearer product details.</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rgbClr val="0E101A"/>
                </a:solidFill>
                <a:latin typeface="Times New Roman"/>
                <a:ea typeface="Times New Roman"/>
                <a:cs typeface="Times New Roman"/>
                <a:sym typeface="Times New Roman"/>
              </a:rPr>
              <a:t>Features</a:t>
            </a:r>
            <a:r>
              <a:rPr lang="en" sz="2000">
                <a:solidFill>
                  <a:srgbClr val="0E101A"/>
                </a:solidFill>
                <a:latin typeface="Times New Roman"/>
                <a:ea typeface="Times New Roman"/>
                <a:cs typeface="Times New Roman"/>
                <a:sym typeface="Times New Roman"/>
              </a:rPr>
              <a:t>:</a:t>
            </a:r>
            <a:endParaRPr sz="2000">
              <a:solidFill>
                <a:srgbClr val="0E101A"/>
              </a:solidFill>
              <a:latin typeface="Times New Roman"/>
              <a:ea typeface="Times New Roman"/>
              <a:cs typeface="Times New Roman"/>
              <a:sym typeface="Times New Roman"/>
            </a:endParaRPr>
          </a:p>
          <a:p>
            <a:pPr indent="-355600" lvl="0" marL="9144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Customer is shown the current quantity of that item currently available in store, so that he/she can decide on adding quantity accordingly to their cart.</a:t>
            </a:r>
            <a:endParaRPr sz="2000">
              <a:solidFill>
                <a:srgbClr val="0E101A"/>
              </a:solidFill>
              <a:latin typeface="Times New Roman"/>
              <a:ea typeface="Times New Roman"/>
              <a:cs typeface="Times New Roman"/>
              <a:sym typeface="Times New Roman"/>
            </a:endParaRPr>
          </a:p>
          <a:p>
            <a:pPr indent="-355600" lvl="0" marL="9144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Similar items from the same category as the original product are shown below, to increase customer engagement.</a:t>
            </a:r>
            <a:endParaRPr sz="2000">
              <a:solidFill>
                <a:srgbClr val="0E101A"/>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Thrift Store - E-commerce Shopping - </a:t>
            </a:r>
            <a:r>
              <a:rPr lang="en">
                <a:solidFill>
                  <a:schemeClr val="accent4"/>
                </a:solidFill>
              </a:rPr>
              <a:t>Cart</a:t>
            </a:r>
            <a:endParaRPr>
              <a:solidFill>
                <a:schemeClr val="accent4"/>
              </a:solidFill>
            </a:endParaRPr>
          </a:p>
        </p:txBody>
      </p:sp>
      <p:sp>
        <p:nvSpPr>
          <p:cNvPr id="136" name="Google Shape;136;p21"/>
          <p:cNvSpPr txBox="1"/>
          <p:nvPr>
            <p:ph idx="1" type="body"/>
          </p:nvPr>
        </p:nvSpPr>
        <p:spPr>
          <a:xfrm>
            <a:off x="416950" y="1342625"/>
            <a:ext cx="8158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E101A"/>
                </a:solidFill>
                <a:latin typeface="Times New Roman"/>
                <a:ea typeface="Times New Roman"/>
                <a:cs typeface="Times New Roman"/>
                <a:sym typeface="Times New Roman"/>
              </a:rPr>
              <a:t>Every item selected by customer will be available for review in the Cart.</a:t>
            </a:r>
            <a:endParaRPr sz="20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rgbClr val="0E101A"/>
                </a:solidFill>
                <a:latin typeface="Times New Roman"/>
                <a:ea typeface="Times New Roman"/>
                <a:cs typeface="Times New Roman"/>
                <a:sym typeface="Times New Roman"/>
              </a:rPr>
              <a:t>Features</a:t>
            </a:r>
            <a:r>
              <a:rPr lang="en" sz="2000">
                <a:solidFill>
                  <a:srgbClr val="0E101A"/>
                </a:solidFill>
                <a:latin typeface="Times New Roman"/>
                <a:ea typeface="Times New Roman"/>
                <a:cs typeface="Times New Roman"/>
                <a:sym typeface="Times New Roman"/>
              </a:rPr>
              <a:t>:</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Customer can update quantity of any item - given that it is available in store.</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Customer can delete any product if he/she so requires.</a:t>
            </a:r>
            <a:endParaRPr sz="2000">
              <a:solidFill>
                <a:srgbClr val="0E101A"/>
              </a:solidFill>
              <a:latin typeface="Times New Roman"/>
              <a:ea typeface="Times New Roman"/>
              <a:cs typeface="Times New Roman"/>
              <a:sym typeface="Times New Roman"/>
            </a:endParaRPr>
          </a:p>
          <a:p>
            <a:pPr indent="-355600" lvl="0" marL="457200" rtl="0" algn="l">
              <a:spcBef>
                <a:spcPts val="0"/>
              </a:spcBef>
              <a:spcAft>
                <a:spcPts val="0"/>
              </a:spcAft>
              <a:buClr>
                <a:srgbClr val="0E101A"/>
              </a:buClr>
              <a:buSzPts val="2000"/>
              <a:buFont typeface="Times New Roman"/>
              <a:buAutoNum type="arabicPeriod"/>
            </a:pPr>
            <a:r>
              <a:rPr lang="en" sz="2000">
                <a:solidFill>
                  <a:srgbClr val="0E101A"/>
                </a:solidFill>
                <a:latin typeface="Times New Roman"/>
                <a:ea typeface="Times New Roman"/>
                <a:cs typeface="Times New Roman"/>
                <a:sym typeface="Times New Roman"/>
              </a:rPr>
              <a:t>Customer will be encouraged to buy items worth $100 or more, and will be provided with a 15% off discount, applied immediately if the total crosses the criteria.</a:t>
            </a:r>
            <a:endParaRPr sz="2000">
              <a:solidFill>
                <a:srgbClr val="0E101A"/>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