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8.jpg" ContentType="image/jpeg"/>
  <Override PartName="/ppt/notesSlides/notesSlide4.xml" ContentType="application/vnd.openxmlformats-officedocument.presentationml.notesSlide+xml"/>
  <Override PartName="/ppt/media/image9.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Lst>
  <p:notesMasterIdLst>
    <p:notesMasterId r:id="rId18"/>
  </p:notesMasterIdLst>
  <p:handoutMasterIdLst>
    <p:handoutMasterId r:id="rId19"/>
  </p:handoutMasterIdLst>
  <p:sldIdLst>
    <p:sldId id="312" r:id="rId5"/>
    <p:sldId id="304" r:id="rId6"/>
    <p:sldId id="307" r:id="rId7"/>
    <p:sldId id="281" r:id="rId8"/>
    <p:sldId id="282" r:id="rId9"/>
    <p:sldId id="314" r:id="rId10"/>
    <p:sldId id="315" r:id="rId11"/>
    <p:sldId id="316" r:id="rId12"/>
    <p:sldId id="317" r:id="rId13"/>
    <p:sldId id="318" r:id="rId14"/>
    <p:sldId id="319" r:id="rId15"/>
    <p:sldId id="320"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59" d="100"/>
          <a:sy n="59" d="100"/>
        </p:scale>
        <p:origin x="964" y="5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0961138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231196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248909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590684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95527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7553770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2524776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1108931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31073832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42458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2073198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9316459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3292816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77836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259825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0414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671606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321422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995471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00A31C71-70AF-896B-0816-142534CBE2C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75B9A210-0106-96C9-E913-2026AEC201EA}"/>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62008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4F1CBB4E-7937-CE44-64F8-C3B77F2E79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27BC6A5F-4C24-2171-E479-454D83D19DA6}"/>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7375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6AB4FD07-1020-701C-80A0-7D345E90D24E}"/>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1060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920F647F-A9E5-7F40-F80D-5A6827319A5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3549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5491921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52" r:id="rId23"/>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3126141" y="2925564"/>
            <a:ext cx="5961181" cy="1985334"/>
          </a:xfrm>
        </p:spPr>
        <p:txBody>
          <a:bodyPr anchor="ctr"/>
          <a:lstStyle/>
          <a:p>
            <a:r>
              <a:rPr lang="en-US" sz="3000" dirty="0">
                <a:solidFill>
                  <a:srgbClr val="DF8C8C"/>
                </a:solidFill>
              </a:rPr>
              <a:t>Student Management System using C++ </a:t>
            </a:r>
          </a:p>
        </p:txBody>
      </p:sp>
      <p:pic>
        <p:nvPicPr>
          <p:cNvPr id="5" name="object 6">
            <a:extLst>
              <a:ext uri="{FF2B5EF4-FFF2-40B4-BE49-F238E27FC236}">
                <a16:creationId xmlns:a16="http://schemas.microsoft.com/office/drawing/2014/main" id="{542F3C50-B08B-436B-BF15-40C320BFF03A}"/>
              </a:ext>
            </a:extLst>
          </p:cNvPr>
          <p:cNvPicPr/>
          <p:nvPr/>
        </p:nvPicPr>
        <p:blipFill>
          <a:blip r:embed="rId3" cstate="print"/>
          <a:stretch>
            <a:fillRect/>
          </a:stretch>
        </p:blipFill>
        <p:spPr>
          <a:xfrm>
            <a:off x="5372100" y="108778"/>
            <a:ext cx="1447800" cy="1838325"/>
          </a:xfrm>
          <a:prstGeom prst="rect">
            <a:avLst/>
          </a:prstGeom>
        </p:spPr>
      </p:pic>
      <p:sp>
        <p:nvSpPr>
          <p:cNvPr id="3" name="object 5">
            <a:extLst>
              <a:ext uri="{FF2B5EF4-FFF2-40B4-BE49-F238E27FC236}">
                <a16:creationId xmlns:a16="http://schemas.microsoft.com/office/drawing/2014/main" id="{30D7B230-4BEF-911A-E8F5-97243D3BEBDF}"/>
              </a:ext>
            </a:extLst>
          </p:cNvPr>
          <p:cNvSpPr txBox="1"/>
          <p:nvPr/>
        </p:nvSpPr>
        <p:spPr>
          <a:xfrm>
            <a:off x="2921255" y="2277229"/>
            <a:ext cx="6370955" cy="544380"/>
          </a:xfrm>
          <a:prstGeom prst="rect">
            <a:avLst/>
          </a:prstGeom>
        </p:spPr>
        <p:txBody>
          <a:bodyPr vert="horz" wrap="square" lIns="0" tIns="13335" rIns="0" bIns="0" rtlCol="0">
            <a:spAutoFit/>
          </a:bodyPr>
          <a:lstStyle/>
          <a:p>
            <a:pPr marL="12700" algn="ctr">
              <a:lnSpc>
                <a:spcPct val="100000"/>
              </a:lnSpc>
              <a:spcBef>
                <a:spcPts val="105"/>
              </a:spcBef>
            </a:pPr>
            <a:r>
              <a:rPr sz="1650" b="1" dirty="0">
                <a:latin typeface="Times New Roman"/>
                <a:cs typeface="Times New Roman"/>
              </a:rPr>
              <a:t>JIND</a:t>
            </a:r>
            <a:r>
              <a:rPr sz="1650" b="1" spc="-35" dirty="0">
                <a:latin typeface="Times New Roman"/>
                <a:cs typeface="Times New Roman"/>
              </a:rPr>
              <a:t> </a:t>
            </a:r>
            <a:r>
              <a:rPr sz="1650" b="1" dirty="0">
                <a:latin typeface="Times New Roman"/>
                <a:cs typeface="Times New Roman"/>
              </a:rPr>
              <a:t>INSTITUTE</a:t>
            </a:r>
            <a:r>
              <a:rPr sz="1650" b="1" spc="-20" dirty="0">
                <a:latin typeface="Times New Roman"/>
                <a:cs typeface="Times New Roman"/>
              </a:rPr>
              <a:t> </a:t>
            </a:r>
            <a:r>
              <a:rPr sz="1650" b="1" dirty="0">
                <a:latin typeface="Times New Roman"/>
                <a:cs typeface="Times New Roman"/>
              </a:rPr>
              <a:t>OF</a:t>
            </a:r>
            <a:r>
              <a:rPr sz="1650" b="1" spc="-35" dirty="0">
                <a:latin typeface="Times New Roman"/>
                <a:cs typeface="Times New Roman"/>
              </a:rPr>
              <a:t> </a:t>
            </a:r>
            <a:r>
              <a:rPr sz="1650" b="1" dirty="0">
                <a:latin typeface="Times New Roman"/>
                <a:cs typeface="Times New Roman"/>
              </a:rPr>
              <a:t>ENGINEERING</a:t>
            </a:r>
            <a:r>
              <a:rPr sz="1650" b="1" spc="-35" dirty="0">
                <a:latin typeface="Times New Roman"/>
                <a:cs typeface="Times New Roman"/>
              </a:rPr>
              <a:t> </a:t>
            </a:r>
            <a:r>
              <a:rPr sz="1650" b="1" dirty="0">
                <a:latin typeface="Times New Roman"/>
                <a:cs typeface="Times New Roman"/>
              </a:rPr>
              <a:t>AND</a:t>
            </a:r>
            <a:r>
              <a:rPr sz="1650" b="1" spc="-20" dirty="0">
                <a:latin typeface="Times New Roman"/>
                <a:cs typeface="Times New Roman"/>
              </a:rPr>
              <a:t> </a:t>
            </a:r>
            <a:r>
              <a:rPr sz="1650" b="1" dirty="0">
                <a:latin typeface="Times New Roman"/>
                <a:cs typeface="Times New Roman"/>
              </a:rPr>
              <a:t>TECHNOLOGY</a:t>
            </a:r>
            <a:r>
              <a:rPr sz="1650" b="1" spc="-15" dirty="0">
                <a:latin typeface="Times New Roman"/>
                <a:cs typeface="Times New Roman"/>
              </a:rPr>
              <a:t> </a:t>
            </a:r>
            <a:r>
              <a:rPr lang="en-IN" sz="1650" b="1" dirty="0">
                <a:latin typeface="Times New Roman"/>
                <a:cs typeface="Times New Roman"/>
              </a:rPr>
              <a:t>–</a:t>
            </a:r>
            <a:r>
              <a:rPr sz="1650" b="1" spc="-25" dirty="0">
                <a:latin typeface="Times New Roman"/>
                <a:cs typeface="Times New Roman"/>
              </a:rPr>
              <a:t> </a:t>
            </a:r>
            <a:r>
              <a:rPr sz="1650" b="1" spc="-20" dirty="0">
                <a:latin typeface="Times New Roman"/>
                <a:cs typeface="Times New Roman"/>
              </a:rPr>
              <a:t>JIND</a:t>
            </a:r>
            <a:r>
              <a:rPr lang="en-US" sz="1650" b="1" spc="-20" dirty="0">
                <a:latin typeface="Times New Roman"/>
                <a:cs typeface="Times New Roman"/>
              </a:rPr>
              <a:t> </a:t>
            </a:r>
            <a:r>
              <a:rPr dirty="0">
                <a:latin typeface="Times New Roman"/>
                <a:cs typeface="Times New Roman"/>
              </a:rPr>
              <a:t>Affiliated</a:t>
            </a:r>
            <a:r>
              <a:rPr spc="-35" dirty="0">
                <a:latin typeface="Times New Roman"/>
                <a:cs typeface="Times New Roman"/>
              </a:rPr>
              <a:t> </a:t>
            </a:r>
            <a:r>
              <a:rPr dirty="0">
                <a:latin typeface="Times New Roman"/>
                <a:cs typeface="Times New Roman"/>
              </a:rPr>
              <a:t>with</a:t>
            </a:r>
            <a:r>
              <a:rPr spc="-30" dirty="0">
                <a:latin typeface="Times New Roman"/>
                <a:cs typeface="Times New Roman"/>
              </a:rPr>
              <a:t> </a:t>
            </a:r>
            <a:r>
              <a:rPr dirty="0">
                <a:latin typeface="Times New Roman"/>
                <a:cs typeface="Times New Roman"/>
              </a:rPr>
              <a:t>Kurukshetra</a:t>
            </a:r>
            <a:r>
              <a:rPr spc="-40" dirty="0">
                <a:latin typeface="Times New Roman"/>
                <a:cs typeface="Times New Roman"/>
              </a:rPr>
              <a:t> </a:t>
            </a:r>
            <a:r>
              <a:rPr spc="-10" dirty="0">
                <a:latin typeface="Times New Roman"/>
                <a:cs typeface="Times New Roman"/>
              </a:rPr>
              <a:t>University</a:t>
            </a:r>
            <a:endParaRPr dirty="0">
              <a:latin typeface="Times New Roman"/>
              <a:cs typeface="Times New Roman"/>
            </a:endParaRPr>
          </a:p>
        </p:txBody>
      </p:sp>
    </p:spTree>
    <p:extLst>
      <p:ext uri="{BB962C8B-B14F-4D97-AF65-F5344CB8AC3E}">
        <p14:creationId xmlns:p14="http://schemas.microsoft.com/office/powerpoint/2010/main" val="2202437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9554AD-197D-106B-3691-4096069FE6C9}"/>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6" name="TextBox 5">
            <a:extLst>
              <a:ext uri="{FF2B5EF4-FFF2-40B4-BE49-F238E27FC236}">
                <a16:creationId xmlns:a16="http://schemas.microsoft.com/office/drawing/2014/main" id="{BCA26E41-994E-80EE-FAD9-EB2559E85A34}"/>
              </a:ext>
            </a:extLst>
          </p:cNvPr>
          <p:cNvSpPr txBox="1"/>
          <p:nvPr/>
        </p:nvSpPr>
        <p:spPr>
          <a:xfrm>
            <a:off x="3619500" y="257144"/>
            <a:ext cx="6106886"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CONTENT IN PROJECT </a:t>
            </a:r>
          </a:p>
        </p:txBody>
      </p:sp>
      <p:sp>
        <p:nvSpPr>
          <p:cNvPr id="11" name="TextBox 10">
            <a:extLst>
              <a:ext uri="{FF2B5EF4-FFF2-40B4-BE49-F238E27FC236}">
                <a16:creationId xmlns:a16="http://schemas.microsoft.com/office/drawing/2014/main" id="{0B450FDB-05BE-68D7-C05C-FA629FD98EFD}"/>
              </a:ext>
            </a:extLst>
          </p:cNvPr>
          <p:cNvSpPr txBox="1"/>
          <p:nvPr/>
        </p:nvSpPr>
        <p:spPr>
          <a:xfrm>
            <a:off x="3619500" y="728536"/>
            <a:ext cx="6106886"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Search Record</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When we use the term "search", it refers to the process of looking for information or records related to a particular student. This process can involve using various search tools and techniques to locate the desired information, such as searching for a student's name or ID number in a database. Once the record has been located, it can be used to access important information about the student, such as their academic performance, attendance, and personal details.</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F3FDDBF-38FD-F79A-FDCC-7B379B1BA2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9500" y="3867857"/>
            <a:ext cx="5970814" cy="2732999"/>
          </a:xfrm>
          <a:prstGeom prst="rect">
            <a:avLst/>
          </a:prstGeom>
        </p:spPr>
      </p:pic>
    </p:spTree>
    <p:extLst>
      <p:ext uri="{BB962C8B-B14F-4D97-AF65-F5344CB8AC3E}">
        <p14:creationId xmlns:p14="http://schemas.microsoft.com/office/powerpoint/2010/main" val="2922997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9554AD-197D-106B-3691-4096069FE6C9}"/>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6" name="TextBox 5">
            <a:extLst>
              <a:ext uri="{FF2B5EF4-FFF2-40B4-BE49-F238E27FC236}">
                <a16:creationId xmlns:a16="http://schemas.microsoft.com/office/drawing/2014/main" id="{BCA26E41-994E-80EE-FAD9-EB2559E85A34}"/>
              </a:ext>
            </a:extLst>
          </p:cNvPr>
          <p:cNvSpPr txBox="1"/>
          <p:nvPr/>
        </p:nvSpPr>
        <p:spPr>
          <a:xfrm>
            <a:off x="3619500" y="257144"/>
            <a:ext cx="6106886"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CONTENT IN PROJECT </a:t>
            </a:r>
          </a:p>
        </p:txBody>
      </p:sp>
      <p:sp>
        <p:nvSpPr>
          <p:cNvPr id="5" name="TextBox 4">
            <a:extLst>
              <a:ext uri="{FF2B5EF4-FFF2-40B4-BE49-F238E27FC236}">
                <a16:creationId xmlns:a16="http://schemas.microsoft.com/office/drawing/2014/main" id="{44CD2E76-39BB-AAA9-D223-D4723F3575F4}"/>
              </a:ext>
            </a:extLst>
          </p:cNvPr>
          <p:cNvSpPr txBox="1"/>
          <p:nvPr/>
        </p:nvSpPr>
        <p:spPr>
          <a:xfrm>
            <a:off x="3627664" y="699456"/>
            <a:ext cx="6106886" cy="258532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Delete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"delete" function is commonly used in various software applications, including educational ones, to remove mistakenly filled student records. This includes erroneous data such as incorrect contact information or grades. Caution should be exercised to ensure the correct record is removed. Always double-check before deleting to avoid losing important information.</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91464F-7836-80D2-AEAB-0F2A31631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3326980"/>
            <a:ext cx="5829300" cy="2585323"/>
          </a:xfrm>
          <a:prstGeom prst="rect">
            <a:avLst/>
          </a:prstGeom>
        </p:spPr>
      </p:pic>
    </p:spTree>
    <p:extLst>
      <p:ext uri="{BB962C8B-B14F-4D97-AF65-F5344CB8AC3E}">
        <p14:creationId xmlns:p14="http://schemas.microsoft.com/office/powerpoint/2010/main" val="3234733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9554AD-197D-106B-3691-4096069FE6C9}"/>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6" name="TextBox 5">
            <a:extLst>
              <a:ext uri="{FF2B5EF4-FFF2-40B4-BE49-F238E27FC236}">
                <a16:creationId xmlns:a16="http://schemas.microsoft.com/office/drawing/2014/main" id="{BCA26E41-994E-80EE-FAD9-EB2559E85A34}"/>
              </a:ext>
            </a:extLst>
          </p:cNvPr>
          <p:cNvSpPr txBox="1"/>
          <p:nvPr/>
        </p:nvSpPr>
        <p:spPr>
          <a:xfrm>
            <a:off x="3619500" y="257144"/>
            <a:ext cx="6106886"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CONTENT IN PROJECT </a:t>
            </a:r>
          </a:p>
        </p:txBody>
      </p:sp>
      <p:sp>
        <p:nvSpPr>
          <p:cNvPr id="5" name="TextBox 4">
            <a:extLst>
              <a:ext uri="{FF2B5EF4-FFF2-40B4-BE49-F238E27FC236}">
                <a16:creationId xmlns:a16="http://schemas.microsoft.com/office/drawing/2014/main" id="{44CD2E76-39BB-AAA9-D223-D4723F3575F4}"/>
              </a:ext>
            </a:extLst>
          </p:cNvPr>
          <p:cNvSpPr txBox="1"/>
          <p:nvPr/>
        </p:nvSpPr>
        <p:spPr>
          <a:xfrm>
            <a:off x="3627664" y="699456"/>
            <a:ext cx="6106886"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Exit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term "exit" refers to a functionality that allows a user to terminate a process, close a window or tab, or quit an application or program. It is a crucial command used in various computer software and applications to close an active session and save the changes made. When the "exit" command is executed, the program or process is stopped, and any unsaved changes are either saved or discarded based on the application's settings or prompts. It is a simple yet powerful command widely used in the computing world for various purposes.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44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Rohit (2021217005)</a:t>
            </a:r>
          </a:p>
          <a:p>
            <a:r>
              <a:rPr lang="en-IN" sz="2400" dirty="0">
                <a:latin typeface="Times New Roman" panose="02020603050405020304" pitchFamily="18" charset="0"/>
                <a:cs typeface="Times New Roman" panose="02020603050405020304" pitchFamily="18" charset="0"/>
              </a:rPr>
              <a:t>Joji</a:t>
            </a:r>
            <a:r>
              <a:rPr lang="en-IN" sz="2400" spc="-10" dirty="0">
                <a:latin typeface="Times New Roman" panose="02020603050405020304" pitchFamily="18" charset="0"/>
                <a:cs typeface="Times New Roman" panose="02020603050405020304" pitchFamily="18" charset="0"/>
              </a:rPr>
              <a:t> (2021217008)</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Vishal</a:t>
            </a:r>
            <a:r>
              <a:rPr lang="en-IN" sz="2400" spc="-35"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Kumar</a:t>
            </a:r>
            <a:r>
              <a:rPr lang="en-IN" sz="2400" spc="-35" dirty="0">
                <a:latin typeface="Times New Roman" panose="02020603050405020304" pitchFamily="18" charset="0"/>
                <a:cs typeface="Times New Roman" panose="02020603050405020304" pitchFamily="18" charset="0"/>
              </a:rPr>
              <a:t> </a:t>
            </a:r>
            <a:r>
              <a:rPr lang="en-IN" sz="2400" spc="-10" dirty="0">
                <a:latin typeface="Times New Roman" panose="02020603050405020304" pitchFamily="18" charset="0"/>
                <a:cs typeface="Times New Roman" panose="02020603050405020304" pitchFamily="18" charset="0"/>
              </a:rPr>
              <a:t>(2021217010)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173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p:txBody>
          <a:bodyPr/>
          <a:lstStyle/>
          <a:p>
            <a:pPr marL="86995">
              <a:lnSpc>
                <a:spcPct val="100000"/>
              </a:lnSpc>
            </a:pPr>
            <a:r>
              <a:rPr lang="en-IN" sz="3600" b="1" dirty="0">
                <a:solidFill>
                  <a:schemeClr val="tx1"/>
                </a:solidFill>
                <a:latin typeface="Times New Roman"/>
                <a:cs typeface="Times New Roman"/>
              </a:rPr>
              <a:t>Submitted</a:t>
            </a:r>
            <a:r>
              <a:rPr lang="en-IN" sz="3600" b="1" spc="-55" dirty="0">
                <a:solidFill>
                  <a:schemeClr val="tx1"/>
                </a:solidFill>
                <a:latin typeface="Times New Roman"/>
                <a:cs typeface="Times New Roman"/>
              </a:rPr>
              <a:t> </a:t>
            </a:r>
            <a:r>
              <a:rPr lang="en-IN" sz="3600" b="1" spc="-25" dirty="0">
                <a:solidFill>
                  <a:schemeClr val="tx1"/>
                </a:solidFill>
                <a:latin typeface="Times New Roman"/>
                <a:cs typeface="Times New Roman"/>
              </a:rPr>
              <a:t>by</a:t>
            </a:r>
            <a:endParaRPr lang="en-IN" sz="3600" b="1" dirty="0">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p:txBody>
          <a:bodyPr>
            <a:normAutofit/>
          </a:bodyPr>
          <a:lstStyle/>
          <a:p>
            <a:endParaRPr lang="en-IN" sz="2400" dirty="0">
              <a:latin typeface="Times New Roman"/>
              <a:cs typeface="Times New Roman"/>
            </a:endParaRPr>
          </a:p>
          <a:p>
            <a:r>
              <a:rPr lang="en-IN" dirty="0">
                <a:latin typeface="Times New Roman" panose="02020603050405020304" pitchFamily="18" charset="0"/>
                <a:cs typeface="Times New Roman" panose="02020603050405020304" pitchFamily="18" charset="0"/>
              </a:rPr>
              <a:t>Rohit (2021217005)</a:t>
            </a:r>
          </a:p>
          <a:p>
            <a:r>
              <a:rPr lang="en-IN" sz="2400" dirty="0">
                <a:latin typeface="Times New Roman" panose="02020603050405020304" pitchFamily="18" charset="0"/>
                <a:cs typeface="Times New Roman" panose="02020603050405020304" pitchFamily="18" charset="0"/>
              </a:rPr>
              <a:t>Joji</a:t>
            </a:r>
            <a:r>
              <a:rPr lang="en-IN" sz="2400" spc="-10" dirty="0">
                <a:latin typeface="Times New Roman" panose="02020603050405020304" pitchFamily="18" charset="0"/>
                <a:cs typeface="Times New Roman" panose="02020603050405020304" pitchFamily="18" charset="0"/>
              </a:rPr>
              <a:t> (2021217008)</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Vishal</a:t>
            </a:r>
            <a:r>
              <a:rPr lang="en-IN" sz="2400" spc="-35"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Kumar</a:t>
            </a:r>
            <a:r>
              <a:rPr lang="en-IN" sz="2400" spc="-35" dirty="0">
                <a:latin typeface="Times New Roman" panose="02020603050405020304" pitchFamily="18" charset="0"/>
                <a:cs typeface="Times New Roman" panose="02020603050405020304" pitchFamily="18" charset="0"/>
              </a:rPr>
              <a:t> </a:t>
            </a:r>
            <a:r>
              <a:rPr lang="en-IN" sz="2400" spc="-10" dirty="0">
                <a:latin typeface="Times New Roman" panose="02020603050405020304" pitchFamily="18" charset="0"/>
                <a:cs typeface="Times New Roman" panose="02020603050405020304" pitchFamily="18" charset="0"/>
              </a:rPr>
              <a:t>(2021217010)</a:t>
            </a:r>
            <a:endParaRPr lang="en-IN" sz="24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2407768"/>
            <a:ext cx="5723586" cy="2022718"/>
          </a:xfrm>
        </p:spPr>
        <p:txBody>
          <a:bodyPr/>
          <a:lstStyle/>
          <a:p>
            <a:pPr marL="12700" algn="just">
              <a:lnSpc>
                <a:spcPct val="100000"/>
              </a:lnSpc>
              <a:spcBef>
                <a:spcPts val="100"/>
              </a:spcBef>
            </a:pPr>
            <a:r>
              <a:rPr lang="en-US" sz="1800" b="0" dirty="0">
                <a:solidFill>
                  <a:schemeClr val="tx1"/>
                </a:solidFill>
                <a:latin typeface="Times New Roman" panose="02020603050405020304" pitchFamily="18" charset="0"/>
                <a:cs typeface="Times New Roman" panose="02020603050405020304" pitchFamily="18" charset="0"/>
              </a:rPr>
              <a:t>The education industry relies on Student Information Systems (SIS) to manage student records efficiently. The Student Management System (SMS) in C++ allows users to add, edit, and search for student details using a menu-driven interface. It utilizes an array of structures to store student attributes.</a:t>
            </a:r>
            <a:endParaRPr lang="en-IN" sz="1800" b="0" dirty="0">
              <a:solidFill>
                <a:schemeClr val="tx1"/>
              </a:solidFill>
              <a:latin typeface="Times New Roman" panose="02020603050405020304" pitchFamily="18" charset="0"/>
              <a:cs typeface="Times New Roman" panose="02020603050405020304" pitchFamily="18" charset="0"/>
            </a:endParaRP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p:pic>
      <p:sp>
        <p:nvSpPr>
          <p:cNvPr id="5" name="TextBox 4">
            <a:extLst>
              <a:ext uri="{FF2B5EF4-FFF2-40B4-BE49-F238E27FC236}">
                <a16:creationId xmlns:a16="http://schemas.microsoft.com/office/drawing/2014/main" id="{B710AAC3-F28B-CC8B-4B3D-E5F372D66C98}"/>
              </a:ext>
            </a:extLst>
          </p:cNvPr>
          <p:cNvSpPr txBox="1"/>
          <p:nvPr/>
        </p:nvSpPr>
        <p:spPr>
          <a:xfrm>
            <a:off x="5702441" y="1501562"/>
            <a:ext cx="6112328" cy="553998"/>
          </a:xfrm>
          <a:prstGeom prst="rect">
            <a:avLst/>
          </a:prstGeom>
          <a:noFill/>
        </p:spPr>
        <p:txBody>
          <a:bodyPr wrap="square">
            <a:spAutoFit/>
          </a:bodyPr>
          <a:lstStyle/>
          <a:p>
            <a:r>
              <a:rPr lang="en-IN" sz="3000" b="1" u="sng" spc="-10" dirty="0">
                <a:solidFill>
                  <a:schemeClr val="tx1"/>
                </a:solidFill>
                <a:uFill>
                  <a:solidFill>
                    <a:srgbClr val="000000"/>
                  </a:solidFill>
                </a:uFill>
                <a:latin typeface="Times New Roman" panose="02020603050405020304" pitchFamily="18" charset="0"/>
                <a:cs typeface="Times New Roman" panose="02020603050405020304" pitchFamily="18" charset="0"/>
              </a:rPr>
              <a:t>Introduction:</a:t>
            </a:r>
            <a:endParaRPr lang="en-IN" sz="3000" dirty="0"/>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p:pic>
      <p:sp>
        <p:nvSpPr>
          <p:cNvPr id="5" name="TextBox 4">
            <a:extLst>
              <a:ext uri="{FF2B5EF4-FFF2-40B4-BE49-F238E27FC236}">
                <a16:creationId xmlns:a16="http://schemas.microsoft.com/office/drawing/2014/main" id="{ED1671F9-13FF-8F0E-94E2-FF3F40DC63E7}"/>
              </a:ext>
            </a:extLst>
          </p:cNvPr>
          <p:cNvSpPr txBox="1"/>
          <p:nvPr/>
        </p:nvSpPr>
        <p:spPr>
          <a:xfrm>
            <a:off x="914399" y="625456"/>
            <a:ext cx="6112328" cy="400110"/>
          </a:xfrm>
          <a:prstGeom prst="rect">
            <a:avLst/>
          </a:prstGeom>
          <a:noFill/>
        </p:spPr>
        <p:txBody>
          <a:bodyPr wrap="square">
            <a:spAutoFit/>
          </a:bodyPr>
          <a:lstStyle/>
          <a:p>
            <a:r>
              <a:rPr lang="en-IN" sz="2000" b="1" u="sng" dirty="0">
                <a:solidFill>
                  <a:schemeClr val="tx1"/>
                </a:solidFill>
                <a:uFill>
                  <a:solidFill>
                    <a:srgbClr val="000000"/>
                  </a:solidFill>
                </a:uFill>
                <a:latin typeface="Times New Roman"/>
                <a:cs typeface="Times New Roman"/>
              </a:rPr>
              <a:t>Components used:</a:t>
            </a:r>
            <a:endParaRPr lang="en-IN" sz="2000" dirty="0"/>
          </a:p>
        </p:txBody>
      </p:sp>
      <p:sp>
        <p:nvSpPr>
          <p:cNvPr id="8" name="TextBox 7">
            <a:extLst>
              <a:ext uri="{FF2B5EF4-FFF2-40B4-BE49-F238E27FC236}">
                <a16:creationId xmlns:a16="http://schemas.microsoft.com/office/drawing/2014/main" id="{25493F9C-E0C5-C8FF-5FCB-5B0114F820E9}"/>
              </a:ext>
            </a:extLst>
          </p:cNvPr>
          <p:cNvSpPr txBox="1"/>
          <p:nvPr/>
        </p:nvSpPr>
        <p:spPr>
          <a:xfrm>
            <a:off x="971549" y="1025566"/>
            <a:ext cx="6112328" cy="923330"/>
          </a:xfrm>
          <a:prstGeom prst="rect">
            <a:avLst/>
          </a:prstGeom>
          <a:noFill/>
        </p:spPr>
        <p:txBody>
          <a:bodyPr wrap="square">
            <a:spAutoFit/>
          </a:bodyPr>
          <a:lstStyle/>
          <a:p>
            <a:r>
              <a:rPr lang="en-US" sz="1800" dirty="0">
                <a:solidFill>
                  <a:schemeClr val="tx1"/>
                </a:solidFill>
                <a:latin typeface="Times New Roman"/>
                <a:cs typeface="Times New Roman"/>
              </a:rPr>
              <a:t>Dev-C++</a:t>
            </a:r>
            <a:br>
              <a:rPr lang="en-US" sz="1800" dirty="0">
                <a:solidFill>
                  <a:schemeClr val="tx1"/>
                </a:solidFill>
                <a:latin typeface="Times New Roman"/>
                <a:cs typeface="Times New Roman"/>
              </a:rPr>
            </a:br>
            <a:r>
              <a:rPr lang="en-US" sz="1800" dirty="0">
                <a:solidFill>
                  <a:schemeClr val="tx1"/>
                </a:solidFill>
                <a:latin typeface="Times New Roman"/>
                <a:cs typeface="Times New Roman"/>
              </a:rPr>
              <a:t>C++ Compiler</a:t>
            </a:r>
            <a:br>
              <a:rPr lang="en-US" sz="1800" dirty="0">
                <a:solidFill>
                  <a:schemeClr val="tx1"/>
                </a:solidFill>
                <a:latin typeface="Times New Roman"/>
                <a:cs typeface="Times New Roman"/>
              </a:rPr>
            </a:br>
            <a:r>
              <a:rPr lang="en-US" sz="1800" dirty="0">
                <a:solidFill>
                  <a:schemeClr val="tx1"/>
                </a:solidFill>
                <a:latin typeface="Times New Roman"/>
                <a:cs typeface="Times New Roman"/>
              </a:rPr>
              <a:t>Command prompt or Terminal to run the program</a:t>
            </a:r>
            <a:endParaRPr lang="en-IN" dirty="0"/>
          </a:p>
        </p:txBody>
      </p:sp>
      <p:sp>
        <p:nvSpPr>
          <p:cNvPr id="10" name="TextBox 9">
            <a:extLst>
              <a:ext uri="{FF2B5EF4-FFF2-40B4-BE49-F238E27FC236}">
                <a16:creationId xmlns:a16="http://schemas.microsoft.com/office/drawing/2014/main" id="{8B4335AB-F3B9-5A12-CFB7-F3464493F5D5}"/>
              </a:ext>
            </a:extLst>
          </p:cNvPr>
          <p:cNvSpPr txBox="1"/>
          <p:nvPr/>
        </p:nvSpPr>
        <p:spPr>
          <a:xfrm>
            <a:off x="914399" y="3616025"/>
            <a:ext cx="6112328" cy="646331"/>
          </a:xfrm>
          <a:prstGeom prst="rect">
            <a:avLst/>
          </a:prstGeom>
          <a:noFill/>
        </p:spPr>
        <p:txBody>
          <a:bodyPr wrap="square">
            <a:spAutoFit/>
          </a:bodyPr>
          <a:lstStyle/>
          <a:p>
            <a:r>
              <a:rPr lang="en-US" sz="1800" b="1" u="sng" dirty="0">
                <a:solidFill>
                  <a:schemeClr val="tx1"/>
                </a:solidFill>
                <a:uFill>
                  <a:solidFill>
                    <a:srgbClr val="000000"/>
                  </a:solidFill>
                </a:uFill>
                <a:latin typeface="Times New Roman"/>
                <a:cs typeface="Times New Roman"/>
              </a:rPr>
              <a:t>Project Requirements:</a:t>
            </a:r>
            <a:br>
              <a:rPr lang="en-US" sz="1800" b="1" u="sng" dirty="0">
                <a:solidFill>
                  <a:schemeClr val="tx1"/>
                </a:solidFill>
                <a:uFill>
                  <a:solidFill>
                    <a:srgbClr val="000000"/>
                  </a:solidFill>
                </a:uFill>
                <a:latin typeface="Times New Roman"/>
                <a:cs typeface="Times New Roman"/>
              </a:rPr>
            </a:br>
            <a:endParaRPr lang="en-IN" dirty="0"/>
          </a:p>
        </p:txBody>
      </p:sp>
      <p:sp>
        <p:nvSpPr>
          <p:cNvPr id="12" name="TextBox 11">
            <a:extLst>
              <a:ext uri="{FF2B5EF4-FFF2-40B4-BE49-F238E27FC236}">
                <a16:creationId xmlns:a16="http://schemas.microsoft.com/office/drawing/2014/main" id="{172D188D-6878-47E5-E25D-32046566501C}"/>
              </a:ext>
            </a:extLst>
          </p:cNvPr>
          <p:cNvSpPr txBox="1"/>
          <p:nvPr/>
        </p:nvSpPr>
        <p:spPr>
          <a:xfrm>
            <a:off x="971549" y="4140857"/>
            <a:ext cx="6112328" cy="2308324"/>
          </a:xfrm>
          <a:prstGeom prst="rect">
            <a:avLst/>
          </a:prstGeom>
          <a:noFill/>
        </p:spPr>
        <p:txBody>
          <a:bodyPr wrap="square">
            <a:spAutoFit/>
          </a:bodyPr>
          <a:lstStyle/>
          <a:p>
            <a:pPr algn="just"/>
            <a:r>
              <a:rPr lang="en-US" dirty="0">
                <a:solidFill>
                  <a:schemeClr val="tx1"/>
                </a:solidFill>
                <a:latin typeface="Times New Roman"/>
                <a:cs typeface="Times New Roman"/>
              </a:rPr>
              <a:t>File handling: reading and writing data to a file.</a:t>
            </a:r>
            <a:br>
              <a:rPr lang="en-US" dirty="0">
                <a:solidFill>
                  <a:schemeClr val="tx1"/>
                </a:solidFill>
                <a:latin typeface="Times New Roman"/>
                <a:cs typeface="Times New Roman"/>
              </a:rPr>
            </a:br>
            <a:r>
              <a:rPr lang="en-US" dirty="0">
                <a:solidFill>
                  <a:schemeClr val="tx1"/>
                </a:solidFill>
                <a:latin typeface="Times New Roman"/>
                <a:cs typeface="Times New Roman"/>
              </a:rPr>
              <a:t>Student Management system functionality: Insert, Display, modify, search, and delete student record operations performed by the user.</a:t>
            </a:r>
            <a:br>
              <a:rPr lang="en-US" dirty="0">
                <a:solidFill>
                  <a:schemeClr val="tx1"/>
                </a:solidFill>
                <a:latin typeface="Times New Roman"/>
                <a:cs typeface="Times New Roman"/>
              </a:rPr>
            </a:br>
            <a:r>
              <a:rPr lang="en-US" dirty="0">
                <a:solidFill>
                  <a:schemeClr val="tx1"/>
                </a:solidFill>
                <a:latin typeface="Times New Roman"/>
                <a:cs typeface="Times New Roman"/>
              </a:rPr>
              <a:t>User input/output: input will be gathered for student record operations and navigation of the student record program. Output in a terminal will be used to display Instructions to the users of system management system data.</a:t>
            </a:r>
            <a:endParaRPr lang="en-IN" dirty="0"/>
          </a:p>
        </p:txBody>
      </p:sp>
      <p:sp>
        <p:nvSpPr>
          <p:cNvPr id="14" name="TextBox 13">
            <a:extLst>
              <a:ext uri="{FF2B5EF4-FFF2-40B4-BE49-F238E27FC236}">
                <a16:creationId xmlns:a16="http://schemas.microsoft.com/office/drawing/2014/main" id="{D9A4B0C4-D740-62CC-45E1-B03887F72DD5}"/>
              </a:ext>
            </a:extLst>
          </p:cNvPr>
          <p:cNvSpPr txBox="1"/>
          <p:nvPr/>
        </p:nvSpPr>
        <p:spPr>
          <a:xfrm>
            <a:off x="942974" y="2272867"/>
            <a:ext cx="6112328" cy="1538883"/>
          </a:xfrm>
          <a:prstGeom prst="rect">
            <a:avLst/>
          </a:prstGeom>
          <a:noFill/>
        </p:spPr>
        <p:txBody>
          <a:bodyPr wrap="square">
            <a:spAutoFit/>
          </a:bodyPr>
          <a:lstStyle/>
          <a:p>
            <a:r>
              <a:rPr lang="en-US" sz="2000" b="1" u="sng" dirty="0">
                <a:solidFill>
                  <a:schemeClr val="tx1"/>
                </a:solidFill>
                <a:uFill>
                  <a:solidFill>
                    <a:srgbClr val="000000"/>
                  </a:solidFill>
                </a:uFill>
                <a:latin typeface="Times New Roman"/>
                <a:cs typeface="Times New Roman"/>
              </a:rPr>
              <a:t>Technical</a:t>
            </a:r>
            <a:r>
              <a:rPr lang="en-US" sz="2000" b="1" u="sng" spc="-30" dirty="0">
                <a:solidFill>
                  <a:schemeClr val="tx1"/>
                </a:solidFill>
                <a:uFill>
                  <a:solidFill>
                    <a:srgbClr val="000000"/>
                  </a:solidFill>
                </a:uFill>
                <a:latin typeface="Times New Roman"/>
                <a:cs typeface="Times New Roman"/>
              </a:rPr>
              <a:t> </a:t>
            </a:r>
            <a:r>
              <a:rPr lang="en-US" sz="2000" b="1" u="sng" spc="-10" dirty="0">
                <a:solidFill>
                  <a:schemeClr val="tx1"/>
                </a:solidFill>
                <a:uFill>
                  <a:solidFill>
                    <a:srgbClr val="000000"/>
                  </a:solidFill>
                </a:uFill>
                <a:latin typeface="Times New Roman"/>
                <a:cs typeface="Times New Roman"/>
              </a:rPr>
              <a:t>requirements:</a:t>
            </a:r>
            <a:br>
              <a:rPr lang="en-US" sz="2000" b="1" u="sng" spc="-10" dirty="0">
                <a:solidFill>
                  <a:schemeClr val="tx1"/>
                </a:solidFill>
                <a:uFill>
                  <a:solidFill>
                    <a:srgbClr val="000000"/>
                  </a:solidFill>
                </a:uFill>
                <a:latin typeface="Times New Roman"/>
                <a:cs typeface="Times New Roman"/>
              </a:rPr>
            </a:br>
            <a:br>
              <a:rPr lang="en-US" sz="2000" dirty="0">
                <a:solidFill>
                  <a:schemeClr val="tx1"/>
                </a:solidFill>
                <a:latin typeface="Times New Roman"/>
                <a:cs typeface="Times New Roman"/>
              </a:rPr>
            </a:br>
            <a:r>
              <a:rPr lang="en-US" sz="1800" dirty="0">
                <a:solidFill>
                  <a:schemeClr val="tx1"/>
                </a:solidFill>
                <a:latin typeface="Times New Roman"/>
                <a:cs typeface="Times New Roman"/>
              </a:rPr>
              <a:t>Knowledge</a:t>
            </a:r>
            <a:r>
              <a:rPr lang="en-US" sz="1800" spc="-25" dirty="0">
                <a:solidFill>
                  <a:schemeClr val="tx1"/>
                </a:solidFill>
                <a:latin typeface="Times New Roman"/>
                <a:cs typeface="Times New Roman"/>
              </a:rPr>
              <a:t> </a:t>
            </a:r>
            <a:r>
              <a:rPr lang="en-US" sz="1800" dirty="0">
                <a:solidFill>
                  <a:schemeClr val="tx1"/>
                </a:solidFill>
                <a:latin typeface="Times New Roman"/>
                <a:cs typeface="Times New Roman"/>
              </a:rPr>
              <a:t>of</a:t>
            </a:r>
            <a:r>
              <a:rPr lang="en-US" sz="1800" spc="-20" dirty="0">
                <a:solidFill>
                  <a:schemeClr val="tx1"/>
                </a:solidFill>
                <a:latin typeface="Times New Roman"/>
                <a:cs typeface="Times New Roman"/>
              </a:rPr>
              <a:t> </a:t>
            </a:r>
            <a:r>
              <a:rPr lang="en-US" sz="1800" dirty="0">
                <a:solidFill>
                  <a:schemeClr val="tx1"/>
                </a:solidFill>
                <a:latin typeface="Times New Roman"/>
                <a:cs typeface="Times New Roman"/>
              </a:rPr>
              <a:t>C++</a:t>
            </a:r>
            <a:r>
              <a:rPr lang="en-US" sz="1800" spc="-20" dirty="0">
                <a:solidFill>
                  <a:schemeClr val="tx1"/>
                </a:solidFill>
                <a:latin typeface="Times New Roman"/>
                <a:cs typeface="Times New Roman"/>
              </a:rPr>
              <a:t> </a:t>
            </a:r>
            <a:r>
              <a:rPr lang="en-US" sz="1800" dirty="0">
                <a:solidFill>
                  <a:schemeClr val="tx1"/>
                </a:solidFill>
                <a:latin typeface="Times New Roman"/>
                <a:cs typeface="Times New Roman"/>
              </a:rPr>
              <a:t>with</a:t>
            </a:r>
            <a:r>
              <a:rPr lang="en-US" sz="1800" spc="-10" dirty="0">
                <a:solidFill>
                  <a:schemeClr val="tx1"/>
                </a:solidFill>
                <a:latin typeface="Times New Roman"/>
                <a:cs typeface="Times New Roman"/>
              </a:rPr>
              <a:t> </a:t>
            </a:r>
            <a:r>
              <a:rPr lang="en-US" sz="1800" dirty="0">
                <a:solidFill>
                  <a:schemeClr val="tx1"/>
                </a:solidFill>
                <a:latin typeface="Times New Roman"/>
                <a:cs typeface="Times New Roman"/>
              </a:rPr>
              <a:t>OOP</a:t>
            </a:r>
            <a:r>
              <a:rPr lang="en-US" sz="1800" spc="-20" dirty="0">
                <a:solidFill>
                  <a:schemeClr val="tx1"/>
                </a:solidFill>
                <a:latin typeface="Times New Roman"/>
                <a:cs typeface="Times New Roman"/>
              </a:rPr>
              <a:t> </a:t>
            </a:r>
            <a:r>
              <a:rPr lang="en-US" sz="1800" dirty="0">
                <a:solidFill>
                  <a:schemeClr val="tx1"/>
                </a:solidFill>
                <a:latin typeface="Times New Roman"/>
                <a:cs typeface="Times New Roman"/>
              </a:rPr>
              <a:t>principals</a:t>
            </a:r>
            <a:r>
              <a:rPr lang="en-US" sz="1800" spc="-20" dirty="0">
                <a:solidFill>
                  <a:schemeClr val="tx1"/>
                </a:solidFill>
                <a:latin typeface="Times New Roman"/>
                <a:cs typeface="Times New Roman"/>
              </a:rPr>
              <a:t> </a:t>
            </a:r>
            <a:r>
              <a:rPr lang="en-US" sz="1800" dirty="0">
                <a:solidFill>
                  <a:schemeClr val="tx1"/>
                </a:solidFill>
                <a:latin typeface="Times New Roman"/>
                <a:cs typeface="Times New Roman"/>
              </a:rPr>
              <a:t>and</a:t>
            </a:r>
            <a:r>
              <a:rPr lang="en-US" sz="1800" spc="-15" dirty="0">
                <a:solidFill>
                  <a:schemeClr val="tx1"/>
                </a:solidFill>
                <a:latin typeface="Times New Roman"/>
                <a:cs typeface="Times New Roman"/>
              </a:rPr>
              <a:t> </a:t>
            </a:r>
            <a:r>
              <a:rPr lang="en-US" sz="1800" spc="-10" dirty="0">
                <a:solidFill>
                  <a:schemeClr val="tx1"/>
                </a:solidFill>
                <a:latin typeface="Times New Roman"/>
                <a:cs typeface="Times New Roman"/>
              </a:rPr>
              <a:t>classes</a:t>
            </a:r>
            <a:br>
              <a:rPr lang="en-US" sz="1800" dirty="0">
                <a:solidFill>
                  <a:schemeClr val="tx1"/>
                </a:solidFill>
                <a:latin typeface="Times New Roman"/>
                <a:cs typeface="Times New Roman"/>
              </a:rPr>
            </a:br>
            <a:br>
              <a:rPr lang="en-US" sz="1800" dirty="0">
                <a:solidFill>
                  <a:schemeClr val="tx1"/>
                </a:solidFill>
                <a:latin typeface="Times New Roman"/>
                <a:cs typeface="Times New Roman"/>
              </a:rPr>
            </a:br>
            <a:endParaRPr lang="en-IN" dirty="0"/>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pPr marL="12700">
              <a:lnSpc>
                <a:spcPct val="100000"/>
              </a:lnSpc>
              <a:spcBef>
                <a:spcPts val="100"/>
              </a:spcBef>
            </a:pPr>
            <a:r>
              <a:rPr lang="en-US" sz="2400" u="sng" dirty="0">
                <a:solidFill>
                  <a:schemeClr val="tx1"/>
                </a:solidFill>
                <a:uFill>
                  <a:solidFill>
                    <a:srgbClr val="000000"/>
                  </a:solidFill>
                </a:uFill>
                <a:latin typeface="Times New Roman"/>
                <a:cs typeface="Times New Roman"/>
              </a:rPr>
              <a:t>What classes will be utilized?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427513"/>
            <a:ext cx="7965460" cy="3373213"/>
          </a:xfrm>
        </p:spPr>
        <p:txBody>
          <a:bodyPr>
            <a:normAutofit fontScale="92500" lnSpcReduction="20000"/>
          </a:bodyPr>
          <a:lstStyle/>
          <a:p>
            <a:pPr marL="12700" marR="5080" algn="just">
              <a:lnSpc>
                <a:spcPct val="143300"/>
              </a:lnSpc>
              <a:spcBef>
                <a:spcPts val="1120"/>
              </a:spcBef>
            </a:pPr>
            <a:r>
              <a:rPr lang="en-US" sz="1900" dirty="0">
                <a:solidFill>
                  <a:schemeClr val="tx1"/>
                </a:solidFill>
                <a:latin typeface="Times New Roman" panose="02020603050405020304" pitchFamily="18" charset="0"/>
                <a:cs typeface="Times New Roman" panose="02020603050405020304" pitchFamily="18" charset="0"/>
              </a:rPr>
              <a:t>Class</a:t>
            </a:r>
            <a:r>
              <a:rPr lang="en-US" sz="1900" spc="43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student</a:t>
            </a:r>
            <a:r>
              <a:rPr lang="en-US" sz="1900" spc="42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management</a:t>
            </a:r>
            <a:r>
              <a:rPr lang="en-US" sz="1900" spc="434"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program</a:t>
            </a:r>
            <a:r>
              <a:rPr lang="en-US" sz="1900" spc="434"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utilizes</a:t>
            </a:r>
            <a:r>
              <a:rPr lang="en-US" sz="1900" spc="42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a</a:t>
            </a:r>
            <a:r>
              <a:rPr lang="en-US" sz="1900" spc="425"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multitude</a:t>
            </a:r>
            <a:r>
              <a:rPr lang="en-US" sz="1900" spc="425"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of</a:t>
            </a:r>
            <a:r>
              <a:rPr lang="en-US" sz="1900" spc="43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classes</a:t>
            </a:r>
            <a:r>
              <a:rPr lang="en-US" sz="1900" spc="42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that</a:t>
            </a:r>
            <a:r>
              <a:rPr lang="en-US" sz="1900" spc="43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each</a:t>
            </a:r>
            <a:r>
              <a:rPr lang="en-US" sz="1900" spc="434"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have</a:t>
            </a:r>
            <a:r>
              <a:rPr lang="en-US" sz="1900" spc="425" dirty="0">
                <a:solidFill>
                  <a:schemeClr val="tx1"/>
                </a:solidFill>
                <a:latin typeface="Times New Roman" panose="02020603050405020304" pitchFamily="18" charset="0"/>
                <a:cs typeface="Times New Roman" panose="02020603050405020304" pitchFamily="18" charset="0"/>
              </a:rPr>
              <a:t> </a:t>
            </a:r>
            <a:r>
              <a:rPr lang="en-US" sz="1900" spc="-10" dirty="0">
                <a:solidFill>
                  <a:schemeClr val="tx1"/>
                </a:solidFill>
                <a:latin typeface="Times New Roman" panose="02020603050405020304" pitchFamily="18" charset="0"/>
                <a:cs typeface="Times New Roman" panose="02020603050405020304" pitchFamily="18" charset="0"/>
              </a:rPr>
              <a:t>their responsibilities:</a:t>
            </a:r>
          </a:p>
          <a:p>
            <a:pPr marL="12700" marR="5080" algn="just">
              <a:lnSpc>
                <a:spcPct val="143300"/>
              </a:lnSpc>
              <a:spcBef>
                <a:spcPts val="1120"/>
              </a:spcBef>
            </a:pPr>
            <a:endParaRPr lang="en-US" sz="1800" spc="-1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100"/>
              </a:spcBef>
              <a:buNone/>
            </a:pPr>
            <a:r>
              <a:rPr lang="en-US" sz="2600" b="1" u="sng" dirty="0">
                <a:solidFill>
                  <a:schemeClr val="tx1"/>
                </a:solidFill>
                <a:uFill>
                  <a:solidFill>
                    <a:srgbClr val="000000"/>
                  </a:solidFill>
                </a:uFill>
                <a:latin typeface="Times New Roman"/>
                <a:cs typeface="Times New Roman"/>
              </a:rPr>
              <a:t>Program</a:t>
            </a:r>
            <a:r>
              <a:rPr lang="en-US" sz="2600" b="1" u="sng" spc="-50" dirty="0">
                <a:solidFill>
                  <a:schemeClr val="tx1"/>
                </a:solidFill>
                <a:uFill>
                  <a:solidFill>
                    <a:srgbClr val="000000"/>
                  </a:solidFill>
                </a:uFill>
                <a:latin typeface="Times New Roman"/>
                <a:cs typeface="Times New Roman"/>
              </a:rPr>
              <a:t> </a:t>
            </a:r>
            <a:r>
              <a:rPr lang="en-US" sz="2600" b="1" u="sng" spc="-10" dirty="0">
                <a:solidFill>
                  <a:schemeClr val="tx1"/>
                </a:solidFill>
                <a:uFill>
                  <a:solidFill>
                    <a:srgbClr val="000000"/>
                  </a:solidFill>
                </a:uFill>
                <a:latin typeface="Times New Roman"/>
                <a:cs typeface="Times New Roman"/>
              </a:rPr>
              <a:t>Breakdown</a:t>
            </a:r>
            <a:endParaRPr lang="en-US" sz="2600" dirty="0">
              <a:solidFill>
                <a:schemeClr val="tx1"/>
              </a:solidFill>
              <a:latin typeface="Times New Roman"/>
              <a:cs typeface="Times New Roman"/>
            </a:endParaRPr>
          </a:p>
          <a:p>
            <a:pPr marL="12700" marR="5080" algn="just">
              <a:lnSpc>
                <a:spcPct val="143900"/>
              </a:lnSpc>
              <a:spcBef>
                <a:spcPts val="1420"/>
              </a:spcBef>
            </a:pPr>
            <a:r>
              <a:rPr lang="en-US" sz="1900" dirty="0">
                <a:solidFill>
                  <a:schemeClr val="tx1"/>
                </a:solidFill>
                <a:latin typeface="Times New Roman"/>
                <a:cs typeface="Times New Roman"/>
              </a:rPr>
              <a:t>We</a:t>
            </a:r>
            <a:r>
              <a:rPr lang="en-US" sz="1900" spc="-45" dirty="0">
                <a:solidFill>
                  <a:schemeClr val="tx1"/>
                </a:solidFill>
                <a:latin typeface="Times New Roman"/>
                <a:cs typeface="Times New Roman"/>
              </a:rPr>
              <a:t> </a:t>
            </a:r>
            <a:r>
              <a:rPr lang="en-US" sz="1900" dirty="0">
                <a:solidFill>
                  <a:schemeClr val="tx1"/>
                </a:solidFill>
                <a:latin typeface="Times New Roman"/>
                <a:cs typeface="Times New Roman"/>
              </a:rPr>
              <a:t>are</a:t>
            </a:r>
            <a:r>
              <a:rPr lang="en-US" sz="1900" spc="-50" dirty="0">
                <a:solidFill>
                  <a:schemeClr val="tx1"/>
                </a:solidFill>
                <a:latin typeface="Times New Roman"/>
                <a:cs typeface="Times New Roman"/>
              </a:rPr>
              <a:t> </a:t>
            </a:r>
            <a:r>
              <a:rPr lang="en-US" sz="1900" dirty="0">
                <a:solidFill>
                  <a:schemeClr val="tx1"/>
                </a:solidFill>
                <a:latin typeface="Times New Roman"/>
                <a:cs typeface="Times New Roman"/>
              </a:rPr>
              <a:t>including</a:t>
            </a:r>
            <a:r>
              <a:rPr lang="en-US" sz="1900" spc="-35" dirty="0">
                <a:solidFill>
                  <a:schemeClr val="tx1"/>
                </a:solidFill>
                <a:latin typeface="Times New Roman"/>
                <a:cs typeface="Times New Roman"/>
              </a:rPr>
              <a:t> </a:t>
            </a:r>
            <a:r>
              <a:rPr lang="en-US" sz="1900" dirty="0">
                <a:solidFill>
                  <a:schemeClr val="tx1"/>
                </a:solidFill>
                <a:latin typeface="Times New Roman"/>
                <a:cs typeface="Times New Roman"/>
              </a:rPr>
              <a:t>all</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the</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necessary</a:t>
            </a:r>
            <a:r>
              <a:rPr lang="en-US" sz="1900" spc="-65" dirty="0">
                <a:solidFill>
                  <a:schemeClr val="tx1"/>
                </a:solidFill>
                <a:latin typeface="Times New Roman"/>
                <a:cs typeface="Times New Roman"/>
              </a:rPr>
              <a:t> </a:t>
            </a:r>
            <a:r>
              <a:rPr lang="en-US" sz="1900" spc="-10" dirty="0">
                <a:solidFill>
                  <a:schemeClr val="tx1"/>
                </a:solidFill>
                <a:latin typeface="Times New Roman"/>
                <a:cs typeface="Times New Roman"/>
              </a:rPr>
              <a:t>libraries</a:t>
            </a:r>
            <a:r>
              <a:rPr lang="en-US" sz="1900" spc="-35" dirty="0">
                <a:solidFill>
                  <a:schemeClr val="tx1"/>
                </a:solidFill>
                <a:latin typeface="Times New Roman"/>
                <a:cs typeface="Times New Roman"/>
              </a:rPr>
              <a:t> </a:t>
            </a:r>
            <a:r>
              <a:rPr lang="en-US" sz="1900" dirty="0">
                <a:solidFill>
                  <a:schemeClr val="tx1"/>
                </a:solidFill>
                <a:latin typeface="Times New Roman"/>
                <a:cs typeface="Times New Roman"/>
              </a:rPr>
              <a:t>in</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this</a:t>
            </a:r>
            <a:r>
              <a:rPr lang="en-US" sz="1900" spc="-35" dirty="0">
                <a:solidFill>
                  <a:schemeClr val="tx1"/>
                </a:solidFill>
                <a:latin typeface="Times New Roman"/>
                <a:cs typeface="Times New Roman"/>
              </a:rPr>
              <a:t> </a:t>
            </a:r>
            <a:r>
              <a:rPr lang="en-US" sz="1900" spc="-10" dirty="0">
                <a:solidFill>
                  <a:schemeClr val="tx1"/>
                </a:solidFill>
                <a:latin typeface="Times New Roman"/>
                <a:cs typeface="Times New Roman"/>
              </a:rPr>
              <a:t>program</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to</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avoid</a:t>
            </a:r>
            <a:r>
              <a:rPr lang="en-US" sz="1900" spc="-35" dirty="0">
                <a:solidFill>
                  <a:schemeClr val="tx1"/>
                </a:solidFill>
                <a:latin typeface="Times New Roman"/>
                <a:cs typeface="Times New Roman"/>
              </a:rPr>
              <a:t> </a:t>
            </a:r>
            <a:r>
              <a:rPr lang="en-US" sz="1900" dirty="0">
                <a:solidFill>
                  <a:schemeClr val="tx1"/>
                </a:solidFill>
                <a:latin typeface="Times New Roman"/>
                <a:cs typeface="Times New Roman"/>
              </a:rPr>
              <a:t>any</a:t>
            </a:r>
            <a:r>
              <a:rPr lang="en-US" sz="1900" spc="-70" dirty="0">
                <a:solidFill>
                  <a:schemeClr val="tx1"/>
                </a:solidFill>
                <a:latin typeface="Times New Roman"/>
                <a:cs typeface="Times New Roman"/>
              </a:rPr>
              <a:t> </a:t>
            </a:r>
            <a:r>
              <a:rPr lang="en-US" sz="1900" dirty="0">
                <a:solidFill>
                  <a:schemeClr val="tx1"/>
                </a:solidFill>
                <a:latin typeface="Times New Roman"/>
                <a:cs typeface="Times New Roman"/>
              </a:rPr>
              <a:t>kind</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of</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compilation</a:t>
            </a:r>
            <a:r>
              <a:rPr lang="en-US" sz="1900" spc="-40" dirty="0">
                <a:solidFill>
                  <a:schemeClr val="tx1"/>
                </a:solidFill>
                <a:latin typeface="Times New Roman"/>
                <a:cs typeface="Times New Roman"/>
              </a:rPr>
              <a:t> </a:t>
            </a:r>
            <a:r>
              <a:rPr lang="en-US" sz="1900" spc="-10" dirty="0">
                <a:solidFill>
                  <a:schemeClr val="tx1"/>
                </a:solidFill>
                <a:latin typeface="Times New Roman"/>
                <a:cs typeface="Times New Roman"/>
              </a:rPr>
              <a:t>error. </a:t>
            </a:r>
            <a:r>
              <a:rPr lang="en-US" sz="1900" dirty="0">
                <a:solidFill>
                  <a:schemeClr val="tx1"/>
                </a:solidFill>
                <a:latin typeface="Times New Roman"/>
                <a:cs typeface="Times New Roman"/>
              </a:rPr>
              <a:t>The</a:t>
            </a:r>
            <a:r>
              <a:rPr lang="en-US" sz="1900" spc="-50" dirty="0">
                <a:solidFill>
                  <a:schemeClr val="tx1"/>
                </a:solidFill>
                <a:latin typeface="Times New Roman"/>
                <a:cs typeface="Times New Roman"/>
              </a:rPr>
              <a:t> </a:t>
            </a:r>
            <a:r>
              <a:rPr lang="en-US" sz="1900" dirty="0">
                <a:solidFill>
                  <a:schemeClr val="tx1"/>
                </a:solidFill>
                <a:latin typeface="Times New Roman"/>
                <a:cs typeface="Times New Roman"/>
              </a:rPr>
              <a:t>while</a:t>
            </a:r>
            <a:r>
              <a:rPr lang="en-US" sz="1900" spc="-45" dirty="0">
                <a:solidFill>
                  <a:schemeClr val="tx1"/>
                </a:solidFill>
                <a:latin typeface="Times New Roman"/>
                <a:cs typeface="Times New Roman"/>
              </a:rPr>
              <a:t> </a:t>
            </a:r>
            <a:r>
              <a:rPr lang="en-US" sz="1900" dirty="0">
                <a:solidFill>
                  <a:schemeClr val="tx1"/>
                </a:solidFill>
                <a:latin typeface="Times New Roman"/>
                <a:cs typeface="Times New Roman"/>
              </a:rPr>
              <a:t>loop</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above</a:t>
            </a:r>
            <a:r>
              <a:rPr lang="en-US" sz="1900" spc="-50" dirty="0">
                <a:solidFill>
                  <a:schemeClr val="tx1"/>
                </a:solidFill>
                <a:latin typeface="Times New Roman"/>
                <a:cs typeface="Times New Roman"/>
              </a:rPr>
              <a:t> </a:t>
            </a:r>
            <a:r>
              <a:rPr lang="en-US" sz="1900" dirty="0">
                <a:solidFill>
                  <a:schemeClr val="tx1"/>
                </a:solidFill>
                <a:latin typeface="Times New Roman"/>
                <a:cs typeface="Times New Roman"/>
              </a:rPr>
              <a:t>will</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only</a:t>
            </a:r>
            <a:r>
              <a:rPr lang="en-US" sz="1900" spc="-75" dirty="0">
                <a:solidFill>
                  <a:schemeClr val="tx1"/>
                </a:solidFill>
                <a:latin typeface="Times New Roman"/>
                <a:cs typeface="Times New Roman"/>
              </a:rPr>
              <a:t> </a:t>
            </a:r>
            <a:r>
              <a:rPr lang="en-US" sz="1900" dirty="0">
                <a:solidFill>
                  <a:schemeClr val="tx1"/>
                </a:solidFill>
                <a:latin typeface="Times New Roman"/>
                <a:cs typeface="Times New Roman"/>
              </a:rPr>
              <a:t>execute</a:t>
            </a:r>
            <a:r>
              <a:rPr lang="en-US" sz="1900" spc="-45" dirty="0">
                <a:solidFill>
                  <a:schemeClr val="tx1"/>
                </a:solidFill>
                <a:latin typeface="Times New Roman"/>
                <a:cs typeface="Times New Roman"/>
              </a:rPr>
              <a:t> </a:t>
            </a:r>
            <a:r>
              <a:rPr lang="en-US" sz="1900" dirty="0">
                <a:solidFill>
                  <a:schemeClr val="tx1"/>
                </a:solidFill>
                <a:latin typeface="Times New Roman"/>
                <a:cs typeface="Times New Roman"/>
              </a:rPr>
              <a:t>when</a:t>
            </a:r>
            <a:r>
              <a:rPr lang="en-US" sz="1900" spc="-45" dirty="0">
                <a:solidFill>
                  <a:schemeClr val="tx1"/>
                </a:solidFill>
                <a:latin typeface="Times New Roman"/>
                <a:cs typeface="Times New Roman"/>
              </a:rPr>
              <a:t> </a:t>
            </a:r>
            <a:r>
              <a:rPr lang="en-US" sz="1900" dirty="0">
                <a:solidFill>
                  <a:schemeClr val="tx1"/>
                </a:solidFill>
                <a:latin typeface="Times New Roman"/>
                <a:cs typeface="Times New Roman"/>
              </a:rPr>
              <a:t>the</a:t>
            </a:r>
            <a:r>
              <a:rPr lang="en-US" sz="1900" spc="-45" dirty="0">
                <a:solidFill>
                  <a:schemeClr val="tx1"/>
                </a:solidFill>
                <a:latin typeface="Times New Roman"/>
                <a:cs typeface="Times New Roman"/>
              </a:rPr>
              <a:t> </a:t>
            </a:r>
            <a:r>
              <a:rPr lang="en-US" sz="1900" dirty="0">
                <a:solidFill>
                  <a:schemeClr val="tx1"/>
                </a:solidFill>
                <a:latin typeface="Times New Roman"/>
                <a:cs typeface="Times New Roman"/>
              </a:rPr>
              <a:t>option</a:t>
            </a:r>
            <a:r>
              <a:rPr lang="en-US" sz="1900" spc="-40" dirty="0">
                <a:solidFill>
                  <a:schemeClr val="tx1"/>
                </a:solidFill>
                <a:latin typeface="Times New Roman"/>
                <a:cs typeface="Times New Roman"/>
              </a:rPr>
              <a:t> </a:t>
            </a:r>
            <a:r>
              <a:rPr lang="en-US" sz="1900" spc="-10" dirty="0">
                <a:solidFill>
                  <a:schemeClr val="tx1"/>
                </a:solidFill>
                <a:latin typeface="Times New Roman"/>
                <a:cs typeface="Times New Roman"/>
              </a:rPr>
              <a:t>selected</a:t>
            </a:r>
            <a:r>
              <a:rPr lang="en-US" sz="1900" spc="-50" dirty="0">
                <a:solidFill>
                  <a:schemeClr val="tx1"/>
                </a:solidFill>
                <a:latin typeface="Times New Roman"/>
                <a:cs typeface="Times New Roman"/>
              </a:rPr>
              <a:t> </a:t>
            </a:r>
            <a:r>
              <a:rPr lang="en-US" sz="1900" dirty="0">
                <a:solidFill>
                  <a:schemeClr val="tx1"/>
                </a:solidFill>
                <a:latin typeface="Times New Roman"/>
                <a:cs typeface="Times New Roman"/>
              </a:rPr>
              <a:t>is</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not</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equal</a:t>
            </a:r>
            <a:r>
              <a:rPr lang="en-US" sz="1900" spc="-30" dirty="0">
                <a:solidFill>
                  <a:schemeClr val="tx1"/>
                </a:solidFill>
                <a:latin typeface="Times New Roman"/>
                <a:cs typeface="Times New Roman"/>
              </a:rPr>
              <a:t> </a:t>
            </a:r>
            <a:r>
              <a:rPr lang="en-US" sz="1900" dirty="0">
                <a:solidFill>
                  <a:schemeClr val="tx1"/>
                </a:solidFill>
                <a:latin typeface="Times New Roman"/>
                <a:cs typeface="Times New Roman"/>
              </a:rPr>
              <a:t>to</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6</a:t>
            </a:r>
            <a:r>
              <a:rPr lang="en-US" sz="1900" spc="-55" dirty="0">
                <a:solidFill>
                  <a:schemeClr val="tx1"/>
                </a:solidFill>
                <a:latin typeface="Times New Roman"/>
                <a:cs typeface="Times New Roman"/>
              </a:rPr>
              <a:t> </a:t>
            </a:r>
            <a:r>
              <a:rPr lang="en-US" sz="1900" dirty="0">
                <a:solidFill>
                  <a:schemeClr val="tx1"/>
                </a:solidFill>
                <a:latin typeface="Times New Roman"/>
                <a:cs typeface="Times New Roman"/>
              </a:rPr>
              <a:t>and</a:t>
            </a:r>
            <a:r>
              <a:rPr lang="en-US" sz="1900" spc="-45" dirty="0">
                <a:solidFill>
                  <a:schemeClr val="tx1"/>
                </a:solidFill>
                <a:latin typeface="Times New Roman"/>
                <a:cs typeface="Times New Roman"/>
              </a:rPr>
              <a:t> </a:t>
            </a:r>
            <a:r>
              <a:rPr lang="en-US" sz="1900" dirty="0">
                <a:solidFill>
                  <a:schemeClr val="tx1"/>
                </a:solidFill>
                <a:latin typeface="Times New Roman"/>
                <a:cs typeface="Times New Roman"/>
              </a:rPr>
              <a:t>printing</a:t>
            </a:r>
            <a:r>
              <a:rPr lang="en-US" sz="1900" spc="-55" dirty="0">
                <a:solidFill>
                  <a:schemeClr val="tx1"/>
                </a:solidFill>
                <a:latin typeface="Times New Roman"/>
                <a:cs typeface="Times New Roman"/>
              </a:rPr>
              <a:t> </a:t>
            </a:r>
            <a:r>
              <a:rPr lang="en-US" sz="1900" spc="-20" dirty="0">
                <a:solidFill>
                  <a:schemeClr val="tx1"/>
                </a:solidFill>
                <a:latin typeface="Times New Roman"/>
                <a:cs typeface="Times New Roman"/>
              </a:rPr>
              <a:t>line </a:t>
            </a:r>
            <a:r>
              <a:rPr lang="en-US" sz="1900" dirty="0">
                <a:solidFill>
                  <a:schemeClr val="tx1"/>
                </a:solidFill>
                <a:latin typeface="Times New Roman"/>
                <a:cs typeface="Times New Roman"/>
              </a:rPr>
              <a:t>by</a:t>
            </a:r>
            <a:r>
              <a:rPr lang="en-US" sz="1900" spc="-65" dirty="0">
                <a:solidFill>
                  <a:schemeClr val="tx1"/>
                </a:solidFill>
                <a:latin typeface="Times New Roman"/>
                <a:cs typeface="Times New Roman"/>
              </a:rPr>
              <a:t> </a:t>
            </a:r>
            <a:r>
              <a:rPr lang="en-US" sz="1900" dirty="0">
                <a:solidFill>
                  <a:schemeClr val="tx1"/>
                </a:solidFill>
                <a:latin typeface="Times New Roman"/>
                <a:cs typeface="Times New Roman"/>
              </a:rPr>
              <a:t>line</a:t>
            </a:r>
            <a:r>
              <a:rPr lang="en-US" sz="1900" spc="-45" dirty="0">
                <a:solidFill>
                  <a:schemeClr val="tx1"/>
                </a:solidFill>
                <a:latin typeface="Times New Roman"/>
                <a:cs typeface="Times New Roman"/>
              </a:rPr>
              <a:t> </a:t>
            </a:r>
            <a:r>
              <a:rPr lang="en-US" sz="1900" dirty="0">
                <a:solidFill>
                  <a:schemeClr val="tx1"/>
                </a:solidFill>
                <a:latin typeface="Times New Roman"/>
                <a:cs typeface="Times New Roman"/>
              </a:rPr>
              <a:t>the</a:t>
            </a:r>
            <a:r>
              <a:rPr lang="en-US" sz="1900" spc="-30" dirty="0">
                <a:solidFill>
                  <a:schemeClr val="tx1"/>
                </a:solidFill>
                <a:latin typeface="Times New Roman"/>
                <a:cs typeface="Times New Roman"/>
              </a:rPr>
              <a:t> </a:t>
            </a:r>
            <a:r>
              <a:rPr lang="en-US" sz="1900" spc="-10" dirty="0">
                <a:solidFill>
                  <a:schemeClr val="tx1"/>
                </a:solidFill>
                <a:latin typeface="Times New Roman"/>
                <a:cs typeface="Times New Roman"/>
              </a:rPr>
              <a:t>available</a:t>
            </a:r>
            <a:r>
              <a:rPr lang="en-US" sz="1900" spc="-35" dirty="0">
                <a:solidFill>
                  <a:schemeClr val="tx1"/>
                </a:solidFill>
                <a:latin typeface="Times New Roman"/>
                <a:cs typeface="Times New Roman"/>
              </a:rPr>
              <a:t> </a:t>
            </a:r>
            <a:r>
              <a:rPr lang="en-US" sz="1900" spc="-10" dirty="0">
                <a:solidFill>
                  <a:schemeClr val="tx1"/>
                </a:solidFill>
                <a:latin typeface="Times New Roman"/>
                <a:cs typeface="Times New Roman"/>
              </a:rPr>
              <a:t>operations,</a:t>
            </a:r>
            <a:r>
              <a:rPr lang="en-US" sz="1900" spc="-35" dirty="0">
                <a:solidFill>
                  <a:schemeClr val="tx1"/>
                </a:solidFill>
                <a:latin typeface="Times New Roman"/>
                <a:cs typeface="Times New Roman"/>
              </a:rPr>
              <a:t> </a:t>
            </a:r>
            <a:r>
              <a:rPr lang="en-US" sz="1900" dirty="0">
                <a:solidFill>
                  <a:schemeClr val="tx1"/>
                </a:solidFill>
                <a:latin typeface="Times New Roman"/>
                <a:cs typeface="Times New Roman"/>
              </a:rPr>
              <a:t>add</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new</a:t>
            </a:r>
            <a:r>
              <a:rPr lang="en-US" sz="1900" spc="-45" dirty="0">
                <a:solidFill>
                  <a:schemeClr val="tx1"/>
                </a:solidFill>
                <a:latin typeface="Times New Roman"/>
                <a:cs typeface="Times New Roman"/>
              </a:rPr>
              <a:t> </a:t>
            </a:r>
            <a:r>
              <a:rPr lang="en-US" sz="1900" dirty="0">
                <a:solidFill>
                  <a:schemeClr val="tx1"/>
                </a:solidFill>
                <a:latin typeface="Times New Roman"/>
                <a:cs typeface="Times New Roman"/>
              </a:rPr>
              <a:t>student,</a:t>
            </a:r>
            <a:r>
              <a:rPr lang="en-US" sz="1900" spc="-35" dirty="0">
                <a:solidFill>
                  <a:schemeClr val="tx1"/>
                </a:solidFill>
                <a:latin typeface="Times New Roman"/>
                <a:cs typeface="Times New Roman"/>
              </a:rPr>
              <a:t> </a:t>
            </a:r>
            <a:r>
              <a:rPr lang="en-US" sz="1900" dirty="0">
                <a:solidFill>
                  <a:schemeClr val="tx1"/>
                </a:solidFill>
                <a:latin typeface="Times New Roman"/>
                <a:cs typeface="Times New Roman"/>
              </a:rPr>
              <a:t>student</a:t>
            </a:r>
            <a:r>
              <a:rPr lang="en-US" sz="1900" spc="-40" dirty="0">
                <a:solidFill>
                  <a:schemeClr val="tx1"/>
                </a:solidFill>
                <a:latin typeface="Times New Roman"/>
                <a:cs typeface="Times New Roman"/>
              </a:rPr>
              <a:t> </a:t>
            </a:r>
            <a:r>
              <a:rPr lang="en-US" sz="1900" dirty="0">
                <a:solidFill>
                  <a:schemeClr val="tx1"/>
                </a:solidFill>
                <a:latin typeface="Times New Roman"/>
                <a:cs typeface="Times New Roman"/>
              </a:rPr>
              <a:t>login,</a:t>
            </a:r>
            <a:r>
              <a:rPr lang="en-US" sz="1900" spc="-40" dirty="0">
                <a:solidFill>
                  <a:schemeClr val="tx1"/>
                </a:solidFill>
                <a:latin typeface="Times New Roman"/>
                <a:cs typeface="Times New Roman"/>
              </a:rPr>
              <a:t> </a:t>
            </a:r>
            <a:r>
              <a:rPr lang="en-US" sz="1900" spc="-10" dirty="0">
                <a:solidFill>
                  <a:schemeClr val="tx1"/>
                </a:solidFill>
                <a:latin typeface="Times New Roman"/>
                <a:cs typeface="Times New Roman"/>
              </a:rPr>
              <a:t>faculty</a:t>
            </a:r>
            <a:r>
              <a:rPr lang="en-US" sz="1900" spc="-60" dirty="0">
                <a:solidFill>
                  <a:schemeClr val="tx1"/>
                </a:solidFill>
                <a:latin typeface="Times New Roman"/>
                <a:cs typeface="Times New Roman"/>
              </a:rPr>
              <a:t> </a:t>
            </a:r>
            <a:r>
              <a:rPr lang="en-US" sz="1900" dirty="0">
                <a:solidFill>
                  <a:schemeClr val="tx1"/>
                </a:solidFill>
                <a:latin typeface="Times New Roman"/>
                <a:cs typeface="Times New Roman"/>
              </a:rPr>
              <a:t>login,</a:t>
            </a:r>
            <a:r>
              <a:rPr lang="en-US" sz="1900" spc="-40" dirty="0">
                <a:solidFill>
                  <a:schemeClr val="tx1"/>
                </a:solidFill>
                <a:latin typeface="Times New Roman"/>
                <a:cs typeface="Times New Roman"/>
              </a:rPr>
              <a:t> </a:t>
            </a:r>
            <a:r>
              <a:rPr lang="en-US" sz="1900" spc="-10" dirty="0">
                <a:solidFill>
                  <a:schemeClr val="tx1"/>
                </a:solidFill>
                <a:latin typeface="Times New Roman"/>
                <a:cs typeface="Times New Roman"/>
              </a:rPr>
              <a:t>proctor</a:t>
            </a:r>
            <a:r>
              <a:rPr lang="en-US" sz="1900" spc="-45" dirty="0">
                <a:solidFill>
                  <a:schemeClr val="tx1"/>
                </a:solidFill>
                <a:latin typeface="Times New Roman"/>
                <a:cs typeface="Times New Roman"/>
              </a:rPr>
              <a:t> </a:t>
            </a:r>
            <a:r>
              <a:rPr lang="en-US" sz="1900" dirty="0">
                <a:solidFill>
                  <a:schemeClr val="tx1"/>
                </a:solidFill>
                <a:latin typeface="Times New Roman"/>
                <a:cs typeface="Times New Roman"/>
              </a:rPr>
              <a:t>login,</a:t>
            </a:r>
            <a:r>
              <a:rPr lang="en-US" sz="1900" spc="-35" dirty="0">
                <a:solidFill>
                  <a:schemeClr val="tx1"/>
                </a:solidFill>
                <a:latin typeface="Times New Roman"/>
                <a:cs typeface="Times New Roman"/>
              </a:rPr>
              <a:t> </a:t>
            </a:r>
            <a:r>
              <a:rPr lang="en-US" sz="1900" spc="-10" dirty="0">
                <a:solidFill>
                  <a:schemeClr val="tx1"/>
                </a:solidFill>
                <a:latin typeface="Times New Roman"/>
                <a:cs typeface="Times New Roman"/>
              </a:rPr>
              <a:t>admin </a:t>
            </a:r>
            <a:r>
              <a:rPr lang="en-US" sz="1900" dirty="0">
                <a:solidFill>
                  <a:schemeClr val="tx1"/>
                </a:solidFill>
                <a:latin typeface="Times New Roman"/>
                <a:cs typeface="Times New Roman"/>
              </a:rPr>
              <a:t>view,</a:t>
            </a:r>
            <a:r>
              <a:rPr lang="en-US" sz="1900" spc="-25" dirty="0">
                <a:solidFill>
                  <a:schemeClr val="tx1"/>
                </a:solidFill>
                <a:latin typeface="Times New Roman"/>
                <a:cs typeface="Times New Roman"/>
              </a:rPr>
              <a:t> </a:t>
            </a:r>
            <a:r>
              <a:rPr lang="en-US" sz="1900" dirty="0">
                <a:solidFill>
                  <a:schemeClr val="tx1"/>
                </a:solidFill>
                <a:latin typeface="Times New Roman"/>
                <a:cs typeface="Times New Roman"/>
              </a:rPr>
              <a:t>exit</a:t>
            </a:r>
            <a:r>
              <a:rPr lang="en-US" sz="1900" spc="-20" dirty="0">
                <a:solidFill>
                  <a:schemeClr val="tx1"/>
                </a:solidFill>
                <a:latin typeface="Times New Roman"/>
                <a:cs typeface="Times New Roman"/>
              </a:rPr>
              <a:t> </a:t>
            </a:r>
            <a:r>
              <a:rPr lang="en-US" sz="1900" dirty="0">
                <a:solidFill>
                  <a:schemeClr val="tx1"/>
                </a:solidFill>
                <a:latin typeface="Times New Roman"/>
                <a:cs typeface="Times New Roman"/>
              </a:rPr>
              <a:t>for</a:t>
            </a:r>
            <a:r>
              <a:rPr lang="en-US" sz="1900" spc="-30" dirty="0">
                <a:solidFill>
                  <a:schemeClr val="tx1"/>
                </a:solidFill>
                <a:latin typeface="Times New Roman"/>
                <a:cs typeface="Times New Roman"/>
              </a:rPr>
              <a:t> </a:t>
            </a:r>
            <a:r>
              <a:rPr lang="en-US" sz="1900" dirty="0">
                <a:solidFill>
                  <a:schemeClr val="tx1"/>
                </a:solidFill>
                <a:latin typeface="Times New Roman"/>
                <a:cs typeface="Times New Roman"/>
              </a:rPr>
              <a:t>6th</a:t>
            </a:r>
            <a:r>
              <a:rPr lang="en-US" sz="1900" spc="-20" dirty="0">
                <a:solidFill>
                  <a:schemeClr val="tx1"/>
                </a:solidFill>
                <a:latin typeface="Times New Roman"/>
                <a:cs typeface="Times New Roman"/>
              </a:rPr>
              <a:t> </a:t>
            </a:r>
            <a:r>
              <a:rPr lang="en-US" sz="1900" dirty="0">
                <a:solidFill>
                  <a:schemeClr val="tx1"/>
                </a:solidFill>
                <a:latin typeface="Times New Roman"/>
                <a:cs typeface="Times New Roman"/>
              </a:rPr>
              <a:t>option,</a:t>
            </a:r>
            <a:r>
              <a:rPr lang="en-US" sz="1900" spc="-30" dirty="0">
                <a:solidFill>
                  <a:schemeClr val="tx1"/>
                </a:solidFill>
                <a:latin typeface="Times New Roman"/>
                <a:cs typeface="Times New Roman"/>
              </a:rPr>
              <a:t> </a:t>
            </a:r>
            <a:r>
              <a:rPr lang="en-US" sz="1900" dirty="0">
                <a:solidFill>
                  <a:schemeClr val="tx1"/>
                </a:solidFill>
                <a:latin typeface="Times New Roman"/>
                <a:cs typeface="Times New Roman"/>
              </a:rPr>
              <a:t>and</a:t>
            </a:r>
            <a:r>
              <a:rPr lang="en-US" sz="1900" spc="-20" dirty="0">
                <a:solidFill>
                  <a:schemeClr val="tx1"/>
                </a:solidFill>
                <a:latin typeface="Times New Roman"/>
                <a:cs typeface="Times New Roman"/>
              </a:rPr>
              <a:t> </a:t>
            </a:r>
            <a:r>
              <a:rPr lang="en-US" sz="1900" dirty="0">
                <a:solidFill>
                  <a:schemeClr val="tx1"/>
                </a:solidFill>
                <a:latin typeface="Times New Roman"/>
                <a:cs typeface="Times New Roman"/>
              </a:rPr>
              <a:t>entering</a:t>
            </a:r>
            <a:r>
              <a:rPr lang="en-US" sz="1900" spc="-35" dirty="0">
                <a:solidFill>
                  <a:schemeClr val="tx1"/>
                </a:solidFill>
                <a:latin typeface="Times New Roman"/>
                <a:cs typeface="Times New Roman"/>
              </a:rPr>
              <a:t> </a:t>
            </a:r>
            <a:r>
              <a:rPr lang="en-US" sz="1900" dirty="0">
                <a:solidFill>
                  <a:schemeClr val="tx1"/>
                </a:solidFill>
                <a:latin typeface="Times New Roman"/>
                <a:cs typeface="Times New Roman"/>
              </a:rPr>
              <a:t>the</a:t>
            </a:r>
            <a:r>
              <a:rPr lang="en-US" sz="1900" spc="-20" dirty="0">
                <a:solidFill>
                  <a:schemeClr val="tx1"/>
                </a:solidFill>
                <a:latin typeface="Times New Roman"/>
                <a:cs typeface="Times New Roman"/>
              </a:rPr>
              <a:t> </a:t>
            </a:r>
            <a:r>
              <a:rPr lang="en-US" sz="1900" spc="-10" dirty="0">
                <a:solidFill>
                  <a:schemeClr val="tx1"/>
                </a:solidFill>
                <a:latin typeface="Times New Roman"/>
                <a:cs typeface="Times New Roman"/>
              </a:rPr>
              <a:t>option.</a:t>
            </a:r>
            <a:endParaRPr lang="en-US" sz="1900" dirty="0">
              <a:solidFill>
                <a:schemeClr val="tx1"/>
              </a:solidFill>
              <a:latin typeface="Times New Roman"/>
              <a:cs typeface="Times New Roman"/>
            </a:endParaRPr>
          </a:p>
          <a:p>
            <a:pPr marL="0" marR="5080" indent="0" algn="just">
              <a:lnSpc>
                <a:spcPct val="143300"/>
              </a:lnSpc>
              <a:spcBef>
                <a:spcPts val="1120"/>
              </a:spcBef>
              <a:buNone/>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p:txBody>
          <a:bodyPr/>
          <a:lstStyle/>
          <a:p>
            <a:pPr marL="12700">
              <a:lnSpc>
                <a:spcPct val="100000"/>
              </a:lnSpc>
              <a:spcBef>
                <a:spcPts val="100"/>
              </a:spcBef>
            </a:pPr>
            <a:r>
              <a:rPr lang="en-US" sz="3000" b="1" u="sng" dirty="0">
                <a:solidFill>
                  <a:schemeClr val="tx1"/>
                </a:solidFill>
                <a:uFill>
                  <a:solidFill>
                    <a:srgbClr val="000000"/>
                  </a:solidFill>
                </a:uFill>
                <a:latin typeface="Times New Roman"/>
                <a:cs typeface="Times New Roman"/>
              </a:rPr>
              <a:t>Key</a:t>
            </a:r>
            <a:r>
              <a:rPr lang="en-US" sz="3000" b="1" u="sng" spc="-15" dirty="0">
                <a:solidFill>
                  <a:schemeClr val="tx1"/>
                </a:solidFill>
                <a:uFill>
                  <a:solidFill>
                    <a:srgbClr val="000000"/>
                  </a:solidFill>
                </a:uFill>
                <a:latin typeface="Times New Roman"/>
                <a:cs typeface="Times New Roman"/>
              </a:rPr>
              <a:t> </a:t>
            </a:r>
            <a:r>
              <a:rPr lang="en-US" sz="3000" b="1" u="sng" dirty="0">
                <a:solidFill>
                  <a:schemeClr val="tx1"/>
                </a:solidFill>
                <a:uFill>
                  <a:solidFill>
                    <a:srgbClr val="000000"/>
                  </a:solidFill>
                </a:uFill>
                <a:latin typeface="Times New Roman"/>
                <a:cs typeface="Times New Roman"/>
              </a:rPr>
              <a:t>Aspects</a:t>
            </a:r>
            <a:r>
              <a:rPr lang="en-US" sz="3000" b="1" u="sng" spc="-15" dirty="0">
                <a:solidFill>
                  <a:schemeClr val="tx1"/>
                </a:solidFill>
                <a:uFill>
                  <a:solidFill>
                    <a:srgbClr val="000000"/>
                  </a:solidFill>
                </a:uFill>
                <a:latin typeface="Times New Roman"/>
                <a:cs typeface="Times New Roman"/>
              </a:rPr>
              <a:t> </a:t>
            </a:r>
            <a:r>
              <a:rPr lang="en-US" sz="3000" b="1" u="sng" dirty="0">
                <a:solidFill>
                  <a:schemeClr val="tx1"/>
                </a:solidFill>
                <a:uFill>
                  <a:solidFill>
                    <a:srgbClr val="000000"/>
                  </a:solidFill>
                </a:uFill>
                <a:latin typeface="Times New Roman"/>
                <a:cs typeface="Times New Roman"/>
              </a:rPr>
              <a:t>of</a:t>
            </a:r>
            <a:r>
              <a:rPr lang="en-US" sz="3000" b="1" u="sng" spc="-20" dirty="0">
                <a:solidFill>
                  <a:schemeClr val="tx1"/>
                </a:solidFill>
                <a:uFill>
                  <a:solidFill>
                    <a:srgbClr val="000000"/>
                  </a:solidFill>
                </a:uFill>
                <a:latin typeface="Times New Roman"/>
                <a:cs typeface="Times New Roman"/>
              </a:rPr>
              <a:t> </a:t>
            </a:r>
            <a:r>
              <a:rPr lang="en-US" sz="3000" b="1" u="sng" dirty="0">
                <a:solidFill>
                  <a:schemeClr val="tx1"/>
                </a:solidFill>
                <a:uFill>
                  <a:solidFill>
                    <a:srgbClr val="000000"/>
                  </a:solidFill>
                </a:uFill>
                <a:latin typeface="Times New Roman"/>
                <a:cs typeface="Times New Roman"/>
              </a:rPr>
              <a:t>the</a:t>
            </a:r>
            <a:r>
              <a:rPr lang="en-US" sz="3000" b="1" u="sng" spc="-15" dirty="0">
                <a:solidFill>
                  <a:schemeClr val="tx1"/>
                </a:solidFill>
                <a:uFill>
                  <a:solidFill>
                    <a:srgbClr val="000000"/>
                  </a:solidFill>
                </a:uFill>
                <a:latin typeface="Times New Roman"/>
                <a:cs typeface="Times New Roman"/>
              </a:rPr>
              <a:t> </a:t>
            </a:r>
            <a:r>
              <a:rPr lang="en-US" sz="3000" b="1" u="sng" dirty="0">
                <a:solidFill>
                  <a:schemeClr val="tx1"/>
                </a:solidFill>
                <a:uFill>
                  <a:solidFill>
                    <a:srgbClr val="000000"/>
                  </a:solidFill>
                </a:uFill>
                <a:latin typeface="Times New Roman"/>
                <a:cs typeface="Times New Roman"/>
              </a:rPr>
              <a:t>Future</a:t>
            </a:r>
            <a:r>
              <a:rPr lang="en-US" sz="3000" b="1" u="sng" spc="-20" dirty="0">
                <a:solidFill>
                  <a:schemeClr val="tx1"/>
                </a:solidFill>
                <a:uFill>
                  <a:solidFill>
                    <a:srgbClr val="000000"/>
                  </a:solidFill>
                </a:uFill>
                <a:latin typeface="Times New Roman"/>
                <a:cs typeface="Times New Roman"/>
              </a:rPr>
              <a:t> </a:t>
            </a:r>
            <a:r>
              <a:rPr lang="en-US" sz="3000" b="1" u="sng" dirty="0">
                <a:solidFill>
                  <a:schemeClr val="tx1"/>
                </a:solidFill>
                <a:uFill>
                  <a:solidFill>
                    <a:srgbClr val="000000"/>
                  </a:solidFill>
                </a:uFill>
                <a:latin typeface="Times New Roman"/>
                <a:cs typeface="Times New Roman"/>
              </a:rPr>
              <a:t>Scope</a:t>
            </a:r>
            <a:r>
              <a:rPr lang="en-US" sz="3000" b="1" u="sng" spc="-20" dirty="0">
                <a:solidFill>
                  <a:schemeClr val="tx1"/>
                </a:solidFill>
                <a:uFill>
                  <a:solidFill>
                    <a:srgbClr val="000000"/>
                  </a:solidFill>
                </a:uFill>
                <a:latin typeface="Times New Roman"/>
                <a:cs typeface="Times New Roman"/>
              </a:rPr>
              <a:t> </a:t>
            </a:r>
            <a:r>
              <a:rPr lang="en-US" sz="3000" b="1" u="sng" dirty="0">
                <a:solidFill>
                  <a:schemeClr val="tx1"/>
                </a:solidFill>
                <a:uFill>
                  <a:solidFill>
                    <a:srgbClr val="000000"/>
                  </a:solidFill>
                </a:uFill>
                <a:latin typeface="Times New Roman"/>
                <a:cs typeface="Times New Roman"/>
              </a:rPr>
              <a:t>of</a:t>
            </a:r>
            <a:r>
              <a:rPr lang="en-US" sz="3000" b="1" u="sng" spc="-15" dirty="0">
                <a:solidFill>
                  <a:schemeClr val="tx1"/>
                </a:solidFill>
                <a:uFill>
                  <a:solidFill>
                    <a:srgbClr val="000000"/>
                  </a:solidFill>
                </a:uFill>
                <a:latin typeface="Times New Roman"/>
                <a:cs typeface="Times New Roman"/>
              </a:rPr>
              <a:t> </a:t>
            </a:r>
            <a:r>
              <a:rPr lang="en-US" sz="3000" b="1" u="sng" dirty="0">
                <a:solidFill>
                  <a:schemeClr val="tx1"/>
                </a:solidFill>
                <a:uFill>
                  <a:solidFill>
                    <a:srgbClr val="000000"/>
                  </a:solidFill>
                </a:uFill>
                <a:latin typeface="Times New Roman"/>
                <a:cs typeface="Times New Roman"/>
              </a:rPr>
              <a:t>Student</a:t>
            </a:r>
            <a:r>
              <a:rPr lang="en-US" sz="3000" b="1" u="sng" spc="-20" dirty="0">
                <a:solidFill>
                  <a:schemeClr val="tx1"/>
                </a:solidFill>
                <a:uFill>
                  <a:solidFill>
                    <a:srgbClr val="000000"/>
                  </a:solidFill>
                </a:uFill>
                <a:latin typeface="Times New Roman"/>
                <a:cs typeface="Times New Roman"/>
              </a:rPr>
              <a:t> </a:t>
            </a:r>
            <a:r>
              <a:rPr lang="en-US" sz="3000" b="1" u="sng" dirty="0">
                <a:solidFill>
                  <a:schemeClr val="tx1"/>
                </a:solidFill>
                <a:uFill>
                  <a:solidFill>
                    <a:srgbClr val="000000"/>
                  </a:solidFill>
                </a:uFill>
                <a:latin typeface="Times New Roman"/>
                <a:cs typeface="Times New Roman"/>
              </a:rPr>
              <a:t>Management</a:t>
            </a:r>
            <a:r>
              <a:rPr lang="en-US" sz="3000" b="1" u="sng" spc="-20" dirty="0">
                <a:solidFill>
                  <a:schemeClr val="tx1"/>
                </a:solidFill>
                <a:uFill>
                  <a:solidFill>
                    <a:srgbClr val="000000"/>
                  </a:solidFill>
                </a:uFill>
                <a:latin typeface="Times New Roman"/>
                <a:cs typeface="Times New Roman"/>
              </a:rPr>
              <a:t> </a:t>
            </a:r>
            <a:r>
              <a:rPr lang="en-US" sz="3000" b="1" u="sng" spc="-10" dirty="0">
                <a:solidFill>
                  <a:schemeClr val="tx1"/>
                </a:solidFill>
                <a:uFill>
                  <a:solidFill>
                    <a:srgbClr val="000000"/>
                  </a:solidFill>
                </a:uFill>
                <a:latin typeface="Times New Roman"/>
                <a:cs typeface="Times New Roman"/>
              </a:rPr>
              <a:t>System</a:t>
            </a:r>
            <a:endParaRPr lang="en-US" sz="3000" dirty="0">
              <a:solidFill>
                <a:schemeClr val="tx1"/>
              </a:solidFill>
              <a:latin typeface="Times New Roman"/>
              <a:cs typeface="Times New Roman"/>
            </a:endParaRP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2177144"/>
            <a:ext cx="7043618" cy="3864840"/>
          </a:xfrm>
        </p:spPr>
        <p:txBody>
          <a:bodyPr>
            <a:noAutofit/>
          </a:bodyPr>
          <a:lstStyle/>
          <a:p>
            <a:pPr marL="12700" marR="28575" algn="just">
              <a:spcBef>
                <a:spcPts val="1420"/>
              </a:spcBef>
            </a:pPr>
            <a:r>
              <a:rPr lang="en-US" sz="1800" dirty="0">
                <a:latin typeface="Times New Roman"/>
                <a:cs typeface="Times New Roman"/>
              </a:rPr>
              <a:t>The</a:t>
            </a:r>
            <a:r>
              <a:rPr lang="en-US" sz="1800" spc="-30" dirty="0">
                <a:latin typeface="Times New Roman"/>
                <a:cs typeface="Times New Roman"/>
              </a:rPr>
              <a:t> </a:t>
            </a:r>
            <a:r>
              <a:rPr lang="en-US" sz="1800" dirty="0">
                <a:latin typeface="Times New Roman"/>
                <a:cs typeface="Times New Roman"/>
              </a:rPr>
              <a:t>future</a:t>
            </a:r>
            <a:r>
              <a:rPr lang="en-US" sz="1800" spc="-25" dirty="0">
                <a:latin typeface="Times New Roman"/>
                <a:cs typeface="Times New Roman"/>
              </a:rPr>
              <a:t> </a:t>
            </a:r>
            <a:r>
              <a:rPr lang="en-US" sz="1800" dirty="0">
                <a:latin typeface="Times New Roman"/>
                <a:cs typeface="Times New Roman"/>
              </a:rPr>
              <a:t>scope</a:t>
            </a:r>
            <a:r>
              <a:rPr lang="en-US" sz="1800" spc="-20" dirty="0">
                <a:latin typeface="Times New Roman"/>
                <a:cs typeface="Times New Roman"/>
              </a:rPr>
              <a:t> </a:t>
            </a:r>
            <a:r>
              <a:rPr lang="en-US" sz="1800" dirty="0">
                <a:latin typeface="Times New Roman"/>
                <a:cs typeface="Times New Roman"/>
              </a:rPr>
              <a:t>of</a:t>
            </a:r>
            <a:r>
              <a:rPr lang="en-US" sz="1800" spc="-20" dirty="0">
                <a:latin typeface="Times New Roman"/>
                <a:cs typeface="Times New Roman"/>
              </a:rPr>
              <a:t> </a:t>
            </a:r>
            <a:r>
              <a:rPr lang="en-US" sz="1800" dirty="0">
                <a:latin typeface="Times New Roman"/>
                <a:cs typeface="Times New Roman"/>
              </a:rPr>
              <a:t>student</a:t>
            </a:r>
            <a:r>
              <a:rPr lang="en-US" sz="1800" spc="-15" dirty="0">
                <a:latin typeface="Times New Roman"/>
                <a:cs typeface="Times New Roman"/>
              </a:rPr>
              <a:t> </a:t>
            </a:r>
            <a:r>
              <a:rPr lang="en-US" sz="1800" spc="-10" dirty="0">
                <a:latin typeface="Times New Roman"/>
                <a:cs typeface="Times New Roman"/>
              </a:rPr>
              <a:t>management</a:t>
            </a:r>
            <a:r>
              <a:rPr lang="en-US" sz="1800" spc="-20" dirty="0">
                <a:latin typeface="Times New Roman"/>
                <a:cs typeface="Times New Roman"/>
              </a:rPr>
              <a:t> </a:t>
            </a:r>
            <a:r>
              <a:rPr lang="en-US" sz="1800" dirty="0">
                <a:latin typeface="Times New Roman"/>
                <a:cs typeface="Times New Roman"/>
              </a:rPr>
              <a:t>systems</a:t>
            </a:r>
            <a:r>
              <a:rPr lang="en-US" sz="1800" spc="-15" dirty="0">
                <a:latin typeface="Times New Roman"/>
                <a:cs typeface="Times New Roman"/>
              </a:rPr>
              <a:t> </a:t>
            </a:r>
            <a:r>
              <a:rPr lang="en-US" sz="1800" dirty="0">
                <a:latin typeface="Times New Roman"/>
                <a:cs typeface="Times New Roman"/>
              </a:rPr>
              <a:t>is</a:t>
            </a:r>
            <a:r>
              <a:rPr lang="en-US" sz="1800" spc="-20" dirty="0">
                <a:latin typeface="Times New Roman"/>
                <a:cs typeface="Times New Roman"/>
              </a:rPr>
              <a:t> </a:t>
            </a:r>
            <a:r>
              <a:rPr lang="en-US" sz="1800" dirty="0">
                <a:latin typeface="Times New Roman"/>
                <a:cs typeface="Times New Roman"/>
              </a:rPr>
              <a:t>immense</a:t>
            </a:r>
            <a:r>
              <a:rPr lang="en-US" sz="1800" spc="-30" dirty="0">
                <a:latin typeface="Times New Roman"/>
                <a:cs typeface="Times New Roman"/>
              </a:rPr>
              <a:t> </a:t>
            </a:r>
            <a:r>
              <a:rPr lang="en-US" sz="1800" dirty="0">
                <a:latin typeface="Times New Roman"/>
                <a:cs typeface="Times New Roman"/>
              </a:rPr>
              <a:t>and</a:t>
            </a:r>
            <a:r>
              <a:rPr lang="en-US" sz="1800" spc="-15" dirty="0">
                <a:latin typeface="Times New Roman"/>
                <a:cs typeface="Times New Roman"/>
              </a:rPr>
              <a:t> </a:t>
            </a:r>
            <a:r>
              <a:rPr lang="en-US" sz="1800" dirty="0">
                <a:latin typeface="Times New Roman"/>
                <a:cs typeface="Times New Roman"/>
              </a:rPr>
              <a:t>holds</a:t>
            </a:r>
            <a:r>
              <a:rPr lang="en-US" sz="1800" spc="-20" dirty="0">
                <a:latin typeface="Times New Roman"/>
                <a:cs typeface="Times New Roman"/>
              </a:rPr>
              <a:t> </a:t>
            </a:r>
            <a:r>
              <a:rPr lang="en-US" sz="1800" dirty="0">
                <a:latin typeface="Times New Roman"/>
                <a:cs typeface="Times New Roman"/>
              </a:rPr>
              <a:t>enormous</a:t>
            </a:r>
            <a:r>
              <a:rPr lang="en-US" sz="1800" spc="-15" dirty="0">
                <a:latin typeface="Times New Roman"/>
                <a:cs typeface="Times New Roman"/>
              </a:rPr>
              <a:t> </a:t>
            </a:r>
            <a:r>
              <a:rPr lang="en-US" sz="1800" dirty="0">
                <a:latin typeface="Times New Roman"/>
                <a:cs typeface="Times New Roman"/>
              </a:rPr>
              <a:t>potential</a:t>
            </a:r>
            <a:r>
              <a:rPr lang="en-US" sz="1800" spc="-20" dirty="0">
                <a:latin typeface="Times New Roman"/>
                <a:cs typeface="Times New Roman"/>
              </a:rPr>
              <a:t> </a:t>
            </a:r>
            <a:r>
              <a:rPr lang="en-US" sz="1800" spc="-25" dirty="0">
                <a:latin typeface="Times New Roman"/>
                <a:cs typeface="Times New Roman"/>
              </a:rPr>
              <a:t>for </a:t>
            </a:r>
            <a:r>
              <a:rPr lang="en-US" sz="1800" spc="-10" dirty="0">
                <a:latin typeface="Times New Roman"/>
                <a:cs typeface="Times New Roman"/>
              </a:rPr>
              <a:t>revolutionizing</a:t>
            </a:r>
            <a:r>
              <a:rPr lang="en-US" sz="1800" spc="-15" dirty="0">
                <a:latin typeface="Times New Roman"/>
                <a:cs typeface="Times New Roman"/>
              </a:rPr>
              <a:t> </a:t>
            </a:r>
            <a:r>
              <a:rPr lang="en-US" sz="1800" dirty="0">
                <a:latin typeface="Times New Roman"/>
                <a:cs typeface="Times New Roman"/>
              </a:rPr>
              <a:t>the</a:t>
            </a:r>
            <a:r>
              <a:rPr lang="en-US" sz="1800" spc="-5" dirty="0">
                <a:latin typeface="Times New Roman"/>
                <a:cs typeface="Times New Roman"/>
              </a:rPr>
              <a:t> </a:t>
            </a:r>
            <a:r>
              <a:rPr lang="en-US" sz="1800" spc="-10" dirty="0">
                <a:latin typeface="Times New Roman"/>
                <a:cs typeface="Times New Roman"/>
              </a:rPr>
              <a:t>educational</a:t>
            </a:r>
            <a:r>
              <a:rPr lang="en-US" sz="1800" spc="-5" dirty="0">
                <a:latin typeface="Times New Roman"/>
                <a:cs typeface="Times New Roman"/>
              </a:rPr>
              <a:t> </a:t>
            </a:r>
            <a:r>
              <a:rPr lang="en-US" sz="1800" dirty="0">
                <a:latin typeface="Times New Roman"/>
                <a:cs typeface="Times New Roman"/>
              </a:rPr>
              <a:t>landscape.</a:t>
            </a:r>
            <a:r>
              <a:rPr lang="en-US" sz="1800" spc="-5" dirty="0">
                <a:latin typeface="Times New Roman"/>
                <a:cs typeface="Times New Roman"/>
              </a:rPr>
              <a:t> </a:t>
            </a:r>
            <a:r>
              <a:rPr lang="en-US" sz="1800" dirty="0">
                <a:latin typeface="Times New Roman"/>
                <a:cs typeface="Times New Roman"/>
              </a:rPr>
              <a:t>As</a:t>
            </a:r>
            <a:r>
              <a:rPr lang="en-US" sz="1800" spc="-5" dirty="0">
                <a:latin typeface="Times New Roman"/>
                <a:cs typeface="Times New Roman"/>
              </a:rPr>
              <a:t> </a:t>
            </a:r>
            <a:r>
              <a:rPr lang="en-US" sz="1800" dirty="0">
                <a:latin typeface="Times New Roman"/>
                <a:cs typeface="Times New Roman"/>
              </a:rPr>
              <a:t>schools</a:t>
            </a:r>
            <a:r>
              <a:rPr lang="en-US" sz="1800" spc="-10" dirty="0">
                <a:latin typeface="Times New Roman"/>
                <a:cs typeface="Times New Roman"/>
              </a:rPr>
              <a:t> </a:t>
            </a:r>
            <a:r>
              <a:rPr lang="en-US" sz="1800" dirty="0">
                <a:latin typeface="Times New Roman"/>
                <a:cs typeface="Times New Roman"/>
              </a:rPr>
              <a:t>seize</a:t>
            </a:r>
            <a:r>
              <a:rPr lang="en-US" sz="1800" spc="-5" dirty="0">
                <a:latin typeface="Times New Roman"/>
                <a:cs typeface="Times New Roman"/>
              </a:rPr>
              <a:t> </a:t>
            </a:r>
            <a:r>
              <a:rPr lang="en-US" sz="1800" dirty="0">
                <a:latin typeface="Times New Roman"/>
                <a:cs typeface="Times New Roman"/>
              </a:rPr>
              <a:t>these</a:t>
            </a:r>
            <a:r>
              <a:rPr lang="en-US" sz="1800" spc="-15" dirty="0">
                <a:latin typeface="Times New Roman"/>
                <a:cs typeface="Times New Roman"/>
              </a:rPr>
              <a:t> </a:t>
            </a:r>
            <a:r>
              <a:rPr lang="en-US" sz="1800" spc="-10" dirty="0">
                <a:latin typeface="Times New Roman"/>
                <a:cs typeface="Times New Roman"/>
              </a:rPr>
              <a:t>advancements,</a:t>
            </a:r>
            <a:r>
              <a:rPr lang="en-US" sz="1800" spc="-5" dirty="0">
                <a:latin typeface="Times New Roman"/>
                <a:cs typeface="Times New Roman"/>
              </a:rPr>
              <a:t> </a:t>
            </a:r>
            <a:r>
              <a:rPr lang="en-US" sz="1800" dirty="0">
                <a:latin typeface="Times New Roman"/>
                <a:cs typeface="Times New Roman"/>
              </a:rPr>
              <a:t>the</a:t>
            </a:r>
            <a:r>
              <a:rPr lang="en-US" sz="1800" spc="-10" dirty="0">
                <a:latin typeface="Times New Roman"/>
                <a:cs typeface="Times New Roman"/>
              </a:rPr>
              <a:t> </a:t>
            </a:r>
            <a:r>
              <a:rPr lang="en-US" sz="1800" dirty="0">
                <a:latin typeface="Times New Roman"/>
                <a:cs typeface="Times New Roman"/>
              </a:rPr>
              <a:t>future</a:t>
            </a:r>
            <a:r>
              <a:rPr lang="en-US" sz="1800" spc="-10" dirty="0">
                <a:latin typeface="Times New Roman"/>
                <a:cs typeface="Times New Roman"/>
              </a:rPr>
              <a:t> scope </a:t>
            </a:r>
            <a:r>
              <a:rPr lang="en-US" sz="1800" dirty="0">
                <a:latin typeface="Times New Roman"/>
                <a:cs typeface="Times New Roman"/>
              </a:rPr>
              <a:t>of</a:t>
            </a:r>
            <a:r>
              <a:rPr lang="en-US" sz="1800" spc="-20" dirty="0">
                <a:latin typeface="Times New Roman"/>
                <a:cs typeface="Times New Roman"/>
              </a:rPr>
              <a:t> </a:t>
            </a:r>
            <a:r>
              <a:rPr lang="en-US" sz="1800" dirty="0">
                <a:latin typeface="Times New Roman"/>
                <a:cs typeface="Times New Roman"/>
              </a:rPr>
              <a:t>student</a:t>
            </a:r>
            <a:r>
              <a:rPr lang="en-US" sz="1800" spc="-15" dirty="0">
                <a:latin typeface="Times New Roman"/>
                <a:cs typeface="Times New Roman"/>
              </a:rPr>
              <a:t> </a:t>
            </a:r>
            <a:r>
              <a:rPr lang="en-US" sz="1800" spc="-10" dirty="0">
                <a:latin typeface="Times New Roman"/>
                <a:cs typeface="Times New Roman"/>
              </a:rPr>
              <a:t>management</a:t>
            </a:r>
            <a:r>
              <a:rPr lang="en-US" sz="1800" spc="-15" dirty="0">
                <a:latin typeface="Times New Roman"/>
                <a:cs typeface="Times New Roman"/>
              </a:rPr>
              <a:t> </a:t>
            </a:r>
            <a:r>
              <a:rPr lang="en-US" sz="1800" dirty="0">
                <a:latin typeface="Times New Roman"/>
                <a:cs typeface="Times New Roman"/>
              </a:rPr>
              <a:t>systems</a:t>
            </a:r>
            <a:r>
              <a:rPr lang="en-US" sz="1800" spc="-15" dirty="0">
                <a:latin typeface="Times New Roman"/>
                <a:cs typeface="Times New Roman"/>
              </a:rPr>
              <a:t> </a:t>
            </a:r>
            <a:r>
              <a:rPr lang="en-US" sz="1800" dirty="0">
                <a:latin typeface="Times New Roman"/>
                <a:cs typeface="Times New Roman"/>
              </a:rPr>
              <a:t>will</a:t>
            </a:r>
            <a:r>
              <a:rPr lang="en-US" sz="1800" spc="-20" dirty="0">
                <a:latin typeface="Times New Roman"/>
                <a:cs typeface="Times New Roman"/>
              </a:rPr>
              <a:t> </a:t>
            </a:r>
            <a:r>
              <a:rPr lang="en-US" sz="1800" dirty="0">
                <a:latin typeface="Times New Roman"/>
                <a:cs typeface="Times New Roman"/>
              </a:rPr>
              <a:t>continue</a:t>
            </a:r>
            <a:r>
              <a:rPr lang="en-US" sz="1800" spc="-15" dirty="0">
                <a:latin typeface="Times New Roman"/>
                <a:cs typeface="Times New Roman"/>
              </a:rPr>
              <a:t> </a:t>
            </a:r>
            <a:r>
              <a:rPr lang="en-US" sz="1800" dirty="0">
                <a:latin typeface="Times New Roman"/>
                <a:cs typeface="Times New Roman"/>
              </a:rPr>
              <a:t>to</a:t>
            </a:r>
            <a:r>
              <a:rPr lang="en-US" sz="1800" spc="-5" dirty="0">
                <a:latin typeface="Times New Roman"/>
                <a:cs typeface="Times New Roman"/>
              </a:rPr>
              <a:t> </a:t>
            </a:r>
            <a:r>
              <a:rPr lang="en-US" sz="1800" dirty="0">
                <a:latin typeface="Times New Roman"/>
                <a:cs typeface="Times New Roman"/>
              </a:rPr>
              <a:t>grow</a:t>
            </a:r>
            <a:r>
              <a:rPr lang="en-US" sz="1800" spc="-25" dirty="0">
                <a:latin typeface="Times New Roman"/>
                <a:cs typeface="Times New Roman"/>
              </a:rPr>
              <a:t> </a:t>
            </a:r>
            <a:r>
              <a:rPr lang="en-US" sz="1800" dirty="0">
                <a:latin typeface="Times New Roman"/>
                <a:cs typeface="Times New Roman"/>
              </a:rPr>
              <a:t>and</a:t>
            </a:r>
            <a:r>
              <a:rPr lang="en-US" sz="1800" spc="-20" dirty="0">
                <a:latin typeface="Times New Roman"/>
                <a:cs typeface="Times New Roman"/>
              </a:rPr>
              <a:t> </a:t>
            </a:r>
            <a:r>
              <a:rPr lang="en-US" sz="1800" dirty="0">
                <a:latin typeface="Times New Roman"/>
                <a:cs typeface="Times New Roman"/>
              </a:rPr>
              <a:t>play</a:t>
            </a:r>
            <a:r>
              <a:rPr lang="en-US" sz="1800" spc="-30" dirty="0">
                <a:latin typeface="Times New Roman"/>
                <a:cs typeface="Times New Roman"/>
              </a:rPr>
              <a:t> </a:t>
            </a:r>
            <a:r>
              <a:rPr lang="en-US" sz="1800" dirty="0">
                <a:latin typeface="Times New Roman"/>
                <a:cs typeface="Times New Roman"/>
              </a:rPr>
              <a:t>a</a:t>
            </a:r>
            <a:r>
              <a:rPr lang="en-US" sz="1800" spc="-20" dirty="0">
                <a:latin typeface="Times New Roman"/>
                <a:cs typeface="Times New Roman"/>
              </a:rPr>
              <a:t> </a:t>
            </a:r>
            <a:r>
              <a:rPr lang="en-US" sz="1800" dirty="0">
                <a:latin typeface="Times New Roman"/>
                <a:cs typeface="Times New Roman"/>
              </a:rPr>
              <a:t>crucial</a:t>
            </a:r>
            <a:r>
              <a:rPr lang="en-US" sz="1800" spc="-15" dirty="0">
                <a:latin typeface="Times New Roman"/>
                <a:cs typeface="Times New Roman"/>
              </a:rPr>
              <a:t> </a:t>
            </a:r>
            <a:r>
              <a:rPr lang="en-US" sz="1800" dirty="0">
                <a:latin typeface="Times New Roman"/>
                <a:cs typeface="Times New Roman"/>
              </a:rPr>
              <a:t>role</a:t>
            </a:r>
            <a:r>
              <a:rPr lang="en-US" sz="1800" spc="-15" dirty="0">
                <a:latin typeface="Times New Roman"/>
                <a:cs typeface="Times New Roman"/>
              </a:rPr>
              <a:t> </a:t>
            </a:r>
            <a:r>
              <a:rPr lang="en-US" sz="1800" dirty="0">
                <a:latin typeface="Times New Roman"/>
                <a:cs typeface="Times New Roman"/>
              </a:rPr>
              <a:t>in</a:t>
            </a:r>
            <a:r>
              <a:rPr lang="en-US" sz="1800" spc="-20" dirty="0">
                <a:latin typeface="Times New Roman"/>
                <a:cs typeface="Times New Roman"/>
              </a:rPr>
              <a:t> </a:t>
            </a:r>
            <a:r>
              <a:rPr lang="en-US" sz="1800" dirty="0">
                <a:latin typeface="Times New Roman"/>
                <a:cs typeface="Times New Roman"/>
              </a:rPr>
              <a:t>modeling</a:t>
            </a:r>
            <a:r>
              <a:rPr lang="en-US" sz="1800" spc="-25" dirty="0">
                <a:latin typeface="Times New Roman"/>
                <a:cs typeface="Times New Roman"/>
              </a:rPr>
              <a:t> the </a:t>
            </a:r>
            <a:r>
              <a:rPr lang="en-US" sz="1800" dirty="0">
                <a:latin typeface="Times New Roman"/>
                <a:cs typeface="Times New Roman"/>
              </a:rPr>
              <a:t>future</a:t>
            </a:r>
            <a:r>
              <a:rPr lang="en-US" sz="1800" spc="-30" dirty="0">
                <a:latin typeface="Times New Roman"/>
                <a:cs typeface="Times New Roman"/>
              </a:rPr>
              <a:t> </a:t>
            </a:r>
            <a:r>
              <a:rPr lang="en-US" sz="1800" dirty="0">
                <a:latin typeface="Times New Roman"/>
                <a:cs typeface="Times New Roman"/>
              </a:rPr>
              <a:t>of</a:t>
            </a:r>
            <a:r>
              <a:rPr lang="en-US" sz="1800" spc="-20" dirty="0">
                <a:latin typeface="Times New Roman"/>
                <a:cs typeface="Times New Roman"/>
              </a:rPr>
              <a:t> </a:t>
            </a:r>
            <a:r>
              <a:rPr lang="en-US" sz="1800" spc="-10" dirty="0">
                <a:latin typeface="Times New Roman"/>
                <a:cs typeface="Times New Roman"/>
              </a:rPr>
              <a:t>education.</a:t>
            </a:r>
            <a:endParaRPr lang="en-US" sz="1800" dirty="0">
              <a:latin typeface="Times New Roman"/>
              <a:cs typeface="Times New Roman"/>
            </a:endParaRPr>
          </a:p>
          <a:p>
            <a:pPr marL="12700" marR="5080" algn="just">
              <a:spcBef>
                <a:spcPts val="1000"/>
              </a:spcBef>
            </a:pPr>
            <a:r>
              <a:rPr lang="en-US" sz="1800" dirty="0">
                <a:latin typeface="Times New Roman"/>
                <a:cs typeface="Times New Roman"/>
              </a:rPr>
              <a:t>In</a:t>
            </a:r>
            <a:r>
              <a:rPr lang="en-US" sz="1800" spc="355" dirty="0">
                <a:latin typeface="Times New Roman"/>
                <a:cs typeface="Times New Roman"/>
              </a:rPr>
              <a:t> </a:t>
            </a:r>
            <a:r>
              <a:rPr lang="en-US" sz="1800" dirty="0">
                <a:latin typeface="Times New Roman"/>
                <a:cs typeface="Times New Roman"/>
              </a:rPr>
              <a:t>today’s</a:t>
            </a:r>
            <a:r>
              <a:rPr lang="en-US" sz="1800" spc="355" dirty="0">
                <a:latin typeface="Times New Roman"/>
                <a:cs typeface="Times New Roman"/>
              </a:rPr>
              <a:t> </a:t>
            </a:r>
            <a:r>
              <a:rPr lang="en-US" sz="1800" spc="-10" dirty="0">
                <a:latin typeface="Times New Roman"/>
                <a:cs typeface="Times New Roman"/>
              </a:rPr>
              <a:t>fast-</a:t>
            </a:r>
            <a:r>
              <a:rPr lang="en-US" sz="1800" dirty="0">
                <a:latin typeface="Times New Roman"/>
                <a:cs typeface="Times New Roman"/>
              </a:rPr>
              <a:t>moving</a:t>
            </a:r>
            <a:r>
              <a:rPr lang="en-US" sz="1800" spc="360" dirty="0">
                <a:latin typeface="Times New Roman"/>
                <a:cs typeface="Times New Roman"/>
              </a:rPr>
              <a:t> </a:t>
            </a:r>
            <a:r>
              <a:rPr lang="en-US" sz="1800" dirty="0">
                <a:latin typeface="Times New Roman"/>
                <a:cs typeface="Times New Roman"/>
              </a:rPr>
              <a:t>world,</a:t>
            </a:r>
            <a:r>
              <a:rPr lang="en-US" sz="1800" spc="360" dirty="0">
                <a:latin typeface="Times New Roman"/>
                <a:cs typeface="Times New Roman"/>
              </a:rPr>
              <a:t> </a:t>
            </a:r>
            <a:r>
              <a:rPr lang="en-US" sz="1800" dirty="0">
                <a:latin typeface="Times New Roman"/>
                <a:cs typeface="Times New Roman"/>
              </a:rPr>
              <a:t>the</a:t>
            </a:r>
            <a:r>
              <a:rPr lang="en-US" sz="1800" spc="355" dirty="0">
                <a:latin typeface="Times New Roman"/>
                <a:cs typeface="Times New Roman"/>
              </a:rPr>
              <a:t> </a:t>
            </a:r>
            <a:r>
              <a:rPr lang="en-US" sz="1800" dirty="0">
                <a:latin typeface="Times New Roman"/>
                <a:cs typeface="Times New Roman"/>
              </a:rPr>
              <a:t>education</a:t>
            </a:r>
            <a:r>
              <a:rPr lang="en-US" sz="1800" spc="360" dirty="0">
                <a:latin typeface="Times New Roman"/>
                <a:cs typeface="Times New Roman"/>
              </a:rPr>
              <a:t> </a:t>
            </a:r>
            <a:r>
              <a:rPr lang="en-US" sz="1800" dirty="0">
                <a:latin typeface="Times New Roman"/>
                <a:cs typeface="Times New Roman"/>
              </a:rPr>
              <a:t>sector</a:t>
            </a:r>
            <a:r>
              <a:rPr lang="en-US" sz="1800" spc="355" dirty="0">
                <a:latin typeface="Times New Roman"/>
                <a:cs typeface="Times New Roman"/>
              </a:rPr>
              <a:t> </a:t>
            </a:r>
            <a:r>
              <a:rPr lang="en-US" sz="1800" dirty="0">
                <a:latin typeface="Times New Roman"/>
                <a:cs typeface="Times New Roman"/>
              </a:rPr>
              <a:t>is</a:t>
            </a:r>
            <a:r>
              <a:rPr lang="en-US" sz="1800" spc="360" dirty="0">
                <a:latin typeface="Times New Roman"/>
                <a:cs typeface="Times New Roman"/>
              </a:rPr>
              <a:t> </a:t>
            </a:r>
            <a:r>
              <a:rPr lang="en-US" sz="1800" dirty="0">
                <a:latin typeface="Times New Roman"/>
                <a:cs typeface="Times New Roman"/>
              </a:rPr>
              <a:t>continuously</a:t>
            </a:r>
            <a:r>
              <a:rPr lang="en-US" sz="1800" spc="350" dirty="0">
                <a:latin typeface="Times New Roman"/>
                <a:cs typeface="Times New Roman"/>
              </a:rPr>
              <a:t> </a:t>
            </a:r>
            <a:r>
              <a:rPr lang="en-US" sz="1800" dirty="0">
                <a:latin typeface="Times New Roman"/>
                <a:cs typeface="Times New Roman"/>
              </a:rPr>
              <a:t>witnessing</a:t>
            </a:r>
            <a:r>
              <a:rPr lang="en-US" sz="1800" spc="345" dirty="0">
                <a:latin typeface="Times New Roman"/>
                <a:cs typeface="Times New Roman"/>
              </a:rPr>
              <a:t> </a:t>
            </a:r>
            <a:r>
              <a:rPr lang="en-US" sz="1800" spc="-10" dirty="0">
                <a:latin typeface="Times New Roman"/>
                <a:cs typeface="Times New Roman"/>
              </a:rPr>
              <a:t>remarkable </a:t>
            </a:r>
            <a:r>
              <a:rPr lang="en-US" sz="1800" dirty="0">
                <a:latin typeface="Times New Roman"/>
                <a:cs typeface="Times New Roman"/>
              </a:rPr>
              <a:t>revolutions.</a:t>
            </a:r>
            <a:r>
              <a:rPr lang="en-US" sz="1800" spc="-50" dirty="0">
                <a:latin typeface="Times New Roman"/>
                <a:cs typeface="Times New Roman"/>
              </a:rPr>
              <a:t> </a:t>
            </a:r>
            <a:r>
              <a:rPr lang="en-US" sz="1800" dirty="0">
                <a:latin typeface="Times New Roman"/>
                <a:cs typeface="Times New Roman"/>
              </a:rPr>
              <a:t>A</a:t>
            </a:r>
            <a:r>
              <a:rPr lang="en-US" sz="1800" spc="-50" dirty="0">
                <a:latin typeface="Times New Roman"/>
                <a:cs typeface="Times New Roman"/>
              </a:rPr>
              <a:t> </a:t>
            </a:r>
            <a:r>
              <a:rPr lang="en-US" sz="1800" dirty="0">
                <a:latin typeface="Times New Roman"/>
                <a:cs typeface="Times New Roman"/>
              </a:rPr>
              <a:t>crucial</a:t>
            </a:r>
            <a:r>
              <a:rPr lang="en-US" sz="1800" spc="-45" dirty="0">
                <a:latin typeface="Times New Roman"/>
                <a:cs typeface="Times New Roman"/>
              </a:rPr>
              <a:t> </a:t>
            </a:r>
            <a:r>
              <a:rPr lang="en-US" sz="1800" dirty="0">
                <a:latin typeface="Times New Roman"/>
                <a:cs typeface="Times New Roman"/>
              </a:rPr>
              <a:t>aspect</a:t>
            </a:r>
            <a:r>
              <a:rPr lang="en-US" sz="1800" spc="-50" dirty="0">
                <a:latin typeface="Times New Roman"/>
                <a:cs typeface="Times New Roman"/>
              </a:rPr>
              <a:t> </a:t>
            </a:r>
            <a:r>
              <a:rPr lang="en-US" sz="1800" dirty="0">
                <a:latin typeface="Times New Roman"/>
                <a:cs typeface="Times New Roman"/>
              </a:rPr>
              <a:t>of</a:t>
            </a:r>
            <a:r>
              <a:rPr lang="en-US" sz="1800" spc="-50" dirty="0">
                <a:latin typeface="Times New Roman"/>
                <a:cs typeface="Times New Roman"/>
              </a:rPr>
              <a:t> </a:t>
            </a:r>
            <a:r>
              <a:rPr lang="en-US" sz="1800" dirty="0">
                <a:latin typeface="Times New Roman"/>
                <a:cs typeface="Times New Roman"/>
              </a:rPr>
              <a:t>schools</a:t>
            </a:r>
            <a:r>
              <a:rPr lang="en-US" sz="1800" spc="-45" dirty="0">
                <a:latin typeface="Times New Roman"/>
                <a:cs typeface="Times New Roman"/>
              </a:rPr>
              <a:t> </a:t>
            </a:r>
            <a:r>
              <a:rPr lang="en-US" sz="1800" dirty="0">
                <a:latin typeface="Times New Roman"/>
                <a:cs typeface="Times New Roman"/>
              </a:rPr>
              <a:t>today,</a:t>
            </a:r>
            <a:r>
              <a:rPr lang="en-US" sz="1800" spc="-45" dirty="0">
                <a:latin typeface="Times New Roman"/>
                <a:cs typeface="Times New Roman"/>
              </a:rPr>
              <a:t> </a:t>
            </a:r>
            <a:r>
              <a:rPr lang="en-US" sz="1800" dirty="0">
                <a:latin typeface="Times New Roman"/>
                <a:cs typeface="Times New Roman"/>
              </a:rPr>
              <a:t>Student</a:t>
            </a:r>
            <a:r>
              <a:rPr lang="en-US" sz="1800" spc="-50" dirty="0">
                <a:latin typeface="Times New Roman"/>
                <a:cs typeface="Times New Roman"/>
              </a:rPr>
              <a:t> </a:t>
            </a:r>
            <a:r>
              <a:rPr lang="en-US" sz="1800" spc="-10" dirty="0">
                <a:latin typeface="Times New Roman"/>
                <a:cs typeface="Times New Roman"/>
              </a:rPr>
              <a:t>Management</a:t>
            </a:r>
            <a:r>
              <a:rPr lang="en-US" sz="1800" spc="-45" dirty="0">
                <a:latin typeface="Times New Roman"/>
                <a:cs typeface="Times New Roman"/>
              </a:rPr>
              <a:t> </a:t>
            </a:r>
            <a:r>
              <a:rPr lang="en-US" sz="1800" dirty="0">
                <a:latin typeface="Times New Roman"/>
                <a:cs typeface="Times New Roman"/>
              </a:rPr>
              <a:t>Systems</a:t>
            </a:r>
            <a:r>
              <a:rPr lang="en-US" sz="1800" spc="-45" dirty="0">
                <a:latin typeface="Times New Roman"/>
                <a:cs typeface="Times New Roman"/>
              </a:rPr>
              <a:t> </a:t>
            </a:r>
            <a:r>
              <a:rPr lang="en-US" sz="1800" dirty="0">
                <a:latin typeface="Times New Roman"/>
                <a:cs typeface="Times New Roman"/>
              </a:rPr>
              <a:t>have</a:t>
            </a:r>
            <a:r>
              <a:rPr lang="en-US" sz="1800" spc="-40" dirty="0">
                <a:latin typeface="Times New Roman"/>
                <a:cs typeface="Times New Roman"/>
              </a:rPr>
              <a:t> </a:t>
            </a:r>
            <a:r>
              <a:rPr lang="en-US" sz="1800" dirty="0">
                <a:latin typeface="Times New Roman"/>
                <a:cs typeface="Times New Roman"/>
              </a:rPr>
              <a:t>advanced</a:t>
            </a:r>
            <a:r>
              <a:rPr lang="en-US" sz="1800" spc="-50" dirty="0">
                <a:latin typeface="Times New Roman"/>
                <a:cs typeface="Times New Roman"/>
              </a:rPr>
              <a:t> </a:t>
            </a:r>
            <a:r>
              <a:rPr lang="en-US" sz="1800" spc="-20" dirty="0">
                <a:latin typeface="Times New Roman"/>
                <a:cs typeface="Times New Roman"/>
              </a:rPr>
              <a:t>from </a:t>
            </a:r>
            <a:r>
              <a:rPr lang="en-US" sz="1800" dirty="0">
                <a:latin typeface="Times New Roman"/>
                <a:cs typeface="Times New Roman"/>
              </a:rPr>
              <a:t>mere</a:t>
            </a:r>
            <a:r>
              <a:rPr lang="en-US" sz="1800" spc="75" dirty="0">
                <a:latin typeface="Times New Roman"/>
                <a:cs typeface="Times New Roman"/>
              </a:rPr>
              <a:t> </a:t>
            </a:r>
            <a:r>
              <a:rPr lang="en-US" sz="1800" dirty="0">
                <a:latin typeface="Times New Roman"/>
                <a:cs typeface="Times New Roman"/>
              </a:rPr>
              <a:t>administrative</a:t>
            </a:r>
            <a:r>
              <a:rPr lang="en-US" sz="1800" spc="65" dirty="0">
                <a:latin typeface="Times New Roman"/>
                <a:cs typeface="Times New Roman"/>
              </a:rPr>
              <a:t> </a:t>
            </a:r>
            <a:r>
              <a:rPr lang="en-US" sz="1800" dirty="0">
                <a:latin typeface="Times New Roman"/>
                <a:cs typeface="Times New Roman"/>
              </a:rPr>
              <a:t>tools</a:t>
            </a:r>
            <a:r>
              <a:rPr lang="en-US" sz="1800" spc="75" dirty="0">
                <a:latin typeface="Times New Roman"/>
                <a:cs typeface="Times New Roman"/>
              </a:rPr>
              <a:t> </a:t>
            </a:r>
            <a:r>
              <a:rPr lang="en-US" sz="1800" dirty="0">
                <a:latin typeface="Times New Roman"/>
                <a:cs typeface="Times New Roman"/>
              </a:rPr>
              <a:t>to</a:t>
            </a:r>
            <a:r>
              <a:rPr lang="en-US" sz="1800" spc="70" dirty="0">
                <a:latin typeface="Times New Roman"/>
                <a:cs typeface="Times New Roman"/>
              </a:rPr>
              <a:t> </a:t>
            </a:r>
            <a:r>
              <a:rPr lang="en-US" sz="1800" dirty="0">
                <a:latin typeface="Times New Roman"/>
                <a:cs typeface="Times New Roman"/>
              </a:rPr>
              <a:t>exhaustive</a:t>
            </a:r>
            <a:r>
              <a:rPr lang="en-US" sz="1800" spc="65" dirty="0">
                <a:latin typeface="Times New Roman"/>
                <a:cs typeface="Times New Roman"/>
              </a:rPr>
              <a:t> </a:t>
            </a:r>
            <a:r>
              <a:rPr lang="en-US" sz="1800" dirty="0">
                <a:latin typeface="Times New Roman"/>
                <a:cs typeface="Times New Roman"/>
              </a:rPr>
              <a:t>platforms</a:t>
            </a:r>
            <a:r>
              <a:rPr lang="en-US" sz="1800" spc="75" dirty="0">
                <a:latin typeface="Times New Roman"/>
                <a:cs typeface="Times New Roman"/>
              </a:rPr>
              <a:t> </a:t>
            </a:r>
            <a:r>
              <a:rPr lang="en-US" sz="1800" dirty="0">
                <a:latin typeface="Times New Roman"/>
                <a:cs typeface="Times New Roman"/>
              </a:rPr>
              <a:t>that</a:t>
            </a:r>
            <a:r>
              <a:rPr lang="en-US" sz="1800" spc="70" dirty="0">
                <a:latin typeface="Times New Roman"/>
                <a:cs typeface="Times New Roman"/>
              </a:rPr>
              <a:t> </a:t>
            </a:r>
            <a:r>
              <a:rPr lang="en-US" sz="1800" dirty="0">
                <a:latin typeface="Times New Roman"/>
                <a:cs typeface="Times New Roman"/>
              </a:rPr>
              <a:t>simplify</a:t>
            </a:r>
            <a:r>
              <a:rPr lang="en-US" sz="1800" spc="60" dirty="0">
                <a:latin typeface="Times New Roman"/>
                <a:cs typeface="Times New Roman"/>
              </a:rPr>
              <a:t> </a:t>
            </a:r>
            <a:r>
              <a:rPr lang="en-US" sz="1800" dirty="0">
                <a:latin typeface="Times New Roman"/>
                <a:cs typeface="Times New Roman"/>
              </a:rPr>
              <a:t>operations</a:t>
            </a:r>
            <a:r>
              <a:rPr lang="en-US" sz="1800" spc="70" dirty="0">
                <a:latin typeface="Times New Roman"/>
                <a:cs typeface="Times New Roman"/>
              </a:rPr>
              <a:t> </a:t>
            </a:r>
            <a:r>
              <a:rPr lang="en-US" sz="1800" dirty="0">
                <a:latin typeface="Times New Roman"/>
                <a:cs typeface="Times New Roman"/>
              </a:rPr>
              <a:t>and</a:t>
            </a:r>
            <a:r>
              <a:rPr lang="en-US" sz="1800" spc="75" dirty="0">
                <a:latin typeface="Times New Roman"/>
                <a:cs typeface="Times New Roman"/>
              </a:rPr>
              <a:t> </a:t>
            </a:r>
            <a:r>
              <a:rPr lang="en-US" sz="1800" dirty="0">
                <a:latin typeface="Times New Roman"/>
                <a:cs typeface="Times New Roman"/>
              </a:rPr>
              <a:t>improve</a:t>
            </a:r>
            <a:r>
              <a:rPr lang="en-US" sz="1800" spc="70" dirty="0">
                <a:latin typeface="Times New Roman"/>
                <a:cs typeface="Times New Roman"/>
              </a:rPr>
              <a:t> </a:t>
            </a:r>
            <a:r>
              <a:rPr lang="en-US" sz="1800" spc="-10" dirty="0">
                <a:latin typeface="Times New Roman"/>
                <a:cs typeface="Times New Roman"/>
              </a:rPr>
              <a:t>student experiences.</a:t>
            </a:r>
            <a:r>
              <a:rPr lang="en-US" sz="1800" spc="-50" dirty="0">
                <a:latin typeface="Times New Roman"/>
                <a:cs typeface="Times New Roman"/>
              </a:rPr>
              <a:t> </a:t>
            </a:r>
            <a:r>
              <a:rPr lang="en-US" sz="1800" dirty="0">
                <a:latin typeface="Times New Roman"/>
                <a:cs typeface="Times New Roman"/>
              </a:rPr>
              <a:t>As</a:t>
            </a:r>
            <a:r>
              <a:rPr lang="en-US" sz="1800" spc="-35" dirty="0">
                <a:latin typeface="Times New Roman"/>
                <a:cs typeface="Times New Roman"/>
              </a:rPr>
              <a:t> </a:t>
            </a:r>
            <a:r>
              <a:rPr lang="en-US" sz="1800" spc="-20" dirty="0">
                <a:latin typeface="Times New Roman"/>
                <a:cs typeface="Times New Roman"/>
              </a:rPr>
              <a:t>we</a:t>
            </a:r>
            <a:r>
              <a:rPr lang="en-US" sz="1800" spc="-55" dirty="0">
                <a:latin typeface="Times New Roman"/>
                <a:cs typeface="Times New Roman"/>
              </a:rPr>
              <a:t> </a:t>
            </a:r>
            <a:r>
              <a:rPr lang="en-US" sz="1800" spc="-10" dirty="0">
                <a:latin typeface="Times New Roman"/>
                <a:cs typeface="Times New Roman"/>
              </a:rPr>
              <a:t>step</a:t>
            </a:r>
            <a:r>
              <a:rPr lang="en-US" sz="1800" spc="-45" dirty="0">
                <a:latin typeface="Times New Roman"/>
                <a:cs typeface="Times New Roman"/>
              </a:rPr>
              <a:t> </a:t>
            </a:r>
            <a:r>
              <a:rPr lang="en-US" sz="1800" spc="-10" dirty="0">
                <a:latin typeface="Times New Roman"/>
                <a:cs typeface="Times New Roman"/>
              </a:rPr>
              <a:t>into</a:t>
            </a:r>
            <a:r>
              <a:rPr lang="en-US" sz="1800" spc="-45" dirty="0">
                <a:latin typeface="Times New Roman"/>
                <a:cs typeface="Times New Roman"/>
              </a:rPr>
              <a:t> </a:t>
            </a:r>
            <a:r>
              <a:rPr lang="en-US" sz="1800" spc="-10" dirty="0">
                <a:latin typeface="Times New Roman"/>
                <a:cs typeface="Times New Roman"/>
              </a:rPr>
              <a:t>technological</a:t>
            </a:r>
            <a:r>
              <a:rPr lang="en-US" sz="1800" spc="-40" dirty="0">
                <a:latin typeface="Times New Roman"/>
                <a:cs typeface="Times New Roman"/>
              </a:rPr>
              <a:t> </a:t>
            </a:r>
            <a:r>
              <a:rPr lang="en-US" sz="1800" spc="-10" dirty="0">
                <a:latin typeface="Times New Roman"/>
                <a:cs typeface="Times New Roman"/>
              </a:rPr>
              <a:t>advancements,</a:t>
            </a:r>
            <a:r>
              <a:rPr lang="en-US" sz="1800" spc="-50" dirty="0">
                <a:latin typeface="Times New Roman"/>
                <a:cs typeface="Times New Roman"/>
              </a:rPr>
              <a:t> </a:t>
            </a:r>
            <a:r>
              <a:rPr lang="en-US" sz="1800" spc="-10" dirty="0">
                <a:latin typeface="Times New Roman"/>
                <a:cs typeface="Times New Roman"/>
              </a:rPr>
              <a:t>the</a:t>
            </a:r>
            <a:r>
              <a:rPr lang="en-US" sz="1800" spc="-45" dirty="0">
                <a:latin typeface="Times New Roman"/>
                <a:cs typeface="Times New Roman"/>
              </a:rPr>
              <a:t> </a:t>
            </a:r>
            <a:r>
              <a:rPr lang="en-US" sz="1800" spc="-10" dirty="0">
                <a:latin typeface="Times New Roman"/>
                <a:cs typeface="Times New Roman"/>
              </a:rPr>
              <a:t>future</a:t>
            </a:r>
            <a:r>
              <a:rPr lang="en-US" sz="1800" spc="-45" dirty="0">
                <a:latin typeface="Times New Roman"/>
                <a:cs typeface="Times New Roman"/>
              </a:rPr>
              <a:t> </a:t>
            </a:r>
            <a:r>
              <a:rPr lang="en-US" sz="1800" spc="-10" dirty="0">
                <a:latin typeface="Times New Roman"/>
                <a:cs typeface="Times New Roman"/>
              </a:rPr>
              <a:t>scope</a:t>
            </a:r>
            <a:r>
              <a:rPr lang="en-US" sz="1800" spc="-50" dirty="0">
                <a:latin typeface="Times New Roman"/>
                <a:cs typeface="Times New Roman"/>
              </a:rPr>
              <a:t> </a:t>
            </a:r>
            <a:r>
              <a:rPr lang="en-US" sz="1800" dirty="0">
                <a:latin typeface="Times New Roman"/>
                <a:cs typeface="Times New Roman"/>
              </a:rPr>
              <a:t>of</a:t>
            </a:r>
            <a:r>
              <a:rPr lang="en-US" sz="1800" spc="-55" dirty="0">
                <a:latin typeface="Times New Roman"/>
                <a:cs typeface="Times New Roman"/>
              </a:rPr>
              <a:t> </a:t>
            </a:r>
            <a:r>
              <a:rPr lang="en-US" sz="1800" spc="-10" dirty="0">
                <a:latin typeface="Times New Roman"/>
                <a:cs typeface="Times New Roman"/>
              </a:rPr>
              <a:t>Student</a:t>
            </a:r>
            <a:r>
              <a:rPr lang="en-US" sz="1800" spc="-45" dirty="0">
                <a:latin typeface="Times New Roman"/>
                <a:cs typeface="Times New Roman"/>
              </a:rPr>
              <a:t> </a:t>
            </a:r>
            <a:r>
              <a:rPr lang="en-US" sz="1800" spc="-10" dirty="0">
                <a:latin typeface="Times New Roman"/>
                <a:cs typeface="Times New Roman"/>
              </a:rPr>
              <a:t>Management </a:t>
            </a:r>
            <a:r>
              <a:rPr lang="en-US" sz="1800" dirty="0">
                <a:latin typeface="Times New Roman"/>
                <a:cs typeface="Times New Roman"/>
              </a:rPr>
              <a:t>Systems</a:t>
            </a:r>
            <a:r>
              <a:rPr lang="en-US" sz="1800" spc="-15" dirty="0">
                <a:latin typeface="Times New Roman"/>
                <a:cs typeface="Times New Roman"/>
              </a:rPr>
              <a:t> </a:t>
            </a:r>
            <a:r>
              <a:rPr lang="en-US" sz="1800" dirty="0">
                <a:latin typeface="Times New Roman"/>
                <a:cs typeface="Times New Roman"/>
              </a:rPr>
              <a:t>holds</a:t>
            </a:r>
            <a:r>
              <a:rPr lang="en-US" sz="1800" spc="-10" dirty="0">
                <a:latin typeface="Times New Roman"/>
                <a:cs typeface="Times New Roman"/>
              </a:rPr>
              <a:t> </a:t>
            </a:r>
            <a:r>
              <a:rPr lang="en-US" sz="1800" dirty="0">
                <a:latin typeface="Times New Roman"/>
                <a:cs typeface="Times New Roman"/>
              </a:rPr>
              <a:t>massive</a:t>
            </a:r>
            <a:r>
              <a:rPr lang="en-US" sz="1800" spc="-15" dirty="0">
                <a:latin typeface="Times New Roman"/>
                <a:cs typeface="Times New Roman"/>
              </a:rPr>
              <a:t> </a:t>
            </a:r>
            <a:r>
              <a:rPr lang="en-US" sz="1800" dirty="0">
                <a:latin typeface="Times New Roman"/>
                <a:cs typeface="Times New Roman"/>
              </a:rPr>
              <a:t>potential</a:t>
            </a:r>
            <a:r>
              <a:rPr lang="en-US" sz="1800" spc="-15" dirty="0">
                <a:latin typeface="Times New Roman"/>
                <a:cs typeface="Times New Roman"/>
              </a:rPr>
              <a:t> </a:t>
            </a:r>
            <a:r>
              <a:rPr lang="en-US" sz="1800" dirty="0">
                <a:latin typeface="Times New Roman"/>
                <a:cs typeface="Times New Roman"/>
              </a:rPr>
              <a:t>to</a:t>
            </a:r>
            <a:r>
              <a:rPr lang="en-US" sz="1800" spc="-10" dirty="0">
                <a:latin typeface="Times New Roman"/>
                <a:cs typeface="Times New Roman"/>
              </a:rPr>
              <a:t> revolutionize</a:t>
            </a:r>
            <a:r>
              <a:rPr lang="en-US" sz="1800" spc="-15" dirty="0">
                <a:latin typeface="Times New Roman"/>
                <a:cs typeface="Times New Roman"/>
              </a:rPr>
              <a:t> </a:t>
            </a:r>
            <a:r>
              <a:rPr lang="en-US" sz="1800" dirty="0">
                <a:latin typeface="Times New Roman"/>
                <a:cs typeface="Times New Roman"/>
              </a:rPr>
              <a:t>the</a:t>
            </a:r>
            <a:r>
              <a:rPr lang="en-US" sz="1800" spc="-15" dirty="0">
                <a:latin typeface="Times New Roman"/>
                <a:cs typeface="Times New Roman"/>
              </a:rPr>
              <a:t> </a:t>
            </a:r>
            <a:r>
              <a:rPr lang="en-US" sz="1800" dirty="0">
                <a:latin typeface="Times New Roman"/>
                <a:cs typeface="Times New Roman"/>
              </a:rPr>
              <a:t>way</a:t>
            </a:r>
            <a:r>
              <a:rPr lang="en-US" sz="1800" spc="-35" dirty="0">
                <a:latin typeface="Times New Roman"/>
                <a:cs typeface="Times New Roman"/>
              </a:rPr>
              <a:t> </a:t>
            </a:r>
            <a:r>
              <a:rPr lang="en-US" sz="1800" dirty="0">
                <a:latin typeface="Times New Roman"/>
                <a:cs typeface="Times New Roman"/>
              </a:rPr>
              <a:t>schools</a:t>
            </a:r>
            <a:r>
              <a:rPr lang="en-US" sz="1800" spc="-10" dirty="0">
                <a:latin typeface="Times New Roman"/>
                <a:cs typeface="Times New Roman"/>
              </a:rPr>
              <a:t> functions.</a:t>
            </a:r>
            <a:endParaRPr lang="en-US" sz="1800" dirty="0">
              <a:latin typeface="Times New Roman"/>
              <a:cs typeface="Times New Roman"/>
            </a:endParaRPr>
          </a:p>
        </p:txBody>
      </p:sp>
    </p:spTree>
    <p:extLst>
      <p:ext uri="{BB962C8B-B14F-4D97-AF65-F5344CB8AC3E}">
        <p14:creationId xmlns:p14="http://schemas.microsoft.com/office/powerpoint/2010/main" val="1131718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9554AD-197D-106B-3691-4096069FE6C9}"/>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6" name="TextBox 5">
            <a:extLst>
              <a:ext uri="{FF2B5EF4-FFF2-40B4-BE49-F238E27FC236}">
                <a16:creationId xmlns:a16="http://schemas.microsoft.com/office/drawing/2014/main" id="{BCA26E41-994E-80EE-FAD9-EB2559E85A34}"/>
              </a:ext>
            </a:extLst>
          </p:cNvPr>
          <p:cNvSpPr txBox="1"/>
          <p:nvPr/>
        </p:nvSpPr>
        <p:spPr>
          <a:xfrm>
            <a:off x="3619500" y="508277"/>
            <a:ext cx="6106886"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CONTENT IN PROJECT </a:t>
            </a:r>
          </a:p>
        </p:txBody>
      </p:sp>
      <p:sp>
        <p:nvSpPr>
          <p:cNvPr id="8" name="TextBox 7">
            <a:extLst>
              <a:ext uri="{FF2B5EF4-FFF2-40B4-BE49-F238E27FC236}">
                <a16:creationId xmlns:a16="http://schemas.microsoft.com/office/drawing/2014/main" id="{2929F0CE-5AF1-53B5-AD26-9823252431C9}"/>
              </a:ext>
            </a:extLst>
          </p:cNvPr>
          <p:cNvSpPr txBox="1"/>
          <p:nvPr/>
        </p:nvSpPr>
        <p:spPr>
          <a:xfrm>
            <a:off x="3619500" y="1232824"/>
            <a:ext cx="6106886"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feature helps create comprehensive student records by inputting the student's name, roll number, and marks in five subjects. This enables easy monitoring of academic progress and saves time and effort.</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E0E65BA-92EC-DD79-D838-FF8F86A6DE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561"/>
          <a:stretch/>
        </p:blipFill>
        <p:spPr bwMode="auto">
          <a:xfrm>
            <a:off x="3619500" y="3148088"/>
            <a:ext cx="7869510" cy="25923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1984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9554AD-197D-106B-3691-4096069FE6C9}"/>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6" name="TextBox 5">
            <a:extLst>
              <a:ext uri="{FF2B5EF4-FFF2-40B4-BE49-F238E27FC236}">
                <a16:creationId xmlns:a16="http://schemas.microsoft.com/office/drawing/2014/main" id="{BCA26E41-994E-80EE-FAD9-EB2559E85A34}"/>
              </a:ext>
            </a:extLst>
          </p:cNvPr>
          <p:cNvSpPr txBox="1"/>
          <p:nvPr/>
        </p:nvSpPr>
        <p:spPr>
          <a:xfrm>
            <a:off x="3619500" y="508277"/>
            <a:ext cx="6106886"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CONTENT IN PROJECT </a:t>
            </a:r>
          </a:p>
        </p:txBody>
      </p:sp>
      <p:sp>
        <p:nvSpPr>
          <p:cNvPr id="4" name="TextBox 3">
            <a:extLst>
              <a:ext uri="{FF2B5EF4-FFF2-40B4-BE49-F238E27FC236}">
                <a16:creationId xmlns:a16="http://schemas.microsoft.com/office/drawing/2014/main" id="{00508110-D48F-BF95-5A98-64672B370F6C}"/>
              </a:ext>
            </a:extLst>
          </p:cNvPr>
          <p:cNvSpPr txBox="1"/>
          <p:nvPr/>
        </p:nvSpPr>
        <p:spPr>
          <a:xfrm>
            <a:off x="3619500" y="1065472"/>
            <a:ext cx="6106886"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Display student records</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"Display student record" is a functionality commonly used in academic settings to provide an overview of a student's academic history, including their enrollment status, courses taken, and other related information. This feature is particularly useful for instructors and academic advisors who need to have a comprehensive view of a student's academic details. By accessing a student's record, they can identify any potential details, and provide appropriate information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EBD9D8-D990-FFD4-47F9-19069CBF3E0A}"/>
              </a:ext>
            </a:extLst>
          </p:cNvPr>
          <p:cNvPicPr>
            <a:picLocks/>
          </p:cNvPicPr>
          <p:nvPr/>
        </p:nvPicPr>
        <p:blipFill rotWithShape="1">
          <a:blip r:embed="rId2" cstate="print">
            <a:extLst>
              <a:ext uri="{28A0092B-C50C-407E-A947-70E740481C1C}">
                <a14:useLocalDpi xmlns:a14="http://schemas.microsoft.com/office/drawing/2010/main" val="0"/>
              </a:ext>
            </a:extLst>
          </a:blip>
          <a:srcRect b="22307"/>
          <a:stretch/>
        </p:blipFill>
        <p:spPr bwMode="auto">
          <a:xfrm>
            <a:off x="3619500" y="4111505"/>
            <a:ext cx="6106886" cy="22892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1780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9554AD-197D-106B-3691-4096069FE6C9}"/>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6" name="TextBox 5">
            <a:extLst>
              <a:ext uri="{FF2B5EF4-FFF2-40B4-BE49-F238E27FC236}">
                <a16:creationId xmlns:a16="http://schemas.microsoft.com/office/drawing/2014/main" id="{BCA26E41-994E-80EE-FAD9-EB2559E85A34}"/>
              </a:ext>
            </a:extLst>
          </p:cNvPr>
          <p:cNvSpPr txBox="1"/>
          <p:nvPr/>
        </p:nvSpPr>
        <p:spPr>
          <a:xfrm>
            <a:off x="3619500" y="257144"/>
            <a:ext cx="6106886"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CONTENT IN PROJECT </a:t>
            </a:r>
          </a:p>
        </p:txBody>
      </p:sp>
      <p:sp>
        <p:nvSpPr>
          <p:cNvPr id="11" name="TextBox 10">
            <a:extLst>
              <a:ext uri="{FF2B5EF4-FFF2-40B4-BE49-F238E27FC236}">
                <a16:creationId xmlns:a16="http://schemas.microsoft.com/office/drawing/2014/main" id="{0B450FDB-05BE-68D7-C05C-FA629FD98EFD}"/>
              </a:ext>
            </a:extLst>
          </p:cNvPr>
          <p:cNvSpPr txBox="1"/>
          <p:nvPr/>
        </p:nvSpPr>
        <p:spPr>
          <a:xfrm>
            <a:off x="3619500" y="728536"/>
            <a:ext cx="6106886"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Modify Record The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"Modify Record" feature is a tool that enables authorized users to make changes to a student's information in a database. This feature is typically used when a student's details, such as their name, address, or phone number, have changed, or when there is a need to correct incorrect information. It is important to ensure that the changes made using this tool are accurate and up-to-date to avoid any discrepancies in the student's records. Additionally, only authorized personnel should have access to this feature to maintain the integrity of the database. </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CDD5D6E-7190-6ECD-170D-B27F745DF3BC}"/>
              </a:ext>
            </a:extLst>
          </p:cNvPr>
          <p:cNvPicPr>
            <a:picLocks/>
          </p:cNvPicPr>
          <p:nvPr/>
        </p:nvPicPr>
        <p:blipFill rotWithShape="1">
          <a:blip r:embed="rId2" cstate="print">
            <a:extLst>
              <a:ext uri="{28A0092B-C50C-407E-A947-70E740481C1C}">
                <a14:useLocalDpi xmlns:a14="http://schemas.microsoft.com/office/drawing/2010/main" val="0"/>
              </a:ext>
            </a:extLst>
          </a:blip>
          <a:srcRect b="41544"/>
          <a:stretch/>
        </p:blipFill>
        <p:spPr bwMode="auto">
          <a:xfrm>
            <a:off x="3619500" y="4071257"/>
            <a:ext cx="6003471" cy="2285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4570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TM02900688[[fn=Facet]]</Template>
  <TotalTime>89</TotalTime>
  <Words>937</Words>
  <Application>Microsoft Office PowerPoint</Application>
  <PresentationFormat>Widescreen</PresentationFormat>
  <Paragraphs>57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Student Management System using C++ </vt:lpstr>
      <vt:lpstr>Submitted by</vt:lpstr>
      <vt:lpstr>The education industry relies on Student Information Systems (SIS) to manage student records efficiently. The Student Management System (SMS) in C++ allows users to add, edit, and search for student details using a menu-driven interface. It utilizes an array of structures to store student attributes.</vt:lpstr>
      <vt:lpstr>PowerPoint Presentation</vt:lpstr>
      <vt:lpstr>What classes will be utilized?</vt:lpstr>
      <vt:lpstr>Key Aspects of the Future Scope of Student Management System</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vishal sharma</dc:creator>
  <cp:lastModifiedBy>vishal sharma</cp:lastModifiedBy>
  <cp:revision>15</cp:revision>
  <dcterms:created xsi:type="dcterms:W3CDTF">2024-06-04T04:58:53Z</dcterms:created>
  <dcterms:modified xsi:type="dcterms:W3CDTF">2024-06-04T06:28:15Z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