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Futura" panose="020B0604020202020204" charset="0"/>
      <p:regular r:id="rId16"/>
    </p:embeddedFont>
    <p:embeddedFont>
      <p:font typeface="Futura Bold" panose="020B0604020202020204" charset="0"/>
      <p:regular r:id="rId17"/>
    </p:embeddedFont>
    <p:embeddedFont>
      <p:font typeface="League Spartan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1488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pn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4.svg"/><Relationship Id="rId5" Type="http://schemas.openxmlformats.org/officeDocument/2006/relationships/image" Target="../media/image2.sv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0.sv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3497880" y="2230873"/>
            <a:ext cx="5804607" cy="5804607"/>
          </a:xfrm>
          <a:custGeom>
            <a:avLst/>
            <a:gdLst/>
            <a:ahLst/>
            <a:cxnLst/>
            <a:rect l="l" t="t" r="r" b="b"/>
            <a:pathLst>
              <a:path w="5804607" h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2230873"/>
            <a:ext cx="5804607" cy="5804607"/>
          </a:xfrm>
          <a:custGeom>
            <a:avLst/>
            <a:gdLst/>
            <a:ahLst/>
            <a:cxnLst/>
            <a:rect l="l" t="t" r="r" b="b"/>
            <a:pathLst>
              <a:path w="5804607" h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143526" y="7597308"/>
            <a:ext cx="8233265" cy="8233265"/>
          </a:xfrm>
          <a:custGeom>
            <a:avLst/>
            <a:gdLst/>
            <a:ahLst/>
            <a:cxnLst/>
            <a:rect l="l" t="t" r="r" b="b"/>
            <a:pathLst>
              <a:path w="8233265" h="8233265">
                <a:moveTo>
                  <a:pt x="0" y="0"/>
                </a:moveTo>
                <a:lnTo>
                  <a:pt x="8233265" y="0"/>
                </a:lnTo>
                <a:lnTo>
                  <a:pt x="8233265" y="8233265"/>
                </a:lnTo>
                <a:lnTo>
                  <a:pt x="0" y="8233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980388" y="1346208"/>
            <a:ext cx="1740378" cy="1769331"/>
          </a:xfrm>
          <a:custGeom>
            <a:avLst/>
            <a:gdLst/>
            <a:ahLst/>
            <a:cxnLst/>
            <a:rect l="l" t="t" r="r" b="b"/>
            <a:pathLst>
              <a:path w="1740378" h="1769331">
                <a:moveTo>
                  <a:pt x="0" y="0"/>
                </a:moveTo>
                <a:lnTo>
                  <a:pt x="1740378" y="0"/>
                </a:lnTo>
                <a:lnTo>
                  <a:pt x="1740378" y="1769331"/>
                </a:lnTo>
                <a:lnTo>
                  <a:pt x="0" y="17693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448701" y="6288865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4462" y="2626265"/>
            <a:ext cx="11052544" cy="4535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39"/>
              </a:lnSpc>
            </a:pPr>
            <a:r>
              <a:rPr lang="en-US" sz="970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SMART ATTENDANCE SYSTEM</a:t>
            </a:r>
          </a:p>
        </p:txBody>
      </p:sp>
      <p:sp>
        <p:nvSpPr>
          <p:cNvPr id="8" name="AutoShape 8"/>
          <p:cNvSpPr/>
          <p:nvPr/>
        </p:nvSpPr>
        <p:spPr>
          <a:xfrm>
            <a:off x="5419534" y="9424979"/>
            <a:ext cx="3724466" cy="0"/>
          </a:xfrm>
          <a:prstGeom prst="line">
            <a:avLst/>
          </a:prstGeom>
          <a:ln w="6477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5419534" y="9142404"/>
            <a:ext cx="3724466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Vishal M - 43130487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159567">
            <a:off x="13884090" y="-4207485"/>
            <a:ext cx="8175621" cy="8175621"/>
          </a:xfrm>
          <a:custGeom>
            <a:avLst/>
            <a:gdLst/>
            <a:ahLst/>
            <a:cxnLst/>
            <a:rect l="l" t="t" r="r" b="b"/>
            <a:pathLst>
              <a:path w="8175621" h="8175621">
                <a:moveTo>
                  <a:pt x="0" y="0"/>
                </a:moveTo>
                <a:lnTo>
                  <a:pt x="8175621" y="0"/>
                </a:lnTo>
                <a:lnTo>
                  <a:pt x="8175621" y="8175621"/>
                </a:lnTo>
                <a:lnTo>
                  <a:pt x="0" y="8175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3728645">
            <a:off x="-2654522" y="8380473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8" y="0"/>
                </a:lnTo>
                <a:lnTo>
                  <a:pt x="6303208" y="6303209"/>
                </a:lnTo>
                <a:lnTo>
                  <a:pt x="0" y="63032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4935907" y="3001319"/>
            <a:ext cx="8416187" cy="14288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7221948" y="3568621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5"/>
                </a:lnTo>
                <a:lnTo>
                  <a:pt x="0" y="17466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02744" y="7830578"/>
            <a:ext cx="1057504" cy="105750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4335937" y="1628782"/>
            <a:ext cx="9616126" cy="1143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0"/>
              </a:lnSpc>
            </a:pPr>
            <a:r>
              <a:rPr lang="en-US" sz="739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Module Description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72713" y="3772757"/>
            <a:ext cx="3568156" cy="669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9"/>
              </a:lnSpc>
            </a:pPr>
            <a:r>
              <a:rPr lang="en-US" sz="434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Home Page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867124" y="3772700"/>
            <a:ext cx="5115663" cy="669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9"/>
              </a:lnSpc>
            </a:pPr>
            <a:r>
              <a:rPr lang="en-US" sz="434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Take Attendance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47062" y="7294545"/>
            <a:ext cx="5385226" cy="669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9"/>
              </a:lnSpc>
            </a:pPr>
            <a:r>
              <a:rPr lang="en-US" sz="434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View Attendance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800053" y="7200327"/>
            <a:ext cx="4382056" cy="669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9"/>
              </a:lnSpc>
            </a:pPr>
            <a:r>
              <a:rPr lang="en-US" sz="434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Add Student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97082" y="4457700"/>
            <a:ext cx="5077183" cy="98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Introduction and navigation     options for the user.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087809" y="4463340"/>
            <a:ext cx="4674292" cy="98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Faculty can mark check-in and check-out.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43788" y="7959169"/>
            <a:ext cx="5688500" cy="145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Displays student list and attendance report with timestamps.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41563" y="7802880"/>
            <a:ext cx="4239452" cy="145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New students can be registered for attendance tracking.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231897" y="3772700"/>
            <a:ext cx="3568156" cy="669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9"/>
              </a:lnSpc>
            </a:pPr>
            <a:r>
              <a:rPr lang="en-US" sz="434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Dashboard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461558" y="4426254"/>
            <a:ext cx="4914400" cy="145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Displays total students, attendance count, and system actions.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7484481" y="3810192"/>
            <a:ext cx="16073566" cy="8453182"/>
          </a:xfrm>
          <a:custGeom>
            <a:avLst/>
            <a:gdLst/>
            <a:ahLst/>
            <a:cxnLst/>
            <a:rect l="l" t="t" r="r" b="b"/>
            <a:pathLst>
              <a:path w="16073566" h="8453182">
                <a:moveTo>
                  <a:pt x="0" y="8453182"/>
                </a:moveTo>
                <a:lnTo>
                  <a:pt x="16073567" y="8453182"/>
                </a:lnTo>
                <a:lnTo>
                  <a:pt x="16073567" y="0"/>
                </a:lnTo>
                <a:lnTo>
                  <a:pt x="0" y="0"/>
                </a:lnTo>
                <a:lnTo>
                  <a:pt x="0" y="8453182"/>
                </a:lnTo>
                <a:close/>
              </a:path>
            </a:pathLst>
          </a:custGeom>
          <a:blipFill>
            <a:blip r:embed="rId2">
              <a:alphaModFix amt="8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014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42433" y="1009650"/>
            <a:ext cx="9975467" cy="13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81"/>
              </a:lnSpc>
            </a:pPr>
            <a:r>
              <a:rPr lang="en-US" sz="900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Sample Output </a:t>
            </a:r>
          </a:p>
        </p:txBody>
      </p:sp>
      <p:sp>
        <p:nvSpPr>
          <p:cNvPr id="4" name="Freeform 4"/>
          <p:cNvSpPr/>
          <p:nvPr/>
        </p:nvSpPr>
        <p:spPr>
          <a:xfrm>
            <a:off x="15759394" y="393689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5"/>
                </a:lnTo>
                <a:lnTo>
                  <a:pt x="0" y="1746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3728645">
            <a:off x="-2471411" y="-3654321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9" y="0"/>
                </a:lnTo>
                <a:lnTo>
                  <a:pt x="6303209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5400000">
            <a:off x="1331995" y="7412116"/>
            <a:ext cx="413551" cy="4580320"/>
            <a:chOff x="0" y="0"/>
            <a:chExt cx="2354580" cy="2607836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53310" cy="26078362"/>
            </a:xfrm>
            <a:custGeom>
              <a:avLst/>
              <a:gdLst/>
              <a:ahLst/>
              <a:cxnLst/>
              <a:rect l="l" t="t" r="r" b="b"/>
              <a:pathLst>
                <a:path w="2353310" h="26078362">
                  <a:moveTo>
                    <a:pt x="784860" y="26011054"/>
                  </a:moveTo>
                  <a:cubicBezTo>
                    <a:pt x="905510" y="26051694"/>
                    <a:pt x="1042670" y="26078362"/>
                    <a:pt x="1177290" y="26078362"/>
                  </a:cubicBezTo>
                  <a:cubicBezTo>
                    <a:pt x="1311910" y="26078362"/>
                    <a:pt x="1441450" y="26055504"/>
                    <a:pt x="1560830" y="26014862"/>
                  </a:cubicBezTo>
                  <a:cubicBezTo>
                    <a:pt x="1563370" y="26013594"/>
                    <a:pt x="1565910" y="26013594"/>
                    <a:pt x="1568450" y="26012322"/>
                  </a:cubicBezTo>
                  <a:cubicBezTo>
                    <a:pt x="2016760" y="25849763"/>
                    <a:pt x="2346960" y="25420503"/>
                    <a:pt x="2353310" y="2484744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4828316"/>
                  </a:lnTo>
                  <a:cubicBezTo>
                    <a:pt x="6350" y="25423042"/>
                    <a:pt x="331470" y="25852303"/>
                    <a:pt x="784860" y="2601105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3142433" y="7311041"/>
            <a:ext cx="2165444" cy="52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Homepage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522896" y="7311041"/>
            <a:ext cx="1815465" cy="52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Dashboard</a:t>
            </a:r>
          </a:p>
        </p:txBody>
      </p:sp>
      <p:sp>
        <p:nvSpPr>
          <p:cNvPr id="10" name="Freeform 10"/>
          <p:cNvSpPr/>
          <p:nvPr/>
        </p:nvSpPr>
        <p:spPr>
          <a:xfrm>
            <a:off x="544345" y="3596760"/>
            <a:ext cx="7967983" cy="3615861"/>
          </a:xfrm>
          <a:custGeom>
            <a:avLst/>
            <a:gdLst/>
            <a:ahLst/>
            <a:cxnLst/>
            <a:rect l="l" t="t" r="r" b="b"/>
            <a:pathLst>
              <a:path w="7967983" h="3615861">
                <a:moveTo>
                  <a:pt x="0" y="0"/>
                </a:moveTo>
                <a:lnTo>
                  <a:pt x="7967983" y="0"/>
                </a:lnTo>
                <a:lnTo>
                  <a:pt x="7967983" y="3615861"/>
                </a:lnTo>
                <a:lnTo>
                  <a:pt x="0" y="36158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201" t="-13895" r="-1291" b="-6090"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9601957" y="3628669"/>
            <a:ext cx="7657343" cy="3583952"/>
          </a:xfrm>
          <a:custGeom>
            <a:avLst/>
            <a:gdLst/>
            <a:ahLst/>
            <a:cxnLst/>
            <a:rect l="l" t="t" r="r" b="b"/>
            <a:pathLst>
              <a:path w="7657343" h="3583952">
                <a:moveTo>
                  <a:pt x="0" y="0"/>
                </a:moveTo>
                <a:lnTo>
                  <a:pt x="7657343" y="0"/>
                </a:lnTo>
                <a:lnTo>
                  <a:pt x="7657343" y="3583952"/>
                </a:lnTo>
                <a:lnTo>
                  <a:pt x="0" y="358395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475" t="-12505" r="-1440" b="-4309"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7484481" y="3810192"/>
            <a:ext cx="16073566" cy="8453182"/>
          </a:xfrm>
          <a:custGeom>
            <a:avLst/>
            <a:gdLst/>
            <a:ahLst/>
            <a:cxnLst/>
            <a:rect l="l" t="t" r="r" b="b"/>
            <a:pathLst>
              <a:path w="16073566" h="8453182">
                <a:moveTo>
                  <a:pt x="0" y="8453182"/>
                </a:moveTo>
                <a:lnTo>
                  <a:pt x="16073567" y="8453182"/>
                </a:lnTo>
                <a:lnTo>
                  <a:pt x="16073567" y="0"/>
                </a:lnTo>
                <a:lnTo>
                  <a:pt x="0" y="0"/>
                </a:lnTo>
                <a:lnTo>
                  <a:pt x="0" y="8453182"/>
                </a:lnTo>
                <a:close/>
              </a:path>
            </a:pathLst>
          </a:custGeom>
          <a:blipFill>
            <a:blip r:embed="rId2">
              <a:alphaModFix amt="8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014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42433" y="1009650"/>
            <a:ext cx="9975467" cy="13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81"/>
              </a:lnSpc>
            </a:pPr>
            <a:r>
              <a:rPr lang="en-US" sz="900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Sample Output </a:t>
            </a:r>
          </a:p>
        </p:txBody>
      </p:sp>
      <p:sp>
        <p:nvSpPr>
          <p:cNvPr id="4" name="Freeform 4"/>
          <p:cNvSpPr/>
          <p:nvPr/>
        </p:nvSpPr>
        <p:spPr>
          <a:xfrm>
            <a:off x="15759394" y="393689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5"/>
                </a:lnTo>
                <a:lnTo>
                  <a:pt x="0" y="1746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3728645">
            <a:off x="-2471411" y="-3654321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9" y="0"/>
                </a:lnTo>
                <a:lnTo>
                  <a:pt x="6303209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5400000">
            <a:off x="1331995" y="7412116"/>
            <a:ext cx="413551" cy="4580320"/>
            <a:chOff x="0" y="0"/>
            <a:chExt cx="2354580" cy="2607836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53310" cy="26078362"/>
            </a:xfrm>
            <a:custGeom>
              <a:avLst/>
              <a:gdLst/>
              <a:ahLst/>
              <a:cxnLst/>
              <a:rect l="l" t="t" r="r" b="b"/>
              <a:pathLst>
                <a:path w="2353310" h="26078362">
                  <a:moveTo>
                    <a:pt x="784860" y="26011054"/>
                  </a:moveTo>
                  <a:cubicBezTo>
                    <a:pt x="905510" y="26051694"/>
                    <a:pt x="1042670" y="26078362"/>
                    <a:pt x="1177290" y="26078362"/>
                  </a:cubicBezTo>
                  <a:cubicBezTo>
                    <a:pt x="1311910" y="26078362"/>
                    <a:pt x="1441450" y="26055504"/>
                    <a:pt x="1560830" y="26014862"/>
                  </a:cubicBezTo>
                  <a:cubicBezTo>
                    <a:pt x="1563370" y="26013594"/>
                    <a:pt x="1565910" y="26013594"/>
                    <a:pt x="1568450" y="26012322"/>
                  </a:cubicBezTo>
                  <a:cubicBezTo>
                    <a:pt x="2016760" y="25849763"/>
                    <a:pt x="2346960" y="25420503"/>
                    <a:pt x="2353310" y="2484744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4828316"/>
                  </a:lnTo>
                  <a:cubicBezTo>
                    <a:pt x="6350" y="25423042"/>
                    <a:pt x="331470" y="25852303"/>
                    <a:pt x="784860" y="2601105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680194" y="3540821"/>
            <a:ext cx="7703327" cy="3532053"/>
          </a:xfrm>
          <a:custGeom>
            <a:avLst/>
            <a:gdLst/>
            <a:ahLst/>
            <a:cxnLst/>
            <a:rect l="l" t="t" r="r" b="b"/>
            <a:pathLst>
              <a:path w="7703327" h="3532053">
                <a:moveTo>
                  <a:pt x="0" y="0"/>
                </a:moveTo>
                <a:lnTo>
                  <a:pt x="7703327" y="0"/>
                </a:lnTo>
                <a:lnTo>
                  <a:pt x="7703327" y="3532054"/>
                </a:lnTo>
                <a:lnTo>
                  <a:pt x="0" y="35320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94" t="-13933" r="-1105" b="-3784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426747" y="3540821"/>
            <a:ext cx="8007762" cy="3532053"/>
          </a:xfrm>
          <a:custGeom>
            <a:avLst/>
            <a:gdLst/>
            <a:ahLst/>
            <a:cxnLst/>
            <a:rect l="l" t="t" r="r" b="b"/>
            <a:pathLst>
              <a:path w="8007762" h="3532053">
                <a:moveTo>
                  <a:pt x="0" y="0"/>
                </a:moveTo>
                <a:lnTo>
                  <a:pt x="8007763" y="0"/>
                </a:lnTo>
                <a:lnTo>
                  <a:pt x="8007763" y="3532054"/>
                </a:lnTo>
                <a:lnTo>
                  <a:pt x="0" y="35320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14993" r="-1926" b="-7769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142433" y="7311041"/>
            <a:ext cx="2165444" cy="98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Add Student</a:t>
            </a:r>
          </a:p>
          <a:p>
            <a:pPr algn="ctr">
              <a:lnSpc>
                <a:spcPts val="3690"/>
              </a:lnSpc>
              <a:spcBef>
                <a:spcPct val="0"/>
              </a:spcBef>
            </a:pPr>
            <a:endParaRPr lang="en-US" sz="3000" b="1">
              <a:solidFill>
                <a:srgbClr val="000000"/>
              </a:solidFill>
              <a:latin typeface="Futura Bold"/>
              <a:ea typeface="Futura Bold"/>
              <a:cs typeface="Futura Bold"/>
              <a:sym typeface="Futura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037835" y="7311041"/>
            <a:ext cx="2785586" cy="52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View Attendance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84596">
            <a:off x="11539199" y="-4592902"/>
            <a:ext cx="12484703" cy="12484703"/>
          </a:xfrm>
          <a:custGeom>
            <a:avLst/>
            <a:gdLst/>
            <a:ahLst/>
            <a:cxnLst/>
            <a:rect l="l" t="t" r="r" b="b"/>
            <a:pathLst>
              <a:path w="12484703" h="12484703">
                <a:moveTo>
                  <a:pt x="0" y="0"/>
                </a:moveTo>
                <a:lnTo>
                  <a:pt x="12484703" y="0"/>
                </a:lnTo>
                <a:lnTo>
                  <a:pt x="12484703" y="12484703"/>
                </a:lnTo>
                <a:lnTo>
                  <a:pt x="0" y="12484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315814"/>
            <a:ext cx="6447319" cy="1257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96"/>
              </a:lnSpc>
            </a:pPr>
            <a:r>
              <a:rPr lang="en-US" sz="8126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3821" y="3176854"/>
            <a:ext cx="14086285" cy="5065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7186" lvl="1" indent="-498593" algn="l">
              <a:lnSpc>
                <a:spcPts val="5681"/>
              </a:lnSpc>
              <a:buFont typeface="Arial"/>
              <a:buChar char="•"/>
            </a:pPr>
            <a:r>
              <a:rPr lang="en-US" sz="4618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The Smart Attendance System successfully replaces manual attendance management with an automated, efficient, and user-friendly web application. </a:t>
            </a:r>
          </a:p>
          <a:p>
            <a:pPr marL="997186" lvl="1" indent="-498593" algn="l">
              <a:lnSpc>
                <a:spcPts val="5681"/>
              </a:lnSpc>
              <a:buFont typeface="Arial"/>
              <a:buChar char="•"/>
            </a:pPr>
            <a:r>
              <a:rPr lang="en-US" sz="4618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It ensures accuracy, reduces workload, and provides a digital record of attendance using modern web technologies.</a:t>
            </a:r>
          </a:p>
        </p:txBody>
      </p:sp>
      <p:sp>
        <p:nvSpPr>
          <p:cNvPr id="5" name="Freeform 5"/>
          <p:cNvSpPr/>
          <p:nvPr/>
        </p:nvSpPr>
        <p:spPr>
          <a:xfrm rot="5400000">
            <a:off x="14433440" y="7502382"/>
            <a:ext cx="1986022" cy="2312689"/>
          </a:xfrm>
          <a:custGeom>
            <a:avLst/>
            <a:gdLst/>
            <a:ahLst/>
            <a:cxnLst/>
            <a:rect l="l" t="t" r="r" b="b"/>
            <a:pathLst>
              <a:path w="1986022" h="2312689">
                <a:moveTo>
                  <a:pt x="0" y="0"/>
                </a:moveTo>
                <a:lnTo>
                  <a:pt x="1986022" y="0"/>
                </a:lnTo>
                <a:lnTo>
                  <a:pt x="1986022" y="2312689"/>
                </a:lnTo>
                <a:lnTo>
                  <a:pt x="0" y="23126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22" y="8952238"/>
            <a:ext cx="9432810" cy="14288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3497880" y="2230873"/>
            <a:ext cx="5804607" cy="5804607"/>
          </a:xfrm>
          <a:custGeom>
            <a:avLst/>
            <a:gdLst/>
            <a:ahLst/>
            <a:cxnLst/>
            <a:rect l="l" t="t" r="r" b="b"/>
            <a:pathLst>
              <a:path w="5804607" h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2230873"/>
            <a:ext cx="5804607" cy="5804607"/>
          </a:xfrm>
          <a:custGeom>
            <a:avLst/>
            <a:gdLst/>
            <a:ahLst/>
            <a:cxnLst/>
            <a:rect l="l" t="t" r="r" b="b"/>
            <a:pathLst>
              <a:path w="5804607" h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143526" y="7597308"/>
            <a:ext cx="8233265" cy="8233265"/>
          </a:xfrm>
          <a:custGeom>
            <a:avLst/>
            <a:gdLst/>
            <a:ahLst/>
            <a:cxnLst/>
            <a:rect l="l" t="t" r="r" b="b"/>
            <a:pathLst>
              <a:path w="8233265" h="8233265">
                <a:moveTo>
                  <a:pt x="0" y="0"/>
                </a:moveTo>
                <a:lnTo>
                  <a:pt x="8233265" y="0"/>
                </a:lnTo>
                <a:lnTo>
                  <a:pt x="8233265" y="8233265"/>
                </a:lnTo>
                <a:lnTo>
                  <a:pt x="0" y="8233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980388" y="1346208"/>
            <a:ext cx="1740378" cy="1769331"/>
          </a:xfrm>
          <a:custGeom>
            <a:avLst/>
            <a:gdLst/>
            <a:ahLst/>
            <a:cxnLst/>
            <a:rect l="l" t="t" r="r" b="b"/>
            <a:pathLst>
              <a:path w="1740378" h="1769331">
                <a:moveTo>
                  <a:pt x="0" y="0"/>
                </a:moveTo>
                <a:lnTo>
                  <a:pt x="1740378" y="0"/>
                </a:lnTo>
                <a:lnTo>
                  <a:pt x="1740378" y="1769331"/>
                </a:lnTo>
                <a:lnTo>
                  <a:pt x="0" y="17693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448701" y="6288865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92828" y="4803910"/>
            <a:ext cx="7122369" cy="1408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80"/>
              </a:lnSpc>
            </a:pPr>
            <a:r>
              <a:rPr lang="en-US" sz="909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8" name="AutoShape 8"/>
          <p:cNvSpPr/>
          <p:nvPr/>
        </p:nvSpPr>
        <p:spPr>
          <a:xfrm>
            <a:off x="1592828" y="1586346"/>
            <a:ext cx="2494042" cy="0"/>
          </a:xfrm>
          <a:prstGeom prst="line">
            <a:avLst/>
          </a:prstGeom>
          <a:ln w="6477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953755" y="1406533"/>
            <a:ext cx="1772188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End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84420" y="6230935"/>
            <a:ext cx="6233659" cy="52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Do you have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4991292" y="3810192"/>
            <a:ext cx="16073566" cy="8453182"/>
          </a:xfrm>
          <a:custGeom>
            <a:avLst/>
            <a:gdLst/>
            <a:ahLst/>
            <a:cxnLst/>
            <a:rect l="l" t="t" r="r" b="b"/>
            <a:pathLst>
              <a:path w="16073566" h="8453182">
                <a:moveTo>
                  <a:pt x="0" y="0"/>
                </a:moveTo>
                <a:lnTo>
                  <a:pt x="16073566" y="0"/>
                </a:lnTo>
                <a:lnTo>
                  <a:pt x="16073566" y="8453182"/>
                </a:lnTo>
                <a:lnTo>
                  <a:pt x="0" y="84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014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710498"/>
            <a:ext cx="5790599" cy="1369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35"/>
              </a:lnSpc>
            </a:pPr>
            <a:r>
              <a:rPr lang="en-US" sz="889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Abstract</a:t>
            </a:r>
          </a:p>
        </p:txBody>
      </p:sp>
      <p:sp>
        <p:nvSpPr>
          <p:cNvPr id="4" name="Freeform 4"/>
          <p:cNvSpPr/>
          <p:nvPr/>
        </p:nvSpPr>
        <p:spPr>
          <a:xfrm>
            <a:off x="16029514" y="398419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092002" y="2583738"/>
            <a:ext cx="10727590" cy="6210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6661" lvl="1" indent="-343330" algn="l">
              <a:lnSpc>
                <a:spcPts val="4452"/>
              </a:lnSpc>
              <a:buFont typeface="Arial"/>
              <a:buChar char="•"/>
            </a:pPr>
            <a:r>
              <a:rPr lang="en-US" sz="318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The Smart Attendance System is a web-based application designed to simplify and automate the process of tracking student attendance. </a:t>
            </a:r>
          </a:p>
          <a:p>
            <a:pPr marL="686661" lvl="1" indent="-343330" algn="l">
              <a:lnSpc>
                <a:spcPts val="4452"/>
              </a:lnSpc>
              <a:buFont typeface="Arial"/>
              <a:buChar char="•"/>
            </a:pPr>
            <a:r>
              <a:rPr lang="en-US" sz="318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It enables faculty to mark, view, and manage attendance records digitally. </a:t>
            </a:r>
          </a:p>
          <a:p>
            <a:pPr marL="686661" lvl="1" indent="-343330" algn="l">
              <a:lnSpc>
                <a:spcPts val="4452"/>
              </a:lnSpc>
              <a:buFont typeface="Arial"/>
              <a:buChar char="•"/>
            </a:pPr>
            <a:r>
              <a:rPr lang="en-US" sz="318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The system provides an easy-to-use dashboard where users can add student details, take attendance, and view daily summaries. </a:t>
            </a:r>
          </a:p>
          <a:p>
            <a:pPr marL="686661" lvl="1" indent="-343330" algn="l">
              <a:lnSpc>
                <a:spcPts val="4452"/>
              </a:lnSpc>
              <a:buFont typeface="Arial"/>
              <a:buChar char="•"/>
            </a:pPr>
            <a:r>
              <a:rPr lang="en-US" sz="318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Data is stored securely using MongoDB for efficient retrieval and management.</a:t>
            </a:r>
          </a:p>
          <a:p>
            <a:pPr algn="l">
              <a:lnSpc>
                <a:spcPts val="4452"/>
              </a:lnSpc>
            </a:pPr>
            <a:endParaRPr lang="en-US" sz="318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9144000" y="8600969"/>
            <a:ext cx="6492240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3728645">
            <a:off x="2136095" y="-2753185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8" y="0"/>
                </a:lnTo>
                <a:lnTo>
                  <a:pt x="6303208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4743682" y="3990272"/>
            <a:ext cx="16073566" cy="8453182"/>
          </a:xfrm>
          <a:custGeom>
            <a:avLst/>
            <a:gdLst/>
            <a:ahLst/>
            <a:cxnLst/>
            <a:rect l="l" t="t" r="r" b="b"/>
            <a:pathLst>
              <a:path w="16073566" h="8453182">
                <a:moveTo>
                  <a:pt x="0" y="0"/>
                </a:moveTo>
                <a:lnTo>
                  <a:pt x="16073567" y="0"/>
                </a:lnTo>
                <a:lnTo>
                  <a:pt x="16073567" y="8453182"/>
                </a:lnTo>
                <a:lnTo>
                  <a:pt x="0" y="84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014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63760" y="4260298"/>
            <a:ext cx="5287780" cy="2251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28"/>
              </a:lnSpc>
            </a:pPr>
            <a:r>
              <a:rPr lang="en-US" sz="72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Existing System</a:t>
            </a:r>
          </a:p>
        </p:txBody>
      </p:sp>
      <p:sp>
        <p:nvSpPr>
          <p:cNvPr id="4" name="Freeform 4"/>
          <p:cNvSpPr/>
          <p:nvPr/>
        </p:nvSpPr>
        <p:spPr>
          <a:xfrm>
            <a:off x="16029514" y="398419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519692" y="2571710"/>
            <a:ext cx="10630849" cy="604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5970" lvl="1" indent="-407985" algn="l">
              <a:lnSpc>
                <a:spcPts val="5291"/>
              </a:lnSpc>
              <a:buFont typeface="Arial"/>
              <a:buChar char="•"/>
            </a:pPr>
            <a:r>
              <a:rPr lang="en-US" sz="377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In the traditional attendance system, faculty manually mark attendance on paper, which can lead to errors, data loss, and time consumption. </a:t>
            </a:r>
          </a:p>
          <a:p>
            <a:pPr marL="815970" lvl="1" indent="-407985" algn="l">
              <a:lnSpc>
                <a:spcPts val="5291"/>
              </a:lnSpc>
              <a:buFont typeface="Arial"/>
              <a:buChar char="•"/>
            </a:pPr>
            <a:r>
              <a:rPr lang="en-US" sz="377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Retrieving past attendance records is also tedious and inefficient.</a:t>
            </a:r>
          </a:p>
          <a:p>
            <a:pPr marL="815970" lvl="1" indent="-407985" algn="l">
              <a:lnSpc>
                <a:spcPts val="5291"/>
              </a:lnSpc>
              <a:buFont typeface="Arial"/>
              <a:buChar char="•"/>
            </a:pPr>
            <a:r>
              <a:rPr lang="en-US" sz="377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Manual systems lack accuracy, instant updates, and centralized data access.</a:t>
            </a:r>
          </a:p>
          <a:p>
            <a:pPr algn="l">
              <a:lnSpc>
                <a:spcPts val="5291"/>
              </a:lnSpc>
            </a:pPr>
            <a:endParaRPr lang="en-US" sz="3779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9144000" y="8600969"/>
            <a:ext cx="6492240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3728645">
            <a:off x="2136095" y="-2753185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8" y="0"/>
                </a:lnTo>
                <a:lnTo>
                  <a:pt x="6303208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4743682" y="3990272"/>
            <a:ext cx="16073566" cy="8453182"/>
          </a:xfrm>
          <a:custGeom>
            <a:avLst/>
            <a:gdLst/>
            <a:ahLst/>
            <a:cxnLst/>
            <a:rect l="l" t="t" r="r" b="b"/>
            <a:pathLst>
              <a:path w="16073566" h="8453182">
                <a:moveTo>
                  <a:pt x="0" y="0"/>
                </a:moveTo>
                <a:lnTo>
                  <a:pt x="16073567" y="0"/>
                </a:lnTo>
                <a:lnTo>
                  <a:pt x="16073567" y="8453182"/>
                </a:lnTo>
                <a:lnTo>
                  <a:pt x="0" y="84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014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63760" y="4260298"/>
            <a:ext cx="5287780" cy="2251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28"/>
              </a:lnSpc>
            </a:pPr>
            <a:r>
              <a:rPr lang="en-US" sz="72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Proposed System</a:t>
            </a:r>
          </a:p>
        </p:txBody>
      </p:sp>
      <p:sp>
        <p:nvSpPr>
          <p:cNvPr id="4" name="Freeform 4"/>
          <p:cNvSpPr/>
          <p:nvPr/>
        </p:nvSpPr>
        <p:spPr>
          <a:xfrm>
            <a:off x="16029514" y="398419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519692" y="2571710"/>
            <a:ext cx="10630849" cy="604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5970" lvl="1" indent="-407985" algn="l">
              <a:lnSpc>
                <a:spcPts val="5291"/>
              </a:lnSpc>
              <a:buFont typeface="Arial"/>
              <a:buChar char="•"/>
            </a:pPr>
            <a:r>
              <a:rPr lang="en-US" sz="377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In the traditional attendance system, faculty manually mark attendance on paper, which can lead to errors, data loss, and time consumption. </a:t>
            </a:r>
          </a:p>
          <a:p>
            <a:pPr marL="815970" lvl="1" indent="-407985" algn="l">
              <a:lnSpc>
                <a:spcPts val="5291"/>
              </a:lnSpc>
              <a:buFont typeface="Arial"/>
              <a:buChar char="•"/>
            </a:pPr>
            <a:r>
              <a:rPr lang="en-US" sz="377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Retrieving past attendance records is also tedious and inefficient.</a:t>
            </a:r>
          </a:p>
          <a:p>
            <a:pPr marL="815970" lvl="1" indent="-407985" algn="l">
              <a:lnSpc>
                <a:spcPts val="5291"/>
              </a:lnSpc>
              <a:buFont typeface="Arial"/>
              <a:buChar char="•"/>
            </a:pPr>
            <a:r>
              <a:rPr lang="en-US" sz="377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Manual systems lack accuracy, instant updates, and centralized data access.</a:t>
            </a:r>
          </a:p>
          <a:p>
            <a:pPr algn="l">
              <a:lnSpc>
                <a:spcPts val="5291"/>
              </a:lnSpc>
            </a:pPr>
            <a:endParaRPr lang="en-US" sz="3779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9144000" y="8600969"/>
            <a:ext cx="6492240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3728645">
            <a:off x="2136095" y="-2753185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8" y="0"/>
                </a:lnTo>
                <a:lnTo>
                  <a:pt x="6303208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717918" y="3713204"/>
            <a:ext cx="10295239" cy="15594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 rot="8100000">
            <a:off x="4196158" y="3283299"/>
            <a:ext cx="4709517" cy="4709517"/>
          </a:xfrm>
          <a:custGeom>
            <a:avLst/>
            <a:gdLst/>
            <a:ahLst/>
            <a:cxnLst/>
            <a:rect l="l" t="t" r="r" b="b"/>
            <a:pathLst>
              <a:path w="4709517" h="4709517">
                <a:moveTo>
                  <a:pt x="0" y="0"/>
                </a:moveTo>
                <a:lnTo>
                  <a:pt x="4709517" y="0"/>
                </a:lnTo>
                <a:lnTo>
                  <a:pt x="4709517" y="4709517"/>
                </a:lnTo>
                <a:lnTo>
                  <a:pt x="0" y="4709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63676" y="3283299"/>
            <a:ext cx="4709517" cy="4709517"/>
          </a:xfrm>
          <a:custGeom>
            <a:avLst/>
            <a:gdLst/>
            <a:ahLst/>
            <a:cxnLst/>
            <a:rect l="l" t="t" r="r" b="b"/>
            <a:pathLst>
              <a:path w="4709517" h="4709517">
                <a:moveTo>
                  <a:pt x="0" y="0"/>
                </a:moveTo>
                <a:lnTo>
                  <a:pt x="4709517" y="0"/>
                </a:lnTo>
                <a:lnTo>
                  <a:pt x="4709517" y="4709517"/>
                </a:lnTo>
                <a:lnTo>
                  <a:pt x="0" y="47095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2811" y="2063776"/>
            <a:ext cx="8036787" cy="1246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80"/>
              </a:lnSpc>
            </a:pPr>
            <a:r>
              <a:rPr lang="en-US" sz="811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Advantages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888483" y="4324111"/>
            <a:ext cx="1305449" cy="68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74"/>
              </a:lnSpc>
            </a:pPr>
            <a:r>
              <a:rPr lang="en-US" sz="44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88483" y="5417149"/>
            <a:ext cx="1305449" cy="68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74"/>
              </a:lnSpc>
            </a:pPr>
            <a:r>
              <a:rPr lang="en-US" sz="44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88507" y="6598620"/>
            <a:ext cx="1305449" cy="68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74"/>
              </a:lnSpc>
            </a:pPr>
            <a:r>
              <a:rPr lang="en-US" sz="44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93933" y="4257436"/>
            <a:ext cx="7129735" cy="573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7"/>
              </a:lnSpc>
            </a:pPr>
            <a:r>
              <a:rPr lang="en-US" sz="3274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Reduces manual effort and errors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93933" y="5438050"/>
            <a:ext cx="7129735" cy="573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7"/>
              </a:lnSpc>
            </a:pPr>
            <a:r>
              <a:rPr lang="en-US" sz="3274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Provides instant attendance reports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93933" y="6438383"/>
            <a:ext cx="7129735" cy="1591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7"/>
              </a:lnSpc>
            </a:pPr>
            <a:r>
              <a:rPr lang="en-US" sz="3274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Secure and centralized data storage using MongoDB</a:t>
            </a:r>
          </a:p>
          <a:p>
            <a:pPr algn="l">
              <a:lnSpc>
                <a:spcPts val="4027"/>
              </a:lnSpc>
            </a:pPr>
            <a:endParaRPr lang="en-US" sz="3274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12" name="Freeform 12"/>
          <p:cNvSpPr/>
          <p:nvPr/>
        </p:nvSpPr>
        <p:spPr>
          <a:xfrm rot="5400000">
            <a:off x="787031" y="2409992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5"/>
                </a:lnTo>
                <a:lnTo>
                  <a:pt x="0" y="17466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AutoShape 13"/>
          <p:cNvSpPr/>
          <p:nvPr/>
        </p:nvSpPr>
        <p:spPr>
          <a:xfrm flipV="1">
            <a:off x="4810607" y="6833513"/>
            <a:ext cx="3480619" cy="2009536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8888507" y="7863259"/>
            <a:ext cx="1305449" cy="68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74"/>
              </a:lnSpc>
            </a:pPr>
            <a:r>
              <a:rPr lang="en-US" sz="445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93956" y="7867778"/>
            <a:ext cx="7129735" cy="573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7"/>
              </a:lnSpc>
            </a:pPr>
            <a:r>
              <a:rPr lang="en-US" sz="3274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Saves time and increases productivity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2970340" y="2788742"/>
            <a:ext cx="4709517" cy="4709517"/>
          </a:xfrm>
          <a:custGeom>
            <a:avLst/>
            <a:gdLst/>
            <a:ahLst/>
            <a:cxnLst/>
            <a:rect l="l" t="t" r="r" b="b"/>
            <a:pathLst>
              <a:path w="4709517" h="4709517">
                <a:moveTo>
                  <a:pt x="0" y="0"/>
                </a:moveTo>
                <a:lnTo>
                  <a:pt x="4709517" y="0"/>
                </a:lnTo>
                <a:lnTo>
                  <a:pt x="4709517" y="4709516"/>
                </a:lnTo>
                <a:lnTo>
                  <a:pt x="0" y="4709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9763564" y="1991551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028746" y="4082621"/>
            <a:ext cx="9555349" cy="14473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370956" y="3064678"/>
            <a:ext cx="4709517" cy="4709517"/>
          </a:xfrm>
          <a:custGeom>
            <a:avLst/>
            <a:gdLst/>
            <a:ahLst/>
            <a:cxnLst/>
            <a:rect l="l" t="t" r="r" b="b"/>
            <a:pathLst>
              <a:path w="4709517" h="4709517">
                <a:moveTo>
                  <a:pt x="0" y="0"/>
                </a:moveTo>
                <a:lnTo>
                  <a:pt x="4709517" y="0"/>
                </a:lnTo>
                <a:lnTo>
                  <a:pt x="4709517" y="4709517"/>
                </a:lnTo>
                <a:lnTo>
                  <a:pt x="0" y="47095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 flipV="1">
            <a:off x="13771537" y="6215690"/>
            <a:ext cx="3480619" cy="2009536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028700" y="2539003"/>
            <a:ext cx="7931916" cy="1189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08"/>
              </a:lnSpc>
            </a:pPr>
            <a:r>
              <a:rPr lang="en-US" sz="77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Disadvantages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5324" y="4742070"/>
            <a:ext cx="1346230" cy="702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5"/>
              </a:lnSpc>
            </a:pPr>
            <a:r>
              <a:rPr lang="en-US" sz="458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5300" y="5896259"/>
            <a:ext cx="1346230" cy="702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5"/>
              </a:lnSpc>
            </a:pPr>
            <a:r>
              <a:rPr lang="en-US" sz="458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5300" y="7177945"/>
            <a:ext cx="1346230" cy="702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5"/>
              </a:lnSpc>
            </a:pPr>
            <a:r>
              <a:rPr lang="en-US" sz="458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91555" y="4756182"/>
            <a:ext cx="7352462" cy="598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3"/>
              </a:lnSpc>
            </a:pPr>
            <a:r>
              <a:rPr lang="en-US" sz="3376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Requires internet connectivity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91555" y="5731595"/>
            <a:ext cx="6772620" cy="1648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3"/>
              </a:lnSpc>
            </a:pPr>
            <a:r>
              <a:rPr lang="en-US" sz="3376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System failure can cause temporary inaccessibility</a:t>
            </a:r>
          </a:p>
          <a:p>
            <a:pPr algn="l">
              <a:lnSpc>
                <a:spcPts val="4153"/>
              </a:lnSpc>
            </a:pPr>
            <a:endParaRPr lang="en-US" sz="3376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991555" y="7101745"/>
            <a:ext cx="7352462" cy="1123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3"/>
              </a:lnSpc>
            </a:pPr>
            <a:r>
              <a:rPr lang="en-US" sz="3376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Limited offline support</a:t>
            </a:r>
          </a:p>
          <a:p>
            <a:pPr algn="l">
              <a:lnSpc>
                <a:spcPts val="4153"/>
              </a:lnSpc>
            </a:pPr>
            <a:endParaRPr lang="en-US" sz="3376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77956" y="1418081"/>
            <a:ext cx="11332089" cy="21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15"/>
              </a:lnSpc>
            </a:pPr>
            <a:r>
              <a:rPr lang="en-US" sz="684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Hardware Requirements</a:t>
            </a:r>
          </a:p>
        </p:txBody>
      </p:sp>
      <p:sp>
        <p:nvSpPr>
          <p:cNvPr id="3" name="Freeform 3"/>
          <p:cNvSpPr/>
          <p:nvPr/>
        </p:nvSpPr>
        <p:spPr>
          <a:xfrm>
            <a:off x="14512206" y="334467"/>
            <a:ext cx="10959214" cy="10959214"/>
          </a:xfrm>
          <a:custGeom>
            <a:avLst/>
            <a:gdLst/>
            <a:ahLst/>
            <a:cxnLst/>
            <a:rect l="l" t="t" r="r" b="b"/>
            <a:pathLst>
              <a:path w="10959214" h="10959214">
                <a:moveTo>
                  <a:pt x="0" y="0"/>
                </a:moveTo>
                <a:lnTo>
                  <a:pt x="10959213" y="0"/>
                </a:lnTo>
                <a:lnTo>
                  <a:pt x="10959213" y="10959214"/>
                </a:lnTo>
                <a:lnTo>
                  <a:pt x="0" y="10959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642726" y="-183004"/>
            <a:ext cx="6783048" cy="6783048"/>
          </a:xfrm>
          <a:custGeom>
            <a:avLst/>
            <a:gdLst/>
            <a:ahLst/>
            <a:cxnLst/>
            <a:rect l="l" t="t" r="r" b="b"/>
            <a:pathLst>
              <a:path w="6783048" h="6783048">
                <a:moveTo>
                  <a:pt x="0" y="0"/>
                </a:moveTo>
                <a:lnTo>
                  <a:pt x="6783048" y="0"/>
                </a:lnTo>
                <a:lnTo>
                  <a:pt x="6783048" y="6783048"/>
                </a:lnTo>
                <a:lnTo>
                  <a:pt x="0" y="6783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>
            <a:off x="15392964" y="1171304"/>
            <a:ext cx="2387900" cy="1202633"/>
          </a:xfrm>
          <a:custGeom>
            <a:avLst/>
            <a:gdLst/>
            <a:ahLst/>
            <a:cxnLst/>
            <a:rect l="l" t="t" r="r" b="b"/>
            <a:pathLst>
              <a:path w="2387900" h="1202633">
                <a:moveTo>
                  <a:pt x="0" y="0"/>
                </a:moveTo>
                <a:lnTo>
                  <a:pt x="2387901" y="0"/>
                </a:lnTo>
                <a:lnTo>
                  <a:pt x="2387901" y="1202634"/>
                </a:lnTo>
                <a:lnTo>
                  <a:pt x="0" y="12026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-87868" y="8394343"/>
            <a:ext cx="1986022" cy="2312689"/>
          </a:xfrm>
          <a:custGeom>
            <a:avLst/>
            <a:gdLst/>
            <a:ahLst/>
            <a:cxnLst/>
            <a:rect l="l" t="t" r="r" b="b"/>
            <a:pathLst>
              <a:path w="1986022" h="2312689">
                <a:moveTo>
                  <a:pt x="0" y="0"/>
                </a:moveTo>
                <a:lnTo>
                  <a:pt x="1986022" y="0"/>
                </a:lnTo>
                <a:lnTo>
                  <a:pt x="1986022" y="2312690"/>
                </a:lnTo>
                <a:lnTo>
                  <a:pt x="0" y="2312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929130" y="7091673"/>
            <a:ext cx="1213483" cy="1213483"/>
          </a:xfrm>
          <a:custGeom>
            <a:avLst/>
            <a:gdLst/>
            <a:ahLst/>
            <a:cxnLst/>
            <a:rect l="l" t="t" r="r" b="b"/>
            <a:pathLst>
              <a:path w="1213483" h="1213483">
                <a:moveTo>
                  <a:pt x="0" y="0"/>
                </a:moveTo>
                <a:lnTo>
                  <a:pt x="1213483" y="0"/>
                </a:lnTo>
                <a:lnTo>
                  <a:pt x="1213483" y="1213483"/>
                </a:lnTo>
                <a:lnTo>
                  <a:pt x="0" y="12134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474795" y="3755595"/>
            <a:ext cx="2122152" cy="2058479"/>
          </a:xfrm>
          <a:custGeom>
            <a:avLst/>
            <a:gdLst/>
            <a:ahLst/>
            <a:cxnLst/>
            <a:rect l="l" t="t" r="r" b="b"/>
            <a:pathLst>
              <a:path w="2122152" h="2058479">
                <a:moveTo>
                  <a:pt x="0" y="0"/>
                </a:moveTo>
                <a:lnTo>
                  <a:pt x="2122152" y="0"/>
                </a:lnTo>
                <a:lnTo>
                  <a:pt x="2122152" y="2058479"/>
                </a:lnTo>
                <a:lnTo>
                  <a:pt x="0" y="205847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b="-3093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144243" y="3482034"/>
            <a:ext cx="2332041" cy="2332041"/>
          </a:xfrm>
          <a:custGeom>
            <a:avLst/>
            <a:gdLst/>
            <a:ahLst/>
            <a:cxnLst/>
            <a:rect l="l" t="t" r="r" b="b"/>
            <a:pathLst>
              <a:path w="2332041" h="2332041">
                <a:moveTo>
                  <a:pt x="0" y="0"/>
                </a:moveTo>
                <a:lnTo>
                  <a:pt x="2332040" y="0"/>
                </a:lnTo>
                <a:lnTo>
                  <a:pt x="2332040" y="2332040"/>
                </a:lnTo>
                <a:lnTo>
                  <a:pt x="0" y="233204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88372">
            <a:off x="5611123" y="6676151"/>
            <a:ext cx="1390692" cy="1390692"/>
          </a:xfrm>
          <a:custGeom>
            <a:avLst/>
            <a:gdLst/>
            <a:ahLst/>
            <a:cxnLst/>
            <a:rect l="l" t="t" r="r" b="b"/>
            <a:pathLst>
              <a:path w="1390692" h="1390692">
                <a:moveTo>
                  <a:pt x="0" y="0"/>
                </a:moveTo>
                <a:lnTo>
                  <a:pt x="1390692" y="0"/>
                </a:lnTo>
                <a:lnTo>
                  <a:pt x="1390692" y="1390692"/>
                </a:lnTo>
                <a:lnTo>
                  <a:pt x="0" y="139069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057195" y="5345510"/>
            <a:ext cx="4498547" cy="1092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Processor: Intel i3 or higher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212968" y="5517456"/>
            <a:ext cx="4645807" cy="577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RAM: 4 GB minimum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268056" y="8228956"/>
            <a:ext cx="4084414" cy="1092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Hard Disk: 250 GB minimum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212968" y="8428981"/>
            <a:ext cx="4645807" cy="577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Internet connection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4561182" y="2788742"/>
            <a:ext cx="4709517" cy="4709517"/>
          </a:xfrm>
          <a:custGeom>
            <a:avLst/>
            <a:gdLst/>
            <a:ahLst/>
            <a:cxnLst/>
            <a:rect l="l" t="t" r="r" b="b"/>
            <a:pathLst>
              <a:path w="4709517" h="4709517">
                <a:moveTo>
                  <a:pt x="0" y="0"/>
                </a:moveTo>
                <a:lnTo>
                  <a:pt x="4709517" y="0"/>
                </a:lnTo>
                <a:lnTo>
                  <a:pt x="4709517" y="4709516"/>
                </a:lnTo>
                <a:lnTo>
                  <a:pt x="0" y="4709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788742"/>
            <a:ext cx="4709517" cy="4709517"/>
          </a:xfrm>
          <a:custGeom>
            <a:avLst/>
            <a:gdLst/>
            <a:ahLst/>
            <a:cxnLst/>
            <a:rect l="l" t="t" r="r" b="b"/>
            <a:pathLst>
              <a:path w="4709517" h="4709517">
                <a:moveTo>
                  <a:pt x="0" y="0"/>
                </a:moveTo>
                <a:lnTo>
                  <a:pt x="4709517" y="0"/>
                </a:lnTo>
                <a:lnTo>
                  <a:pt x="4709517" y="4709516"/>
                </a:lnTo>
                <a:lnTo>
                  <a:pt x="0" y="4709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132405" y="1268522"/>
            <a:ext cx="7955904" cy="3448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43"/>
              </a:lnSpc>
            </a:pPr>
            <a:r>
              <a:rPr lang="en-US" sz="74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Software Requirements</a:t>
            </a:r>
          </a:p>
          <a:p>
            <a:pPr algn="l">
              <a:lnSpc>
                <a:spcPts val="9143"/>
              </a:lnSpc>
            </a:pPr>
            <a:endParaRPr lang="en-US" sz="7434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648025" y="4081998"/>
            <a:ext cx="1196092" cy="63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5"/>
              </a:lnSpc>
            </a:pPr>
            <a:r>
              <a:rPr lang="en-US" sz="407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48025" y="5083473"/>
            <a:ext cx="1196092" cy="63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5"/>
              </a:lnSpc>
            </a:pPr>
            <a:r>
              <a:rPr lang="en-US" sz="407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48069" y="6023144"/>
            <a:ext cx="1196092" cy="63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5"/>
              </a:lnSpc>
            </a:pPr>
            <a:r>
              <a:rPr lang="en-US" sz="407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sp>
        <p:nvSpPr>
          <p:cNvPr id="8" name="AutoShape 8"/>
          <p:cNvSpPr/>
          <p:nvPr/>
        </p:nvSpPr>
        <p:spPr>
          <a:xfrm>
            <a:off x="10246115" y="3724839"/>
            <a:ext cx="9432810" cy="14288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0844118" y="4034373"/>
            <a:ext cx="6532479" cy="52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Frontend: HTML, CSS, JavaScript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44139" y="5053499"/>
            <a:ext cx="6532479" cy="98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Backend: Node.js / Express.js</a:t>
            </a:r>
          </a:p>
          <a:p>
            <a:pPr algn="l">
              <a:lnSpc>
                <a:spcPts val="3690"/>
              </a:lnSpc>
            </a:pPr>
            <a:endParaRPr lang="en-US" sz="300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844118" y="6032623"/>
            <a:ext cx="6532479" cy="98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Database: MongoDB</a:t>
            </a:r>
          </a:p>
          <a:p>
            <a:pPr algn="l">
              <a:lnSpc>
                <a:spcPts val="3690"/>
              </a:lnSpc>
            </a:pPr>
            <a:endParaRPr lang="en-US" sz="300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12" name="Freeform 12"/>
          <p:cNvSpPr/>
          <p:nvPr/>
        </p:nvSpPr>
        <p:spPr>
          <a:xfrm rot="5400000">
            <a:off x="1152055" y="1915434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5"/>
                </a:lnTo>
                <a:lnTo>
                  <a:pt x="0" y="17466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AutoShape 13"/>
          <p:cNvSpPr/>
          <p:nvPr/>
        </p:nvSpPr>
        <p:spPr>
          <a:xfrm flipV="1">
            <a:off x="5175631" y="6338955"/>
            <a:ext cx="3480619" cy="2009536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9648025" y="6981819"/>
            <a:ext cx="1196092" cy="63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5"/>
              </a:lnSpc>
            </a:pPr>
            <a:r>
              <a:rPr lang="en-US" sz="407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844118" y="6970573"/>
            <a:ext cx="6801732" cy="98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OS: Windows / macOS / Linux</a:t>
            </a:r>
          </a:p>
          <a:p>
            <a:pPr algn="l">
              <a:lnSpc>
                <a:spcPts val="3690"/>
              </a:lnSpc>
            </a:pPr>
            <a:endParaRPr lang="en-US" sz="300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648069" y="7903839"/>
            <a:ext cx="1196092" cy="63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5"/>
              </a:lnSpc>
            </a:pPr>
            <a:r>
              <a:rPr lang="en-US" sz="407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844161" y="7856214"/>
            <a:ext cx="6801732" cy="98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Browser: Chrome / Edge</a:t>
            </a:r>
          </a:p>
          <a:p>
            <a:pPr algn="l">
              <a:lnSpc>
                <a:spcPts val="3690"/>
              </a:lnSpc>
            </a:pPr>
            <a:endParaRPr lang="en-US" sz="300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7484481" y="3810192"/>
            <a:ext cx="16073566" cy="8453182"/>
          </a:xfrm>
          <a:custGeom>
            <a:avLst/>
            <a:gdLst/>
            <a:ahLst/>
            <a:cxnLst/>
            <a:rect l="l" t="t" r="r" b="b"/>
            <a:pathLst>
              <a:path w="16073566" h="8453182">
                <a:moveTo>
                  <a:pt x="0" y="8453182"/>
                </a:moveTo>
                <a:lnTo>
                  <a:pt x="16073567" y="8453182"/>
                </a:lnTo>
                <a:lnTo>
                  <a:pt x="16073567" y="0"/>
                </a:lnTo>
                <a:lnTo>
                  <a:pt x="0" y="0"/>
                </a:lnTo>
                <a:lnTo>
                  <a:pt x="0" y="8453182"/>
                </a:lnTo>
                <a:close/>
              </a:path>
            </a:pathLst>
          </a:custGeom>
          <a:blipFill>
            <a:blip r:embed="rId2">
              <a:alphaModFix amt="8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014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828931" y="876183"/>
            <a:ext cx="9975467" cy="13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81"/>
              </a:lnSpc>
            </a:pPr>
            <a:r>
              <a:rPr lang="en-US" sz="900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Modules</a:t>
            </a:r>
          </a:p>
        </p:txBody>
      </p:sp>
      <p:sp>
        <p:nvSpPr>
          <p:cNvPr id="4" name="Freeform 4"/>
          <p:cNvSpPr/>
          <p:nvPr/>
        </p:nvSpPr>
        <p:spPr>
          <a:xfrm>
            <a:off x="15759394" y="393689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5"/>
                </a:lnTo>
                <a:lnTo>
                  <a:pt x="0" y="1746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3728645">
            <a:off x="-2471411" y="-3654321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9" y="0"/>
                </a:lnTo>
                <a:lnTo>
                  <a:pt x="6303209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5400000">
            <a:off x="1331995" y="7412116"/>
            <a:ext cx="413551" cy="4580320"/>
            <a:chOff x="0" y="0"/>
            <a:chExt cx="2354580" cy="2607836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53310" cy="26078362"/>
            </a:xfrm>
            <a:custGeom>
              <a:avLst/>
              <a:gdLst/>
              <a:ahLst/>
              <a:cxnLst/>
              <a:rect l="l" t="t" r="r" b="b"/>
              <a:pathLst>
                <a:path w="2353310" h="26078362">
                  <a:moveTo>
                    <a:pt x="784860" y="26011054"/>
                  </a:moveTo>
                  <a:cubicBezTo>
                    <a:pt x="905510" y="26051694"/>
                    <a:pt x="1042670" y="26078362"/>
                    <a:pt x="1177290" y="26078362"/>
                  </a:cubicBezTo>
                  <a:cubicBezTo>
                    <a:pt x="1311910" y="26078362"/>
                    <a:pt x="1441450" y="26055504"/>
                    <a:pt x="1560830" y="26014862"/>
                  </a:cubicBezTo>
                  <a:cubicBezTo>
                    <a:pt x="1563370" y="26013594"/>
                    <a:pt x="1565910" y="26013594"/>
                    <a:pt x="1568450" y="26012322"/>
                  </a:cubicBezTo>
                  <a:cubicBezTo>
                    <a:pt x="2016760" y="25849763"/>
                    <a:pt x="2346960" y="25420503"/>
                    <a:pt x="2353310" y="2484744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4828316"/>
                  </a:lnTo>
                  <a:cubicBezTo>
                    <a:pt x="6350" y="25423042"/>
                    <a:pt x="331470" y="25852303"/>
                    <a:pt x="784860" y="2601105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538771" y="2548526"/>
            <a:ext cx="9604935" cy="132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Home Module</a:t>
            </a:r>
            <a:r>
              <a:rPr lang="en-US" sz="36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: Displays system overview and navigation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53083" y="4163756"/>
            <a:ext cx="9604935" cy="132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Add Student Module: </a:t>
            </a:r>
            <a:r>
              <a:rPr lang="en-US" sz="36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Allows user to register student details (Name, Roll Number)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38771" y="5866251"/>
            <a:ext cx="9604935" cy="132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Take Attendance Module: </a:t>
            </a:r>
            <a:r>
              <a:rPr lang="en-US" sz="36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Enables marking attendance and check-in/check-out.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38771" y="7705333"/>
            <a:ext cx="9604935" cy="132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View Attendance Module:</a:t>
            </a:r>
            <a:r>
              <a:rPr lang="en-US" sz="36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Displays total students and current attendance status.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38433" y="6131829"/>
            <a:ext cx="1111961" cy="469753"/>
            <a:chOff x="0" y="0"/>
            <a:chExt cx="812800" cy="34337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343371"/>
            </a:xfrm>
            <a:custGeom>
              <a:avLst/>
              <a:gdLst/>
              <a:ahLst/>
              <a:cxnLst/>
              <a:rect l="l" t="t" r="r" b="b"/>
              <a:pathLst>
                <a:path w="812800" h="343371">
                  <a:moveTo>
                    <a:pt x="0" y="0"/>
                  </a:moveTo>
                  <a:lnTo>
                    <a:pt x="609600" y="0"/>
                  </a:lnTo>
                  <a:lnTo>
                    <a:pt x="812800" y="171685"/>
                  </a:lnTo>
                  <a:lnTo>
                    <a:pt x="609600" y="343371"/>
                  </a:lnTo>
                  <a:lnTo>
                    <a:pt x="0" y="343371"/>
                  </a:lnTo>
                  <a:lnTo>
                    <a:pt x="203200" y="171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A16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77800" y="-38100"/>
              <a:ext cx="558800" cy="381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4213" y="2814104"/>
            <a:ext cx="1111961" cy="469753"/>
            <a:chOff x="0" y="0"/>
            <a:chExt cx="812800" cy="34337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343371"/>
            </a:xfrm>
            <a:custGeom>
              <a:avLst/>
              <a:gdLst/>
              <a:ahLst/>
              <a:cxnLst/>
              <a:rect l="l" t="t" r="r" b="b"/>
              <a:pathLst>
                <a:path w="812800" h="343371">
                  <a:moveTo>
                    <a:pt x="0" y="0"/>
                  </a:moveTo>
                  <a:lnTo>
                    <a:pt x="609600" y="0"/>
                  </a:lnTo>
                  <a:lnTo>
                    <a:pt x="812800" y="171685"/>
                  </a:lnTo>
                  <a:lnTo>
                    <a:pt x="609600" y="343371"/>
                  </a:lnTo>
                  <a:lnTo>
                    <a:pt x="0" y="343371"/>
                  </a:lnTo>
                  <a:lnTo>
                    <a:pt x="203200" y="171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A16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77800" y="-38100"/>
              <a:ext cx="558800" cy="381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5743" y="4429333"/>
            <a:ext cx="1111961" cy="469753"/>
            <a:chOff x="0" y="0"/>
            <a:chExt cx="812800" cy="34337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343371"/>
            </a:xfrm>
            <a:custGeom>
              <a:avLst/>
              <a:gdLst/>
              <a:ahLst/>
              <a:cxnLst/>
              <a:rect l="l" t="t" r="r" b="b"/>
              <a:pathLst>
                <a:path w="812800" h="343371">
                  <a:moveTo>
                    <a:pt x="0" y="0"/>
                  </a:moveTo>
                  <a:lnTo>
                    <a:pt x="609600" y="0"/>
                  </a:lnTo>
                  <a:lnTo>
                    <a:pt x="812800" y="171685"/>
                  </a:lnTo>
                  <a:lnTo>
                    <a:pt x="609600" y="343371"/>
                  </a:lnTo>
                  <a:lnTo>
                    <a:pt x="0" y="343371"/>
                  </a:lnTo>
                  <a:lnTo>
                    <a:pt x="203200" y="171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A16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177800" y="-38100"/>
              <a:ext cx="558800" cy="381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38433" y="8036783"/>
            <a:ext cx="1111961" cy="469753"/>
            <a:chOff x="0" y="0"/>
            <a:chExt cx="812800" cy="34337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343371"/>
            </a:xfrm>
            <a:custGeom>
              <a:avLst/>
              <a:gdLst/>
              <a:ahLst/>
              <a:cxnLst/>
              <a:rect l="l" t="t" r="r" b="b"/>
              <a:pathLst>
                <a:path w="812800" h="343371">
                  <a:moveTo>
                    <a:pt x="0" y="0"/>
                  </a:moveTo>
                  <a:lnTo>
                    <a:pt x="609600" y="0"/>
                  </a:lnTo>
                  <a:lnTo>
                    <a:pt x="812800" y="171685"/>
                  </a:lnTo>
                  <a:lnTo>
                    <a:pt x="609600" y="343371"/>
                  </a:lnTo>
                  <a:lnTo>
                    <a:pt x="0" y="343371"/>
                  </a:lnTo>
                  <a:lnTo>
                    <a:pt x="203200" y="171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4A16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77800" y="-38100"/>
              <a:ext cx="558800" cy="381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Custom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Futura</vt:lpstr>
      <vt:lpstr>League Spartan</vt:lpstr>
      <vt:lpstr>Arial</vt:lpstr>
      <vt:lpstr>Futura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ATTENDANCE SYSTEM</dc:title>
  <cp:lastModifiedBy>Vishal M</cp:lastModifiedBy>
  <cp:revision>2</cp:revision>
  <dcterms:created xsi:type="dcterms:W3CDTF">2006-08-16T00:00:00Z</dcterms:created>
  <dcterms:modified xsi:type="dcterms:W3CDTF">2025-10-28T11:48:18Z</dcterms:modified>
  <dc:identifier>DAG3EM98Dco</dc:identifier>
</cp:coreProperties>
</file>