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9"/>
  </p:notesMasterIdLst>
  <p:sldIdLst>
    <p:sldId id="284" r:id="rId2"/>
    <p:sldId id="294" r:id="rId3"/>
    <p:sldId id="293" r:id="rId4"/>
    <p:sldId id="258" r:id="rId5"/>
    <p:sldId id="259" r:id="rId6"/>
    <p:sldId id="298" r:id="rId7"/>
    <p:sldId id="271" r:id="rId8"/>
    <p:sldId id="283" r:id="rId9"/>
    <p:sldId id="300" r:id="rId10"/>
    <p:sldId id="301" r:id="rId11"/>
    <p:sldId id="302" r:id="rId12"/>
    <p:sldId id="303" r:id="rId13"/>
    <p:sldId id="304" r:id="rId14"/>
    <p:sldId id="299" r:id="rId15"/>
    <p:sldId id="287" r:id="rId16"/>
    <p:sldId id="292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9A3D54-6891-F7F8-320A-99933A130DC2}" v="11" dt="2021-12-07T05:48:23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neer Selvam" userId="S::contact@codeshoppy.com::f25469a4-5f5b-43d9-8bc8-25bf5402de52" providerId="AD" clId="Web-{699A3D54-6891-F7F8-320A-99933A130DC2}"/>
    <pc:docChg chg="modSld">
      <pc:chgData name="Panneer Selvam" userId="S::contact@codeshoppy.com::f25469a4-5f5b-43d9-8bc8-25bf5402de52" providerId="AD" clId="Web-{699A3D54-6891-F7F8-320A-99933A130DC2}" dt="2021-12-07T05:48:23.179" v="10" actId="20577"/>
      <pc:docMkLst>
        <pc:docMk/>
      </pc:docMkLst>
      <pc:sldChg chg="modSp">
        <pc:chgData name="Panneer Selvam" userId="S::contact@codeshoppy.com::f25469a4-5f5b-43d9-8bc8-25bf5402de52" providerId="AD" clId="Web-{699A3D54-6891-F7F8-320A-99933A130DC2}" dt="2021-12-07T05:48:23.179" v="10" actId="20577"/>
        <pc:sldMkLst>
          <pc:docMk/>
          <pc:sldMk cId="3930554759" sldId="269"/>
        </pc:sldMkLst>
        <pc:spChg chg="mod">
          <ac:chgData name="Panneer Selvam" userId="S::contact@codeshoppy.com::f25469a4-5f5b-43d9-8bc8-25bf5402de52" providerId="AD" clId="Web-{699A3D54-6891-F7F8-320A-99933A130DC2}" dt="2021-12-07T05:48:23.179" v="10" actId="20577"/>
          <ac:spMkLst>
            <pc:docMk/>
            <pc:sldMk cId="3930554759" sldId="2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0E79D-BC65-46FD-84FF-6F758EB100A1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60860-76F4-488C-B6EB-D86792863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10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6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2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292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9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59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8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60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09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72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10045521" y="154546"/>
            <a:ext cx="1912017" cy="605109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8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4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24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26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5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3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0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5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54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01-01-2024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64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7538" y="966788"/>
            <a:ext cx="9448800" cy="8032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PRESENTATION on</a:t>
            </a:r>
            <a:endParaRPr lang="en-IN" sz="54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30909" y="3121891"/>
            <a:ext cx="11859491" cy="373610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IN" b="1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</a:t>
            </a:r>
            <a:r>
              <a:rPr lang="en-IN" sz="2600" b="1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</a:t>
            </a:r>
            <a:endParaRPr lang="en-US" sz="2600" b="1" dirty="0">
              <a:latin typeface="Candara" panose="020E0502030303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andara" panose="020E0502030303020204" pitchFamily="34" charset="0"/>
              </a:rPr>
              <a:t>   NAME                                                                        </a:t>
            </a:r>
          </a:p>
          <a:p>
            <a:pPr marL="0" indent="0" algn="ctr">
              <a:buNone/>
            </a:pPr>
            <a:r>
              <a:rPr lang="en-US" sz="2100" b="1" cap="none" dirty="0">
                <a:latin typeface="Candara" panose="020E0502030303020204" pitchFamily="34" charset="0"/>
              </a:rPr>
              <a:t>   </a:t>
            </a:r>
            <a:r>
              <a:rPr lang="en-US" sz="2100" b="1" cap="none" dirty="0" err="1">
                <a:latin typeface="Candara" panose="020E0502030303020204" pitchFamily="34" charset="0"/>
              </a:rPr>
              <a:t>Laulkar</a:t>
            </a:r>
            <a:r>
              <a:rPr lang="en-US" sz="2100" b="1" cap="none" dirty="0">
                <a:latin typeface="Candara" panose="020E0502030303020204" pitchFamily="34" charset="0"/>
              </a:rPr>
              <a:t> Om </a:t>
            </a:r>
            <a:r>
              <a:rPr lang="en-US" sz="2100" b="1" cap="none" dirty="0" err="1">
                <a:latin typeface="Candara" panose="020E0502030303020204" pitchFamily="34" charset="0"/>
              </a:rPr>
              <a:t>Shreekant</a:t>
            </a:r>
            <a:r>
              <a:rPr lang="en-US" sz="2100" b="1" cap="none" dirty="0">
                <a:latin typeface="Candara" panose="020E0502030303020204" pitchFamily="34" charset="0"/>
              </a:rPr>
              <a:t>                                       </a:t>
            </a:r>
          </a:p>
          <a:p>
            <a:pPr marL="0" indent="0" algn="ctr">
              <a:buNone/>
            </a:pPr>
            <a:r>
              <a:rPr lang="en-US" sz="2100" b="1" cap="none" dirty="0">
                <a:latin typeface="Candara" panose="020E0502030303020204" pitchFamily="34" charset="0"/>
              </a:rPr>
              <a:t>       </a:t>
            </a:r>
            <a:r>
              <a:rPr lang="en-US" sz="2100" b="1" cap="none" dirty="0" err="1">
                <a:latin typeface="Candara" panose="020E0502030303020204" pitchFamily="34" charset="0"/>
              </a:rPr>
              <a:t>Morankar</a:t>
            </a:r>
            <a:r>
              <a:rPr lang="en-US" sz="2100" b="1" cap="none" dirty="0">
                <a:latin typeface="Candara" panose="020E0502030303020204" pitchFamily="34" charset="0"/>
              </a:rPr>
              <a:t> Arnav Jitendra                                             </a:t>
            </a:r>
          </a:p>
          <a:p>
            <a:pPr marL="0" indent="0" algn="ctr">
              <a:buNone/>
            </a:pPr>
            <a:r>
              <a:rPr lang="en-US" sz="2100" b="1" cap="none" dirty="0">
                <a:latin typeface="Candara" panose="020E0502030303020204" pitchFamily="34" charset="0"/>
              </a:rPr>
              <a:t>                     </a:t>
            </a:r>
            <a:r>
              <a:rPr lang="en-US" sz="2100" b="1" cap="none" dirty="0" err="1">
                <a:latin typeface="Candara" panose="020E0502030303020204" pitchFamily="34" charset="0"/>
              </a:rPr>
              <a:t>Narawade</a:t>
            </a:r>
            <a:r>
              <a:rPr lang="en-US" sz="2100" b="1" cap="none" dirty="0">
                <a:latin typeface="Candara" panose="020E0502030303020204" pitchFamily="34" charset="0"/>
              </a:rPr>
              <a:t>  Bhushan  </a:t>
            </a:r>
            <a:r>
              <a:rPr lang="en-US" sz="2100" b="1" cap="none" dirty="0" err="1">
                <a:latin typeface="Candara" panose="020E0502030303020204" pitchFamily="34" charset="0"/>
              </a:rPr>
              <a:t>Bhausaheb</a:t>
            </a:r>
            <a:r>
              <a:rPr lang="en-US" sz="2100" b="1" cap="none" dirty="0">
                <a:latin typeface="Candara" panose="020E0502030303020204" pitchFamily="34" charset="0"/>
              </a:rPr>
              <a:t>                                 </a:t>
            </a:r>
          </a:p>
          <a:p>
            <a:pPr marL="0" indent="0" algn="ctr">
              <a:buNone/>
            </a:pPr>
            <a:r>
              <a:rPr lang="en-US" sz="2100" b="1" cap="none" dirty="0">
                <a:latin typeface="Candara" panose="020E0502030303020204" pitchFamily="34" charset="0"/>
              </a:rPr>
              <a:t>                </a:t>
            </a:r>
            <a:r>
              <a:rPr lang="en-US" sz="2100" b="1" cap="none" dirty="0" err="1">
                <a:latin typeface="Candara" panose="020E0502030303020204" pitchFamily="34" charset="0"/>
              </a:rPr>
              <a:t>Ukade</a:t>
            </a:r>
            <a:r>
              <a:rPr lang="en-US" sz="2100" b="1" cap="none" dirty="0">
                <a:latin typeface="Candara" panose="020E0502030303020204" pitchFamily="34" charset="0"/>
              </a:rPr>
              <a:t> Vishal  </a:t>
            </a:r>
            <a:r>
              <a:rPr lang="en-US" sz="2100" b="1" cap="none" dirty="0" err="1">
                <a:latin typeface="Candara" panose="020E0502030303020204" pitchFamily="34" charset="0"/>
              </a:rPr>
              <a:t>Hiralal</a:t>
            </a:r>
            <a:r>
              <a:rPr lang="en-US" b="1" dirty="0">
                <a:latin typeface="Candara" panose="020E0502030303020204" pitchFamily="34" charset="0"/>
              </a:rPr>
              <a:t>    	                             </a:t>
            </a:r>
          </a:p>
          <a:p>
            <a:pPr marL="0" indent="0">
              <a:buNone/>
            </a:pPr>
            <a:endParaRPr lang="en-US" b="1" dirty="0">
              <a:latin typeface="Candara" panose="020E0502030303020204" pitchFamily="34" charset="0"/>
            </a:endParaRPr>
          </a:p>
          <a:p>
            <a:pPr marL="0" lvl="0" indent="0">
              <a:buNone/>
            </a:pPr>
            <a:r>
              <a:rPr lang="en-US" dirty="0">
                <a:latin typeface="Candara" panose="020E0502030303020204" pitchFamily="34" charset="0"/>
              </a:rPr>
              <a:t>                  </a:t>
            </a:r>
            <a:r>
              <a:rPr lang="en-US" dirty="0">
                <a:latin typeface="Candara" panose="020E0502030303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ndara" panose="020E0502030303020204" pitchFamily="34" charset="0"/>
              </a:rPr>
              <a:t>  </a:t>
            </a:r>
            <a:r>
              <a:rPr lang="en-IN" b="1" cap="none" dirty="0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Under The Guidance of </a:t>
            </a:r>
            <a:endParaRPr lang="en-IN" sz="1050" cap="none" dirty="0">
              <a:solidFill>
                <a:schemeClr val="accent3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                        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SumAgo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 infotech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pvt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ndara" panose="020E0502030303020204" pitchFamily="34" charset="0"/>
              </a:rPr>
              <a:t> . LTD.                                                                                       </a:t>
            </a:r>
            <a:endParaRPr lang="en-IN" b="1" dirty="0">
              <a:solidFill>
                <a:schemeClr val="accent4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264" y="0"/>
            <a:ext cx="1844508" cy="17707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03927" y="92363"/>
            <a:ext cx="8446172" cy="707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 err="1">
                <a:solidFill>
                  <a:srgbClr val="FF0000"/>
                </a:solidFill>
              </a:rPr>
              <a:t>Amrutvahini</a:t>
            </a:r>
            <a:r>
              <a:rPr lang="en-IN" sz="2000" b="1" dirty="0">
                <a:solidFill>
                  <a:srgbClr val="FF0000"/>
                </a:solidFill>
              </a:rPr>
              <a:t> College of Engineering, </a:t>
            </a:r>
            <a:r>
              <a:rPr lang="en-IN" sz="2000" b="1" dirty="0" err="1">
                <a:solidFill>
                  <a:srgbClr val="FF0000"/>
                </a:solidFill>
              </a:rPr>
              <a:t>Sangamner</a:t>
            </a:r>
            <a:endParaRPr lang="en-IN" sz="2000" b="1" dirty="0">
              <a:solidFill>
                <a:srgbClr val="FF0000"/>
              </a:solidFill>
            </a:endParaRPr>
          </a:p>
          <a:p>
            <a:pPr algn="ctr"/>
            <a:r>
              <a:rPr lang="en-IN" sz="2000" b="1" dirty="0">
                <a:solidFill>
                  <a:srgbClr val="FF0000"/>
                </a:solidFill>
              </a:rPr>
              <a:t>Department of Computer Engineering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3272" y="2151628"/>
            <a:ext cx="11462327" cy="803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RESULT MANAGEMENT SYSTEM</a:t>
            </a:r>
            <a:endParaRPr lang="en-IN" sz="54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AA7B-6BF4-4F68-AA52-9A38883A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7" y="725865"/>
            <a:ext cx="10180949" cy="534499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6F1CF-14F0-4F64-AEF1-AACAEE8B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4" y="712902"/>
            <a:ext cx="9970417" cy="534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673-12C9-4674-B939-4D867547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38985"/>
            <a:ext cx="10228707" cy="51753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E5EAE-5D8E-42A1-9F92-0AB0D1C6A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838985"/>
            <a:ext cx="10228707" cy="51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1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3FF6-14A4-420E-B216-25474027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48412"/>
            <a:ext cx="10364451" cy="520359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C3456-9310-4A19-9A7F-251575CB0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819150"/>
            <a:ext cx="10364451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0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3C6-E146-4FFD-ABD0-5BC77C9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38985"/>
            <a:ext cx="10364451" cy="51753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72897-B0E4-4538-A74A-319F56EB3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838984"/>
            <a:ext cx="10364451" cy="52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04370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Future scope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55" y="1182255"/>
            <a:ext cx="11443854" cy="5218545"/>
          </a:xfrm>
        </p:spPr>
        <p:txBody>
          <a:bodyPr>
            <a:normAutofit/>
          </a:bodyPr>
          <a:lstStyle/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developments may focus on creating more user-friendly interfaces, making it accessible to a wider audience, including educators, administrators, and students.</a:t>
            </a:r>
          </a:p>
          <a:p>
            <a:pPr lvl="1"/>
            <a:endParaRPr lang="en-GB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can leverage AI and ML algorithms to provide predictive analytics, personalized insights, and automated decision support, enhancing the system's intelligence and utility.</a:t>
            </a:r>
          </a:p>
          <a:p>
            <a:pPr lvl="1"/>
            <a:endParaRPr lang="en-GB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developments may introduce more sophisticated reporting tools and data visualization techniques</a:t>
            </a:r>
          </a:p>
          <a:p>
            <a:pPr lvl="1"/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347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02" y="-84841"/>
            <a:ext cx="10364451" cy="9701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Roboto"/>
              </a:rPr>
              <a:t>Advantages</a:t>
            </a:r>
            <a:endParaRPr lang="en-IN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478138"/>
            <a:ext cx="12192000" cy="53798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●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interface.</a:t>
            </a:r>
          </a:p>
          <a:p>
            <a:pPr marL="914400" lvl="2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● Fast access to database.</a:t>
            </a:r>
          </a:p>
          <a:p>
            <a:pPr marL="914400" lvl="2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● More storage capacity.</a:t>
            </a:r>
          </a:p>
          <a:p>
            <a:pPr marL="914400" lvl="2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● Look and feel environment. </a:t>
            </a:r>
          </a:p>
          <a:p>
            <a:pPr marL="914400" lvl="2" indent="0">
              <a:buNone/>
            </a:pP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● 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automates result computation and grading, reducing efforts and saving time for educators .</a:t>
            </a:r>
          </a:p>
          <a:p>
            <a:pPr marL="914400" lvl="2" indent="0">
              <a:buNone/>
            </a:pPr>
            <a:r>
              <a:rPr lang="en-US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minimizes the likelihood of errors in result recording and computation, ensuring accurate and reliable data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234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202881"/>
            <a:ext cx="10188334" cy="619156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Roboto"/>
              </a:rPr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11564"/>
            <a:ext cx="10363826" cy="4479635"/>
          </a:xfrm>
        </p:spPr>
        <p:txBody>
          <a:bodyPr>
            <a:normAutofit/>
          </a:bodyPr>
          <a:lstStyle/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management system (RMS) stands as a pivotal solution to redefine how we manage, </a:t>
            </a:r>
            <a:r>
              <a:rPr lang="en-GB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communicate performance results in education.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its core objectives of enhancing efficiency and promoting transparency, RMS streamlines saving valuable time and resources for educators, administrators.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 remains a catalyst for continuous improvement, informed decision-making, and a culture of excellence in result management.</a:t>
            </a: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68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175" y="2595098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437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Introduction</a:t>
            </a:r>
            <a:br>
              <a:rPr 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83324"/>
            <a:ext cx="10363826" cy="3707875"/>
          </a:xfrm>
        </p:spPr>
        <p:txBody>
          <a:bodyPr>
            <a:normAutofit/>
          </a:bodyPr>
          <a:lstStyle/>
          <a:p>
            <a:r>
              <a:rPr lang="en-GB" cap="none" dirty="0"/>
              <a:t>Result Management System offers a optimistic approach to managing and </a:t>
            </a:r>
            <a:r>
              <a:rPr lang="en-GB" cap="none" dirty="0" err="1"/>
              <a:t>analyzing</a:t>
            </a:r>
            <a:r>
              <a:rPr lang="en-GB" cap="none" dirty="0"/>
              <a:t> performance results. Whether in academia or organizations, discover how this system transforms data into evaluated form and informed decision-making.</a:t>
            </a:r>
          </a:p>
          <a:p>
            <a:endParaRPr lang="en-GB" cap="none" dirty="0"/>
          </a:p>
          <a:p>
            <a:r>
              <a:rPr lang="en-GB" cap="none" dirty="0"/>
              <a:t>Result Management System ensures precision in grading, timely feedback, and informed educational decisions. It facilitates meticulous student performance evaluation, goal tracking, and strategic decision-making.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pPr>
              <a:defRPr/>
            </a:pPr>
            <a:r>
              <a:rPr lang="en-US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cs typeface="Arial" charset="0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668545"/>
            <a:ext cx="10363826" cy="39875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cap="none" dirty="0"/>
              <a:t>The result management system (RMS) serves as a pivotal tool designed to </a:t>
            </a:r>
            <a:r>
              <a:rPr lang="en-GB" cap="none" dirty="0" err="1"/>
              <a:t>fulfill</a:t>
            </a:r>
            <a:r>
              <a:rPr lang="en-GB" cap="none" dirty="0"/>
              <a:t> several crucial objectives in the realms of education. At its core, the purpose of RMS is to optimize the management, analysis, and communication of performance results. </a:t>
            </a:r>
          </a:p>
          <a:p>
            <a:pPr algn="just">
              <a:lnSpc>
                <a:spcPct val="150000"/>
              </a:lnSpc>
            </a:pPr>
            <a:r>
              <a:rPr lang="en-GB" cap="none" dirty="0"/>
              <a:t>RMS aims to enhance efficiency associated with result computation, grading, and assessment. Its primary goal is to ensure accuracy, minimizing errors in the calculation and recording of results, thus providing a reliable foundation for decision-making.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0009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09809"/>
            <a:ext cx="10515600" cy="702062"/>
          </a:xfrm>
        </p:spPr>
        <p:txBody>
          <a:bodyPr>
            <a:normAutofit/>
          </a:bodyPr>
          <a:lstStyle/>
          <a:p>
            <a:r>
              <a:rPr lang="en-US" sz="3200" b="1" spc="-15" dirty="0">
                <a:solidFill>
                  <a:srgbClr val="D82128"/>
                </a:solidFill>
                <a:latin typeface="Roboto"/>
                <a:cs typeface="Roboto"/>
              </a:rPr>
              <a:t>OBJECTIVEs</a:t>
            </a:r>
            <a:endParaRPr lang="en-IN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810" y="1455423"/>
            <a:ext cx="11023243" cy="54025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significantly improve efficiency in the management and processing of performance results.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200" cap="none" dirty="0"/>
              <a:t>RMS reduces the burden of manual efforts on educators and administrators.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of strength and weakness in individual students to learning support.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 based on performance trends and educational priorities.</a:t>
            </a:r>
            <a:endParaRPr lang="en-US" cap="none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239914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AND HARDWARE REQUIREMENTS 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4583" y="831909"/>
            <a:ext cx="11328364" cy="602609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HARDWARE REQUIREMENTS:</a:t>
            </a: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Processor		  :     intel 3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Motherboard                 	  :     </a:t>
            </a:r>
            <a:r>
              <a:rPr lang="en-US" sz="1400" dirty="0" err="1">
                <a:latin typeface="RobotoRegular"/>
              </a:rPr>
              <a:t>intel</a:t>
            </a:r>
            <a:r>
              <a:rPr lang="en-US" sz="1400" dirty="0">
                <a:latin typeface="RobotoRegular"/>
              </a:rPr>
              <a:t> 915gvsr chipset board   </a:t>
            </a:r>
            <a:endParaRPr lang="en-IN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Ram			  :     4 </a:t>
            </a:r>
            <a:r>
              <a:rPr lang="en-US" sz="1400" dirty="0" err="1">
                <a:latin typeface="RobotoRegular"/>
              </a:rPr>
              <a:t>gb</a:t>
            </a:r>
            <a:r>
              <a:rPr lang="en-US" sz="1400" dirty="0">
                <a:latin typeface="RobotoRegular"/>
              </a:rPr>
              <a:t> </a:t>
            </a:r>
          </a:p>
          <a:p>
            <a:pPr lvl="0">
              <a:lnSpc>
                <a:spcPct val="120000"/>
              </a:lnSpc>
            </a:pPr>
            <a:endParaRPr lang="en-US" sz="1400" dirty="0">
              <a:latin typeface="RobotoRegular"/>
            </a:endParaRPr>
          </a:p>
          <a:p>
            <a:pPr lvl="0">
              <a:lnSpc>
                <a:spcPct val="120000"/>
              </a:lnSpc>
            </a:pPr>
            <a:endParaRPr lang="en-US" sz="1400" dirty="0">
              <a:latin typeface="RobotoRegula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1400" b="1" spc="-35" dirty="0">
                <a:solidFill>
                  <a:srgbClr val="DA2727"/>
                </a:solidFill>
                <a:latin typeface="Roboto"/>
                <a:cs typeface="Roboto"/>
              </a:rPr>
              <a:t>SOFTWARE REQUIREMENTS: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Front end	: html, </a:t>
            </a:r>
            <a:r>
              <a:rPr lang="en-US" sz="1400" dirty="0" err="1">
                <a:latin typeface="RobotoRegular"/>
              </a:rPr>
              <a:t>css</a:t>
            </a:r>
            <a:r>
              <a:rPr lang="en-US" sz="1400" dirty="0">
                <a:latin typeface="RobotoRegular"/>
              </a:rPr>
              <a:t>, REACT JS, BOOTSTRAP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Back end	: EXPRESS JS, MONGODB</a:t>
            </a:r>
            <a:endParaRPr lang="en-IN" sz="1400" dirty="0">
              <a:latin typeface="RobotoRegular"/>
            </a:endParaRPr>
          </a:p>
          <a:p>
            <a:pPr>
              <a:lnSpc>
                <a:spcPct val="120000"/>
              </a:lnSpc>
            </a:pPr>
            <a:r>
              <a:rPr lang="en-US" sz="1400" dirty="0">
                <a:latin typeface="RobotoRegular"/>
              </a:rPr>
              <a:t>Control end	: java script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400" dirty="0"/>
              <a:t> </a:t>
            </a:r>
            <a:endParaRPr lang="en-IN" sz="1400" dirty="0"/>
          </a:p>
          <a:p>
            <a:pPr marL="0" indent="0">
              <a:buNone/>
            </a:pPr>
            <a:endParaRPr lang="en-IN" sz="14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38"/>
          <p:cNvGrpSpPr/>
          <p:nvPr/>
        </p:nvGrpSpPr>
        <p:grpSpPr>
          <a:xfrm>
            <a:off x="7469482" y="1255361"/>
            <a:ext cx="3484808" cy="3706060"/>
            <a:chOff x="777926" y="5809361"/>
            <a:chExt cx="1541780" cy="1506220"/>
          </a:xfrm>
        </p:grpSpPr>
        <p:sp>
          <p:nvSpPr>
            <p:cNvPr id="6" name="object 139"/>
            <p:cNvSpPr/>
            <p:nvPr/>
          </p:nvSpPr>
          <p:spPr>
            <a:xfrm>
              <a:off x="1511973" y="5929757"/>
              <a:ext cx="80264" cy="10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0"/>
            <p:cNvSpPr/>
            <p:nvPr/>
          </p:nvSpPr>
          <p:spPr>
            <a:xfrm>
              <a:off x="1286433" y="5884888"/>
              <a:ext cx="69697" cy="70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1"/>
            <p:cNvSpPr/>
            <p:nvPr/>
          </p:nvSpPr>
          <p:spPr>
            <a:xfrm>
              <a:off x="2077300" y="6025909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39" h="83185">
                  <a:moveTo>
                    <a:pt x="2730" y="0"/>
                  </a:moveTo>
                  <a:lnTo>
                    <a:pt x="0" y="82727"/>
                  </a:lnTo>
                  <a:lnTo>
                    <a:pt x="12204" y="83121"/>
                  </a:lnTo>
                  <a:lnTo>
                    <a:pt x="14935" y="40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rgbClr val="AA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2"/>
            <p:cNvSpPr/>
            <p:nvPr/>
          </p:nvSpPr>
          <p:spPr>
            <a:xfrm>
              <a:off x="1666278" y="5809361"/>
              <a:ext cx="99161" cy="99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3"/>
            <p:cNvSpPr/>
            <p:nvPr/>
          </p:nvSpPr>
          <p:spPr>
            <a:xfrm>
              <a:off x="777926" y="5886043"/>
              <a:ext cx="1541606" cy="1429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6003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Design of model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8" y="637309"/>
            <a:ext cx="11905673" cy="6220691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FF25D4-8617-43D5-9FEC-4FFFD349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225" y="1102936"/>
            <a:ext cx="6562730" cy="52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0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8390" y="406796"/>
            <a:ext cx="5370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pc="-15" dirty="0">
                <a:solidFill>
                  <a:srgbClr val="D82128"/>
                </a:solidFill>
                <a:latin typeface="Roboto"/>
              </a:rPr>
              <a:t>USECASE DIAGRAMS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57" y="954545"/>
            <a:ext cx="265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1 .USER/ PUBLIC: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92" y="2974109"/>
            <a:ext cx="563563" cy="4710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7454" y="3648363"/>
            <a:ext cx="1228437" cy="535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0" y="1681018"/>
            <a:ext cx="1797377" cy="62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  <a:r>
              <a:rPr lang="en-IN" dirty="0" err="1"/>
              <a:t>ee</a:t>
            </a:r>
            <a:r>
              <a:rPr lang="en-IN" dirty="0"/>
              <a:t> marks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1200" y="2974109"/>
            <a:ext cx="1797377" cy="674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IN" dirty="0" err="1"/>
              <a:t>anklist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791200" y="4257964"/>
            <a:ext cx="179737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Recommendations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791200" y="5588000"/>
            <a:ext cx="1797377" cy="701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r>
              <a:rPr lang="en-IN" dirty="0" err="1"/>
              <a:t>ontact</a:t>
            </a:r>
            <a:r>
              <a:rPr lang="en-IN" dirty="0"/>
              <a:t> us</a:t>
            </a:r>
          </a:p>
        </p:txBody>
      </p:sp>
      <p:cxnSp>
        <p:nvCxnSpPr>
          <p:cNvPr id="11" name="Straight Arrow Connector 10"/>
          <p:cNvCxnSpPr>
            <a:stCxn id="3" idx="3"/>
          </p:cNvCxnSpPr>
          <p:nvPr/>
        </p:nvCxnSpPr>
        <p:spPr>
          <a:xfrm flipV="1">
            <a:off x="2225891" y="2152073"/>
            <a:ext cx="3565309" cy="176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3" idx="3"/>
            <a:endCxn id="6" idx="1"/>
          </p:cNvCxnSpPr>
          <p:nvPr/>
        </p:nvCxnSpPr>
        <p:spPr>
          <a:xfrm flipV="1">
            <a:off x="2225891" y="3311236"/>
            <a:ext cx="3565309" cy="6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3" idx="3"/>
            <a:endCxn id="8" idx="1"/>
          </p:cNvCxnSpPr>
          <p:nvPr/>
        </p:nvCxnSpPr>
        <p:spPr>
          <a:xfrm>
            <a:off x="2225891" y="3916218"/>
            <a:ext cx="3565309" cy="660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3" idx="3"/>
            <a:endCxn id="9" idx="1"/>
          </p:cNvCxnSpPr>
          <p:nvPr/>
        </p:nvCxnSpPr>
        <p:spPr>
          <a:xfrm>
            <a:off x="2225891" y="3916218"/>
            <a:ext cx="3565309" cy="202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3958" y="954544"/>
            <a:ext cx="1353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2 . ADMIN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0036" y="3389745"/>
            <a:ext cx="1089891" cy="526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810" y="2530763"/>
            <a:ext cx="648855" cy="60960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397748" y="1289447"/>
            <a:ext cx="1893455" cy="766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Manual result analysis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671125" y="3681667"/>
            <a:ext cx="1893456" cy="738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report</a:t>
            </a:r>
          </a:p>
        </p:txBody>
      </p:sp>
      <p:sp>
        <p:nvSpPr>
          <p:cNvPr id="10" name="Oval 9"/>
          <p:cNvSpPr/>
          <p:nvPr/>
        </p:nvSpPr>
        <p:spPr>
          <a:xfrm>
            <a:off x="5397748" y="4977469"/>
            <a:ext cx="1893456" cy="760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r>
              <a:rPr lang="en-IN" dirty="0"/>
              <a:t>dd student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V="1">
            <a:off x="2391930" y="1778486"/>
            <a:ext cx="3018933" cy="190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3"/>
            <a:endCxn id="9" idx="2"/>
          </p:cNvCxnSpPr>
          <p:nvPr/>
        </p:nvCxnSpPr>
        <p:spPr>
          <a:xfrm>
            <a:off x="2419927" y="3652982"/>
            <a:ext cx="3251198" cy="39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2" idx="3"/>
          </p:cNvCxnSpPr>
          <p:nvPr/>
        </p:nvCxnSpPr>
        <p:spPr>
          <a:xfrm>
            <a:off x="2419927" y="3652982"/>
            <a:ext cx="3018933" cy="161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0C7E3E4-FCE8-4CC7-BC38-FBBC38AE7FEB}"/>
              </a:ext>
            </a:extLst>
          </p:cNvPr>
          <p:cNvSpPr/>
          <p:nvPr/>
        </p:nvSpPr>
        <p:spPr>
          <a:xfrm>
            <a:off x="5671125" y="2530763"/>
            <a:ext cx="1761481" cy="7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Upload result file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21023C-B7EB-450F-B389-E94ED5B130C9}"/>
              </a:ext>
            </a:extLst>
          </p:cNvPr>
          <p:cNvCxnSpPr>
            <a:stCxn id="2" idx="3"/>
            <a:endCxn id="5" idx="2"/>
          </p:cNvCxnSpPr>
          <p:nvPr/>
        </p:nvCxnSpPr>
        <p:spPr>
          <a:xfrm flipV="1">
            <a:off x="2419927" y="2888875"/>
            <a:ext cx="3251198" cy="76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60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CCA7-B4C4-46DA-B5D2-8B43E31A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1403"/>
            <a:ext cx="10364451" cy="848411"/>
          </a:xfrm>
        </p:spPr>
        <p:txBody>
          <a:bodyPr/>
          <a:lstStyle/>
          <a:p>
            <a:r>
              <a:rPr lang="en-GB" b="1" cap="none" dirty="0">
                <a:solidFill>
                  <a:srgbClr val="FF0000"/>
                </a:solidFill>
              </a:rPr>
              <a:t>Web App Overview</a:t>
            </a:r>
            <a:endParaRPr lang="en-IN" b="1" cap="none" dirty="0">
              <a:solidFill>
                <a:srgbClr val="FF000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5CD2F22-24F3-4BEC-B524-E47883225F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50070"/>
            <a:ext cx="10363200" cy="4807670"/>
          </a:xfrm>
        </p:spPr>
      </p:pic>
    </p:spTree>
    <p:extLst>
      <p:ext uri="{BB962C8B-B14F-4D97-AF65-F5344CB8AC3E}">
        <p14:creationId xmlns:p14="http://schemas.microsoft.com/office/powerpoint/2010/main" val="24896776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2924</TotalTime>
  <Words>560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Arial</vt:lpstr>
      <vt:lpstr>Calibri</vt:lpstr>
      <vt:lpstr>Candara</vt:lpstr>
      <vt:lpstr>Roboto</vt:lpstr>
      <vt:lpstr>RobotoRegular</vt:lpstr>
      <vt:lpstr>Times New Roman</vt:lpstr>
      <vt:lpstr>Tw Cen MT</vt:lpstr>
      <vt:lpstr>Wingdings</vt:lpstr>
      <vt:lpstr>Droplet</vt:lpstr>
      <vt:lpstr> PRESENTATION on</vt:lpstr>
      <vt:lpstr>Introduction </vt:lpstr>
      <vt:lpstr>Purpose</vt:lpstr>
      <vt:lpstr>OBJECTIVEs</vt:lpstr>
      <vt:lpstr>SOFTWARE AND HARDWARE REQUIREMENTS </vt:lpstr>
      <vt:lpstr>Design of model</vt:lpstr>
      <vt:lpstr>PowerPoint Presentation</vt:lpstr>
      <vt:lpstr>PowerPoint Presentation</vt:lpstr>
      <vt:lpstr>Web App Overview</vt:lpstr>
      <vt:lpstr>PowerPoint Presentation</vt:lpstr>
      <vt:lpstr>PowerPoint Presentation</vt:lpstr>
      <vt:lpstr>PowerPoint Presentation</vt:lpstr>
      <vt:lpstr>PowerPoint Presentation</vt:lpstr>
      <vt:lpstr>Future scope</vt:lpstr>
      <vt:lpstr>Advantages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User</cp:lastModifiedBy>
  <cp:revision>117</cp:revision>
  <dcterms:created xsi:type="dcterms:W3CDTF">2021-09-08T10:38:53Z</dcterms:created>
  <dcterms:modified xsi:type="dcterms:W3CDTF">2024-01-01T07:05:27Z</dcterms:modified>
</cp:coreProperties>
</file>