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\KPMG%20project\KPMG_VI_New_raw_data_update_final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cap="none" spc="0">
                <a:ln/>
                <a:solidFill>
                  <a:schemeClr val="accent3"/>
                </a:solidFill>
                <a:effectLst/>
              </a:rPr>
              <a:t>New Customer</a:t>
            </a:r>
            <a:r>
              <a:rPr lang="en-US" sz="1200" b="1" cap="none" spc="0" baseline="0">
                <a:ln/>
                <a:solidFill>
                  <a:schemeClr val="accent3"/>
                </a:solidFill>
                <a:effectLst/>
              </a:rPr>
              <a:t> Age Distributions</a:t>
            </a:r>
            <a:endParaRPr lang="en-US" sz="1200" b="1" cap="none" spc="0">
              <a:ln/>
              <a:solidFill>
                <a:schemeClr val="accent3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4392292835432643E-2"/>
          <c:y val="9.7850568263533652E-2"/>
          <c:w val="0.86119245239276332"/>
          <c:h val="0.837188413851390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"Total"</c:f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8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</c:strLit>
          </c:cat>
          <c:val>
            <c:numLit>
              <c:formatCode>General</c:formatCode>
              <c:ptCount val="8"/>
              <c:pt idx="0">
                <c:v>10</c:v>
              </c:pt>
              <c:pt idx="1">
                <c:v>164</c:v>
              </c:pt>
              <c:pt idx="2">
                <c:v>103</c:v>
              </c:pt>
              <c:pt idx="3">
                <c:v>249</c:v>
              </c:pt>
              <c:pt idx="4">
                <c:v>169</c:v>
              </c:pt>
              <c:pt idx="5">
                <c:v>174</c:v>
              </c:pt>
              <c:pt idx="6">
                <c:v>91</c:v>
              </c:pt>
              <c:pt idx="7">
                <c:v>40</c:v>
              </c:pt>
            </c:numLit>
          </c:val>
          <c:extLst>
            <c:ext xmlns:c16="http://schemas.microsoft.com/office/drawing/2014/chart" uri="{C3380CC4-5D6E-409C-BE32-E72D297353CC}">
              <c16:uniqueId val="{00000000-D3D8-4301-8DEF-0BA0573E55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4903056"/>
        <c:axId val="365256768"/>
      </c:barChart>
      <c:catAx>
        <c:axId val="36490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256768"/>
        <c:crosses val="autoZero"/>
        <c:auto val="1"/>
        <c:lblAlgn val="ctr"/>
        <c:lblOffset val="100"/>
        <c:noMultiLvlLbl val="0"/>
      </c:catAx>
      <c:valAx>
        <c:axId val="3652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90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Age Customer Distributions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6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9"/>
              <c:pt idx="0">
                <c:v>20</c:v>
              </c:pt>
              <c:pt idx="1">
                <c:v>30</c:v>
              </c:pt>
              <c:pt idx="2">
                <c:v>40</c:v>
              </c:pt>
              <c:pt idx="3">
                <c:v>50</c:v>
              </c:pt>
              <c:pt idx="4">
                <c:v>60</c:v>
              </c:pt>
              <c:pt idx="5">
                <c:v>70</c:v>
              </c:pt>
              <c:pt idx="6">
                <c:v>80</c:v>
              </c:pt>
              <c:pt idx="7">
                <c:v>90</c:v>
              </c:pt>
              <c:pt idx="8">
                <c:v>180</c:v>
              </c:pt>
            </c:strLit>
          </c:cat>
          <c:val>
            <c:numLit>
              <c:formatCode>General</c:formatCode>
              <c:ptCount val="9"/>
              <c:pt idx="0">
                <c:v>35</c:v>
              </c:pt>
              <c:pt idx="1">
                <c:v>667</c:v>
              </c:pt>
              <c:pt idx="2">
                <c:v>668</c:v>
              </c:pt>
              <c:pt idx="3">
                <c:v>1435</c:v>
              </c:pt>
              <c:pt idx="4">
                <c:v>695</c:v>
              </c:pt>
              <c:pt idx="5">
                <c:v>494</c:v>
              </c:pt>
              <c:pt idx="6">
                <c:v>2</c:v>
              </c:pt>
              <c:pt idx="7">
                <c:v>3</c:v>
              </c:pt>
              <c:pt idx="8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8351-4E26-AA60-B04B797DC59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3753848"/>
        <c:axId val="613754832"/>
      </c:barChart>
      <c:catAx>
        <c:axId val="613753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54832"/>
        <c:crosses val="autoZero"/>
        <c:auto val="1"/>
        <c:lblAlgn val="ctr"/>
        <c:lblOffset val="100"/>
        <c:noMultiLvlLbl val="0"/>
      </c:catAx>
      <c:valAx>
        <c:axId val="6137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53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related Purchases over the last 3 years by gender</a:t>
            </a:r>
          </a:p>
        </c:rich>
      </c:tx>
      <c:layout>
        <c:manualLayout>
          <c:xMode val="edge"/>
          <c:yMode val="edge"/>
          <c:x val="0.14043634132239258"/>
          <c:y val="3.1296294014560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90-444C-9D4D-C261EB456D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90-444C-9D4D-C261EB456D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90-444C-9D4D-C261EB456DB6}"/>
              </c:ext>
            </c:extLst>
          </c:dPt>
          <c:cat>
            <c:strLit>
              <c:ptCount val="3"/>
              <c:pt idx="0">
                <c:v>Female</c:v>
              </c:pt>
              <c:pt idx="1">
                <c:v>Male</c:v>
              </c:pt>
              <c:pt idx="2">
                <c:v>U</c:v>
              </c:pt>
            </c:strLit>
          </c:cat>
          <c:val>
            <c:numLit>
              <c:formatCode>General</c:formatCode>
              <c:ptCount val="3"/>
              <c:pt idx="0">
                <c:v>2552</c:v>
              </c:pt>
              <c:pt idx="1">
                <c:v>2343</c:v>
              </c:pt>
              <c:pt idx="2">
                <c:v>105</c:v>
              </c:pt>
            </c:numLit>
          </c:val>
          <c:extLst>
            <c:ext xmlns:c16="http://schemas.microsoft.com/office/drawing/2014/chart" uri="{C3380CC4-5D6E-409C-BE32-E72D297353CC}">
              <c16:uniqueId val="{00000006-5390-444C-9D4D-C261EB456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>
          <a:glow rad="139700">
            <a:schemeClr val="accent3">
              <a:satMod val="175000"/>
              <a:alpha val="40000"/>
            </a:schemeClr>
          </a:glow>
        </a:effectLst>
      </c:spPr>
    </c:plotArea>
    <c:legend>
      <c:legendPos val="r"/>
      <c:layout>
        <c:manualLayout>
          <c:xMode val="edge"/>
          <c:yMode val="edge"/>
          <c:x val="0.8355859175252961"/>
          <c:y val="0.49216616417569525"/>
          <c:w val="0.1644140824747039"/>
          <c:h val="0.14405450976563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2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14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2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14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2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14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"Total"</c:f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14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Property</c:v>
              </c:pt>
              <c:pt idx="7">
                <c:v>Retail</c:v>
              </c:pt>
              <c:pt idx="8">
                <c:v>Telecommunications</c:v>
              </c:pt>
              <c:pt idx="9">
                <c:v>(blank)</c:v>
              </c:pt>
            </c:strLit>
          </c:cat>
          <c:val>
            <c:numLit>
              <c:formatCode>General</c:formatCode>
              <c:ptCount val="10"/>
              <c:pt idx="0">
                <c:v>113</c:v>
              </c:pt>
              <c:pt idx="1">
                <c:v>136</c:v>
              </c:pt>
              <c:pt idx="2">
                <c:v>774</c:v>
              </c:pt>
              <c:pt idx="3">
                <c:v>602</c:v>
              </c:pt>
              <c:pt idx="4">
                <c:v>223</c:v>
              </c:pt>
              <c:pt idx="5">
                <c:v>799</c:v>
              </c:pt>
              <c:pt idx="6">
                <c:v>267</c:v>
              </c:pt>
              <c:pt idx="7">
                <c:v>358</c:v>
              </c:pt>
              <c:pt idx="8">
                <c:v>72</c:v>
              </c:pt>
              <c:pt idx="9">
                <c:v>656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D4CF-4063-8CA6-15F75A7183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615423408"/>
        <c:axId val="615417832"/>
      </c:lineChart>
      <c:catAx>
        <c:axId val="61542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417832"/>
        <c:crosses val="autoZero"/>
        <c:auto val="1"/>
        <c:lblAlgn val="ctr"/>
        <c:lblOffset val="100"/>
        <c:noMultiLvlLbl val="0"/>
      </c:catAx>
      <c:valAx>
        <c:axId val="615417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542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List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6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14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6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14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14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solidFill>
              <a:schemeClr val="accent6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"Total"</c:f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circle"/>
            <c:size val="14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solidFill>
                <a:schemeClr val="accent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Argiculture</c:v>
              </c:pt>
              <c:pt idx="1">
                <c:v>Entertainment</c:v>
              </c:pt>
              <c:pt idx="2">
                <c:v>Financial Services</c:v>
              </c:pt>
              <c:pt idx="3">
                <c:v>Health</c:v>
              </c:pt>
              <c:pt idx="4">
                <c:v>IT</c:v>
              </c:pt>
              <c:pt idx="5">
                <c:v>Manufacturing</c:v>
              </c:pt>
              <c:pt idx="6">
                <c:v>n/a</c:v>
              </c:pt>
              <c:pt idx="7">
                <c:v>Property</c:v>
              </c:pt>
              <c:pt idx="8">
                <c:v>Retail</c:v>
              </c:pt>
              <c:pt idx="9">
                <c:v>Telecommunications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37</c:v>
              </c:pt>
              <c:pt idx="2">
                <c:v>225</c:v>
              </c:pt>
              <c:pt idx="3">
                <c:v>152</c:v>
              </c:pt>
              <c:pt idx="4">
                <c:v>51</c:v>
              </c:pt>
              <c:pt idx="5">
                <c:v>199</c:v>
              </c:pt>
              <c:pt idx="6">
                <c:v>143</c:v>
              </c:pt>
              <c:pt idx="7">
                <c:v>64</c:v>
              </c:pt>
              <c:pt idx="8">
                <c:v>78</c:v>
              </c:pt>
              <c:pt idx="9">
                <c:v>25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867-496C-A372-5117EC1881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613767952"/>
        <c:axId val="613764344"/>
      </c:lineChart>
      <c:catAx>
        <c:axId val="61376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764344"/>
        <c:crosses val="autoZero"/>
        <c:auto val="1"/>
        <c:lblAlgn val="ctr"/>
        <c:lblOffset val="100"/>
        <c:noMultiLvlLbl val="0"/>
      </c:catAx>
      <c:valAx>
        <c:axId val="6137643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376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/>
              </a:solidFill>
              <a:round/>
            </a:ln>
            <a:effectLst/>
          </c:spPr>
        </c:marker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3"/>
              </a:solidFill>
              <a:round/>
            </a:ln>
            <a:effectLst/>
          </c:spPr>
        </c:marker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4"/>
              </a:solidFill>
              <a:round/>
            </a:ln>
            <a:effectLst/>
          </c:spPr>
        </c:marker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5"/>
              </a:solidFill>
              <a:round/>
            </a:ln>
            <a:effectLst/>
          </c:spPr>
        </c:marke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6"/>
              </a:solidFill>
              <a:round/>
            </a:ln>
            <a:effectLst/>
          </c:spPr>
        </c:marker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"20"</c:f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9</c:v>
              </c:pt>
              <c:pt idx="1">
                <c:v>9</c:v>
              </c:pt>
              <c:pt idx="2">
                <c:v>17</c:v>
              </c:pt>
            </c:numLit>
          </c:val>
          <c:extLst>
            <c:ext xmlns:c16="http://schemas.microsoft.com/office/drawing/2014/chart" uri="{C3380CC4-5D6E-409C-BE32-E72D297353CC}">
              <c16:uniqueId val="{00000000-2C9C-46B6-8DCD-C5EE9F5A9C7F}"/>
            </c:ext>
          </c:extLst>
        </c:ser>
        <c:ser>
          <c:idx val="1"/>
          <c:order val="1"/>
          <c:tx>
            <c:strRef>
              <c:f>"30"</c:f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178</c:v>
              </c:pt>
              <c:pt idx="1">
                <c:v>162</c:v>
              </c:pt>
              <c:pt idx="2">
                <c:v>327</c:v>
              </c:pt>
            </c:numLit>
          </c:val>
          <c:extLst>
            <c:ext xmlns:c16="http://schemas.microsoft.com/office/drawing/2014/chart" uri="{C3380CC4-5D6E-409C-BE32-E72D297353CC}">
              <c16:uniqueId val="{00000001-2C9C-46B6-8DCD-C5EE9F5A9C7F}"/>
            </c:ext>
          </c:extLst>
        </c:ser>
        <c:ser>
          <c:idx val="2"/>
          <c:order val="2"/>
          <c:tx>
            <c:strRef>
              <c:f>"40"</c:f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161</c:v>
              </c:pt>
              <c:pt idx="1">
                <c:v>170</c:v>
              </c:pt>
              <c:pt idx="2">
                <c:v>337</c:v>
              </c:pt>
            </c:numLit>
          </c:val>
          <c:extLst>
            <c:ext xmlns:c16="http://schemas.microsoft.com/office/drawing/2014/chart" uri="{C3380CC4-5D6E-409C-BE32-E72D297353CC}">
              <c16:uniqueId val="{00000002-2C9C-46B6-8DCD-C5EE9F5A9C7F}"/>
            </c:ext>
          </c:extLst>
        </c:ser>
        <c:ser>
          <c:idx val="3"/>
          <c:order val="3"/>
          <c:tx>
            <c:strRef>
              <c:f>"50"</c:f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344</c:v>
              </c:pt>
              <c:pt idx="1">
                <c:v>374</c:v>
              </c:pt>
              <c:pt idx="2">
                <c:v>717</c:v>
              </c:pt>
            </c:numLit>
          </c:val>
          <c:extLst>
            <c:ext xmlns:c16="http://schemas.microsoft.com/office/drawing/2014/chart" uri="{C3380CC4-5D6E-409C-BE32-E72D297353CC}">
              <c16:uniqueId val="{00000003-2C9C-46B6-8DCD-C5EE9F5A9C7F}"/>
            </c:ext>
          </c:extLst>
        </c:ser>
        <c:ser>
          <c:idx val="4"/>
          <c:order val="4"/>
          <c:tx>
            <c:strRef>
              <c:f>"60"</c:f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171</c:v>
              </c:pt>
              <c:pt idx="1">
                <c:v>178</c:v>
              </c:pt>
              <c:pt idx="2">
                <c:v>346</c:v>
              </c:pt>
            </c:numLit>
          </c:val>
          <c:extLst>
            <c:ext xmlns:c16="http://schemas.microsoft.com/office/drawing/2014/chart" uri="{C3380CC4-5D6E-409C-BE32-E72D297353CC}">
              <c16:uniqueId val="{00000004-2C9C-46B6-8DCD-C5EE9F5A9C7F}"/>
            </c:ext>
          </c:extLst>
        </c:ser>
        <c:ser>
          <c:idx val="5"/>
          <c:order val="5"/>
          <c:tx>
            <c:strRef>
              <c:f>"70"</c:f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113</c:v>
              </c:pt>
              <c:pt idx="1">
                <c:v>127</c:v>
              </c:pt>
              <c:pt idx="2">
                <c:v>254</c:v>
              </c:pt>
            </c:numLit>
          </c:val>
          <c:extLst>
            <c:ext xmlns:c16="http://schemas.microsoft.com/office/drawing/2014/chart" uri="{C3380CC4-5D6E-409C-BE32-E72D297353CC}">
              <c16:uniqueId val="{00000005-2C9C-46B6-8DCD-C5EE9F5A9C7F}"/>
            </c:ext>
          </c:extLst>
        </c:ser>
        <c:ser>
          <c:idx val="6"/>
          <c:order val="6"/>
          <c:tx>
            <c:strRef>
              <c:f>"80"</c:f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6-2C9C-46B6-8DCD-C5EE9F5A9C7F}"/>
            </c:ext>
          </c:extLst>
        </c:ser>
        <c:ser>
          <c:idx val="7"/>
          <c:order val="7"/>
          <c:tx>
            <c:strRef>
              <c:f>"90"</c:f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</c:v>
              </c:pt>
              <c:pt idx="1">
                <c:v>0</c:v>
              </c:pt>
              <c:pt idx="2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7-2C9C-46B6-8DCD-C5EE9F5A9C7F}"/>
            </c:ext>
          </c:extLst>
        </c:ser>
        <c:ser>
          <c:idx val="8"/>
          <c:order val="8"/>
          <c:tx>
            <c:strRef>
              <c:f>"180"</c:f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lumMod val="114000"/>
                  </a:schemeClr>
                </a:gs>
                <a:gs pos="100000">
                  <a:schemeClr val="accent3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</c:v>
              </c:pt>
              <c:pt idx="1">
                <c:v>0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8-2C9C-46B6-8DCD-C5EE9F5A9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9894888"/>
        <c:axId val="611633264"/>
      </c:barChart>
      <c:catAx>
        <c:axId val="9989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633264"/>
        <c:crosses val="autoZero"/>
        <c:auto val="1"/>
        <c:lblAlgn val="ctr"/>
        <c:lblOffset val="100"/>
        <c:noMultiLvlLbl val="0"/>
      </c:catAx>
      <c:valAx>
        <c:axId val="6116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894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/>
              </a:solidFill>
              <a:round/>
            </a:ln>
            <a:effectLst/>
          </c:spPr>
        </c:marker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/>
              </a:solidFill>
              <a:round/>
            </a:ln>
            <a:effectLst/>
          </c:spPr>
        </c:marker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3"/>
              </a:solidFill>
              <a:round/>
            </a:ln>
            <a:effectLst/>
          </c:spPr>
        </c:marker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4"/>
              </a:solidFill>
              <a:round/>
            </a:ln>
            <a:effectLst/>
          </c:spPr>
        </c:marker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5"/>
              </a:solidFill>
              <a:round/>
            </a:ln>
            <a:effectLst/>
          </c:spPr>
        </c:marke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6"/>
              </a:solidFill>
              <a:round/>
            </a:ln>
            <a:effectLst/>
          </c:spPr>
        </c:marker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noFill/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  <c:pivotFmt>
        <c:idx val="2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3</c:v>
              </c:pt>
              <c:pt idx="1">
                <c:v>0</c:v>
              </c:pt>
              <c:pt idx="2">
                <c:v>7</c:v>
              </c:pt>
            </c:numLit>
          </c:val>
          <c:extLst>
            <c:ext xmlns:c16="http://schemas.microsoft.com/office/drawing/2014/chart" uri="{C3380CC4-5D6E-409C-BE32-E72D297353CC}">
              <c16:uniqueId val="{00000000-15D6-40D9-9C99-5568AA77A26C}"/>
            </c:ext>
          </c:extLst>
        </c:ser>
        <c:ser>
          <c:idx val="1"/>
          <c:order val="1"/>
          <c:tx>
            <c:v>30</c:v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49</c:v>
              </c:pt>
              <c:pt idx="1">
                <c:v>43</c:v>
              </c:pt>
              <c:pt idx="2">
                <c:v>72</c:v>
              </c:pt>
            </c:numLit>
          </c:val>
          <c:extLst>
            <c:ext xmlns:c16="http://schemas.microsoft.com/office/drawing/2014/chart" uri="{C3380CC4-5D6E-409C-BE32-E72D297353CC}">
              <c16:uniqueId val="{00000001-15D6-40D9-9C99-5568AA77A26C}"/>
            </c:ext>
          </c:extLst>
        </c:ser>
        <c:ser>
          <c:idx val="2"/>
          <c:order val="2"/>
          <c:tx>
            <c:v>40</c:v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15</c:v>
              </c:pt>
              <c:pt idx="1">
                <c:v>33</c:v>
              </c:pt>
              <c:pt idx="2">
                <c:v>55</c:v>
              </c:pt>
            </c:numLit>
          </c:val>
          <c:extLst>
            <c:ext xmlns:c16="http://schemas.microsoft.com/office/drawing/2014/chart" uri="{C3380CC4-5D6E-409C-BE32-E72D297353CC}">
              <c16:uniqueId val="{00000002-15D6-40D9-9C99-5568AA77A26C}"/>
            </c:ext>
          </c:extLst>
        </c:ser>
        <c:ser>
          <c:idx val="3"/>
          <c:order val="3"/>
          <c:tx>
            <c:v>50</c:v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66</c:v>
              </c:pt>
              <c:pt idx="1">
                <c:v>55</c:v>
              </c:pt>
              <c:pt idx="2">
                <c:v>128</c:v>
              </c:pt>
            </c:numLit>
          </c:val>
          <c:extLst>
            <c:ext xmlns:c16="http://schemas.microsoft.com/office/drawing/2014/chart" uri="{C3380CC4-5D6E-409C-BE32-E72D297353CC}">
              <c16:uniqueId val="{00000003-15D6-40D9-9C99-5568AA77A26C}"/>
            </c:ext>
          </c:extLst>
        </c:ser>
        <c:ser>
          <c:idx val="4"/>
          <c:order val="4"/>
          <c:tx>
            <c:v>60</c:v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38</c:v>
              </c:pt>
              <c:pt idx="1">
                <c:v>37</c:v>
              </c:pt>
              <c:pt idx="2">
                <c:v>94</c:v>
              </c:pt>
            </c:numLit>
          </c:val>
          <c:extLst>
            <c:ext xmlns:c16="http://schemas.microsoft.com/office/drawing/2014/chart" uri="{C3380CC4-5D6E-409C-BE32-E72D297353CC}">
              <c16:uniqueId val="{00000004-15D6-40D9-9C99-5568AA77A26C}"/>
            </c:ext>
          </c:extLst>
        </c:ser>
        <c:ser>
          <c:idx val="5"/>
          <c:order val="5"/>
          <c:tx>
            <c:v>70</c:v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42</c:v>
              </c:pt>
              <c:pt idx="1">
                <c:v>52</c:v>
              </c:pt>
              <c:pt idx="2">
                <c:v>80</c:v>
              </c:pt>
            </c:numLit>
          </c:val>
          <c:extLst>
            <c:ext xmlns:c16="http://schemas.microsoft.com/office/drawing/2014/chart" uri="{C3380CC4-5D6E-409C-BE32-E72D297353CC}">
              <c16:uniqueId val="{00000005-15D6-40D9-9C99-5568AA77A26C}"/>
            </c:ext>
          </c:extLst>
        </c:ser>
        <c:ser>
          <c:idx val="6"/>
          <c:order val="6"/>
          <c:tx>
            <c:v>80</c:v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19</c:v>
              </c:pt>
              <c:pt idx="1">
                <c:v>22</c:v>
              </c:pt>
              <c:pt idx="2">
                <c:v>50</c:v>
              </c:pt>
            </c:numLit>
          </c:val>
          <c:extLst>
            <c:ext xmlns:c16="http://schemas.microsoft.com/office/drawing/2014/chart" uri="{C3380CC4-5D6E-409C-BE32-E72D297353CC}">
              <c16:uniqueId val="{00000006-15D6-40D9-9C99-5568AA77A26C}"/>
            </c:ext>
          </c:extLst>
        </c:ser>
        <c:ser>
          <c:idx val="7"/>
          <c:order val="7"/>
          <c:tx>
            <c:v>90</c:v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lumMod val="114000"/>
                  </a:schemeClr>
                </a:gs>
                <a:gs pos="100000">
                  <a:schemeClr val="accent2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Lit>
              <c:ptCount val="3"/>
              <c:pt idx="0">
                <c:v>Affluent Customer</c:v>
              </c:pt>
              <c:pt idx="1">
                <c:v>High Net Worth</c:v>
              </c:pt>
              <c:pt idx="2">
                <c:v>Mass Customer</c:v>
              </c:pt>
            </c:strLit>
          </c:cat>
          <c:val>
            <c:numLit>
              <c:formatCode>General</c:formatCode>
              <c:ptCount val="3"/>
              <c:pt idx="0">
                <c:v>9</c:v>
              </c:pt>
              <c:pt idx="1">
                <c:v>9</c:v>
              </c:pt>
              <c:pt idx="2">
                <c:v>22</c:v>
              </c:pt>
            </c:numLit>
          </c:val>
          <c:extLst>
            <c:ext xmlns:c16="http://schemas.microsoft.com/office/drawing/2014/chart" uri="{C3380CC4-5D6E-409C-BE32-E72D297353CC}">
              <c16:uniqueId val="{00000007-15D6-40D9-9C99-5568AA77A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2564336"/>
        <c:axId val="632564664"/>
      </c:barChart>
      <c:catAx>
        <c:axId val="63256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64664"/>
        <c:crosses val="autoZero"/>
        <c:auto val="1"/>
        <c:lblAlgn val="ctr"/>
        <c:lblOffset val="100"/>
        <c:noMultiLvlLbl val="0"/>
      </c:catAx>
      <c:valAx>
        <c:axId val="6325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56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5"/>
            </a:solidFill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1588936450485225E-2"/>
          <c:y val="3.0180882215056392E-2"/>
          <c:w val="0.92850538572104346"/>
          <c:h val="0.92458884219049686"/>
        </c:manualLayout>
      </c:layout>
      <c:barChart>
        <c:barDir val="col"/>
        <c:grouping val="clustered"/>
        <c:varyColors val="0"/>
        <c:ser>
          <c:idx val="0"/>
          <c:order val="0"/>
          <c:tx>
            <c:v>NSW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272</c:v>
              </c:pt>
              <c:pt idx="1">
                <c:v>234</c:v>
              </c:pt>
            </c:numLit>
          </c:val>
          <c:extLst>
            <c:ext xmlns:c16="http://schemas.microsoft.com/office/drawing/2014/chart" uri="{C3380CC4-5D6E-409C-BE32-E72D297353CC}">
              <c16:uniqueId val="{00000000-F9AF-435C-9770-1AF01A4F2503}"/>
            </c:ext>
          </c:extLst>
        </c:ser>
        <c:ser>
          <c:idx val="1"/>
          <c:order val="1"/>
          <c:tx>
            <c:v>QLD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103</c:v>
              </c:pt>
              <c:pt idx="1">
                <c:v>125</c:v>
              </c:pt>
            </c:numLit>
          </c:val>
          <c:extLst>
            <c:ext xmlns:c16="http://schemas.microsoft.com/office/drawing/2014/chart" uri="{C3380CC4-5D6E-409C-BE32-E72D297353CC}">
              <c16:uniqueId val="{00000001-F9AF-435C-9770-1AF01A4F2503}"/>
            </c:ext>
          </c:extLst>
        </c:ser>
        <c:ser>
          <c:idx val="2"/>
          <c:order val="2"/>
          <c:tx>
            <c:v>VIC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</c:v>
              </c:pt>
              <c:pt idx="1">
                <c:v>Yes</c:v>
              </c:pt>
            </c:strLit>
          </c:cat>
          <c:val>
            <c:numLit>
              <c:formatCode>General</c:formatCode>
              <c:ptCount val="2"/>
              <c:pt idx="0">
                <c:v>132</c:v>
              </c:pt>
              <c:pt idx="1">
                <c:v>134</c:v>
              </c:pt>
            </c:numLit>
          </c:val>
          <c:extLst>
            <c:ext xmlns:c16="http://schemas.microsoft.com/office/drawing/2014/chart" uri="{C3380CC4-5D6E-409C-BE32-E72D297353CC}">
              <c16:uniqueId val="{00000002-F9AF-435C-9770-1AF01A4F25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25235776"/>
        <c:axId val="625234792"/>
      </c:barChart>
      <c:catAx>
        <c:axId val="62523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234792"/>
        <c:crosses val="autoZero"/>
        <c:auto val="1"/>
        <c:lblAlgn val="ctr"/>
        <c:lblOffset val="100"/>
        <c:noMultiLvlLbl val="0"/>
      </c:catAx>
      <c:valAx>
        <c:axId val="625234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23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666939135932698"/>
          <c:y val="5.7416774052232916E-2"/>
          <c:w val="0.15495887924399532"/>
          <c:h val="0.267267539959840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0.30208</cdr:x>
      <cdr:y>0.02083</cdr:y>
    </cdr:from>
    <cdr:to>
      <cdr:x>0.69167</cdr:x>
      <cdr:y>0.07647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60BAD15-F520-473E-BEF5-D9DCF477CD6E}"/>
            </a:ext>
          </a:extLst>
        </cdr:cNvPr>
        <cdr:cNvSpPr txBox="1"/>
      </cdr:nvSpPr>
      <cdr:spPr>
        <a:xfrm xmlns:a="http://schemas.openxmlformats.org/drawingml/2006/main">
          <a:off x="2104245" y="63368"/>
          <a:ext cx="2713826" cy="1692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0" tIns="0" rIns="0" bIns="0" numCol="1" spcCol="38100" rtlCol="0" anchor="t">
          <a:spAutoFit/>
        </a:bodyPr>
        <a:lstStyle xmlns:a="http://schemas.openxmlformats.org/drawingml/2006/main"/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IN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mbria"/>
              <a:ea typeface="Cambria"/>
              <a:cs typeface="Cambria"/>
              <a:sym typeface="Cambria"/>
            </a:rPr>
            <a:t>Old Customer Wealth Segment by age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0.29063</cdr:x>
      <cdr:y>0.05556</cdr:y>
    </cdr:from>
    <cdr:to>
      <cdr:x>0.64896</cdr:x>
      <cdr:y>0.1112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C3C8288-9E65-4BD8-B61E-622B088339A2}"/>
            </a:ext>
          </a:extLst>
        </cdr:cNvPr>
        <cdr:cNvSpPr txBox="1"/>
      </cdr:nvSpPr>
      <cdr:spPr>
        <a:xfrm xmlns:a="http://schemas.openxmlformats.org/drawingml/2006/main">
          <a:off x="2081043" y="169021"/>
          <a:ext cx="2565806" cy="1692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0" tIns="0" rIns="0" bIns="0" numCol="1" spcCol="38100" rtlCol="0" anchor="t">
          <a:spAutoFit/>
        </a:bodyPr>
        <a:lstStyle xmlns:a="http://schemas.openxmlformats.org/drawingml/2006/main"/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en-IN" sz="11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mbria"/>
              <a:ea typeface="Cambria"/>
              <a:cs typeface="Cambria"/>
              <a:sym typeface="Cambria"/>
            </a:rPr>
            <a:t>New Customer Wealth Segment by age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8246-D773-476B-A1C9-F0AE78D27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4" y="1451221"/>
            <a:ext cx="8825658" cy="756009"/>
          </a:xfrm>
        </p:spPr>
        <p:txBody>
          <a:bodyPr/>
          <a:lstStyle/>
          <a:p>
            <a:pPr algn="ctr"/>
            <a:r>
              <a:rPr lang="en-IN" sz="3600" dirty="0"/>
              <a:t>Building Effective Marketing Strategy to Target Top 1000 Customer from                       Datasets.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6076-051F-4015-86C3-51AE49FD4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43" y="2207229"/>
            <a:ext cx="4036023" cy="4123233"/>
          </a:xfrm>
          <a:noFill/>
          <a:ln>
            <a:noFill/>
          </a:ln>
        </p:spPr>
        <p:txBody>
          <a:bodyPr/>
          <a:lstStyle/>
          <a:p>
            <a:r>
              <a:rPr lang="en-IN" b="1" u="sng" dirty="0"/>
              <a:t>Outline of Problem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DCF8A-31C7-422E-A3F7-7CF9ECD15060}"/>
              </a:ext>
            </a:extLst>
          </p:cNvPr>
          <p:cNvSpPr txBox="1"/>
          <p:nvPr/>
        </p:nvSpPr>
        <p:spPr>
          <a:xfrm>
            <a:off x="612644" y="2637144"/>
            <a:ext cx="39108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Sprocket Central is a company that specialises in high-quality bikes and cycling accessories.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bg1"/>
                </a:solidFill>
              </a:rPr>
              <a:t> Their marketing team is looking to boost business sales by analysing provided datasets.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bg1"/>
                </a:solidFill>
              </a:rPr>
              <a:t>Using the 3 datasets, aim is to analyse and recommend 1000 customers that company should target to achieve higher sales target.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9D60045-C3E9-4228-AE4F-59B98D9FC42B}"/>
              </a:ext>
            </a:extLst>
          </p:cNvPr>
          <p:cNvSpPr txBox="1">
            <a:spLocks/>
          </p:cNvSpPr>
          <p:nvPr/>
        </p:nvSpPr>
        <p:spPr bwMode="gray">
          <a:xfrm>
            <a:off x="7605934" y="2189418"/>
            <a:ext cx="4036023" cy="41232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/>
              <a:t>Contents OF Data </a:t>
            </a:r>
            <a:r>
              <a:rPr lang="en-IN" b="1" u="sng" dirty="0" err="1"/>
              <a:t>ANalysis</a:t>
            </a:r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F35DF-C15F-4D60-9141-1A8B179A6BBB}"/>
              </a:ext>
            </a:extLst>
          </p:cNvPr>
          <p:cNvSpPr txBox="1"/>
          <p:nvPr/>
        </p:nvSpPr>
        <p:spPr>
          <a:xfrm>
            <a:off x="7737230" y="2637144"/>
            <a:ext cx="38421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New and Old Customer Age Distributions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Bike related purchases over the last 3 years by gender.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Job Industry Distributions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Wealth Segmentation by age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bg1"/>
                </a:solidFill>
              </a:rPr>
              <a:t>Number of cars owned and not owned by state.</a:t>
            </a:r>
          </a:p>
        </p:txBody>
      </p:sp>
    </p:spTree>
    <p:extLst>
      <p:ext uri="{BB962C8B-B14F-4D97-AF65-F5344CB8AC3E}">
        <p14:creationId xmlns:p14="http://schemas.microsoft.com/office/powerpoint/2010/main" val="1664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5A62-2E02-405B-A2B6-92B5C751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81C5B3-60DA-4F71-9785-971393CE66F9}"/>
              </a:ext>
            </a:extLst>
          </p:cNvPr>
          <p:cNvSpPr txBox="1"/>
          <p:nvPr/>
        </p:nvSpPr>
        <p:spPr>
          <a:xfrm>
            <a:off x="112542" y="2785404"/>
            <a:ext cx="5036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FF0000"/>
                </a:solidFill>
              </a:rPr>
              <a:t>KEY ISSUES FOR DATA QUALITY ASSESSMENT</a:t>
            </a:r>
          </a:p>
          <a:p>
            <a:endParaRPr lang="en-IN" sz="1600" b="1" u="sn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Accuracy</a:t>
            </a:r>
            <a:r>
              <a:rPr lang="en-IN" sz="1600" dirty="0"/>
              <a:t>: Correct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Completeness</a:t>
            </a:r>
            <a:r>
              <a:rPr lang="en-IN" sz="1600" dirty="0"/>
              <a:t> :- Data Fields with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Consistency</a:t>
            </a:r>
            <a:r>
              <a:rPr lang="en-IN" sz="1600" dirty="0"/>
              <a:t>:- Values Free from Contradiction.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Currency </a:t>
            </a:r>
            <a:r>
              <a:rPr lang="en-IN" sz="1600" dirty="0"/>
              <a:t>:- Values up to Date.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Relevancy </a:t>
            </a:r>
            <a:r>
              <a:rPr lang="en-IN" sz="1600" dirty="0"/>
              <a:t>:- Data items with Value Meta-data.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Validity</a:t>
            </a:r>
            <a:r>
              <a:rPr lang="en-IN" sz="1600" dirty="0"/>
              <a:t> :- Data containing allowable values.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u="sng" dirty="0"/>
              <a:t>Uniqueness</a:t>
            </a:r>
            <a:r>
              <a:rPr lang="en-IN" sz="1600" dirty="0"/>
              <a:t> :- Records that are duplicated.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9BE0694-949D-485C-A1B2-F78D977CAD29}"/>
              </a:ext>
            </a:extLst>
          </p:cNvPr>
          <p:cNvSpPr/>
          <p:nvPr/>
        </p:nvSpPr>
        <p:spPr>
          <a:xfrm>
            <a:off x="5148775" y="4094375"/>
            <a:ext cx="1702191" cy="706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6754AE-4FB3-477F-B485-5D74BDE9A01D}"/>
              </a:ext>
            </a:extLst>
          </p:cNvPr>
          <p:cNvSpPr txBox="1"/>
          <p:nvPr/>
        </p:nvSpPr>
        <p:spPr>
          <a:xfrm>
            <a:off x="6874411" y="2785404"/>
            <a:ext cx="52284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00B050"/>
                </a:solidFill>
              </a:rPr>
              <a:t>Corrective Measure Taken</a:t>
            </a:r>
          </a:p>
          <a:p>
            <a:endParaRPr lang="en-IN" sz="1600" b="1" u="sn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DOB inaccurate and Age missing. I converted date of birth column into age. Missing values in age is filled by its mode and then grouped the age. In the end, DOB column deleted.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Deceased Customers filtered out.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Cancelled status order filtered out.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Corrected List price format and product first sold date format.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1" dirty="0"/>
              <a:t>Filled all the missing values in each and every column with their Mean, Median or Mode.</a:t>
            </a:r>
          </a:p>
        </p:txBody>
      </p:sp>
    </p:spTree>
    <p:extLst>
      <p:ext uri="{BB962C8B-B14F-4D97-AF65-F5344CB8AC3E}">
        <p14:creationId xmlns:p14="http://schemas.microsoft.com/office/powerpoint/2010/main" val="214882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056D-A2A9-429B-8829-84C6FCB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	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496FCF-F13A-4666-A028-5C00A6540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618542"/>
              </p:ext>
            </p:extLst>
          </p:nvPr>
        </p:nvGraphicFramePr>
        <p:xfrm>
          <a:off x="-1" y="2352344"/>
          <a:ext cx="5866230" cy="450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1E2E56-13C7-4B03-B93F-F3069A1A9E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156458"/>
              </p:ext>
            </p:extLst>
          </p:nvPr>
        </p:nvGraphicFramePr>
        <p:xfrm>
          <a:off x="6515100" y="2352344"/>
          <a:ext cx="5676900" cy="450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50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5FEE-9A2A-4982-B0D8-78DC3352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C508F-77C2-417D-BA01-D029024F1728}"/>
              </a:ext>
            </a:extLst>
          </p:cNvPr>
          <p:cNvSpPr txBox="1"/>
          <p:nvPr/>
        </p:nvSpPr>
        <p:spPr>
          <a:xfrm>
            <a:off x="942535" y="2658794"/>
            <a:ext cx="106773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                                 </a:t>
            </a:r>
            <a:r>
              <a:rPr lang="en-IN" b="1" u="sng" dirty="0"/>
              <a:t>New and Old Customers’ Age Distribution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Most customers are aged between 40-49 in ‘New’. In ‘Old’ majority of customers are aged between 40-49 also.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lowest age group are under 20 and 80+ for both ‘New’ and ‘Old’ customer lists.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new customer list suggests that age groups 20-29 and 40-69 are most populated. The ‘Old’ customer list suggests 20-69.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There is a drop of customers  after the 30-39 age group in ‘New’.</a:t>
            </a:r>
          </a:p>
        </p:txBody>
      </p:sp>
    </p:spTree>
    <p:extLst>
      <p:ext uri="{BB962C8B-B14F-4D97-AF65-F5344CB8AC3E}">
        <p14:creationId xmlns:p14="http://schemas.microsoft.com/office/powerpoint/2010/main" val="3354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BB26D-882A-48D0-BB60-98C74530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792334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1) Over the last three years almost 50% of bike related purchases were made by females. Approximately, 2% were made by unknown gender.</a:t>
            </a:r>
            <a:b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2) Females make up majority of bike related sales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B13010-4CD5-41E6-8D7E-280929822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396577"/>
              </p:ext>
            </p:extLst>
          </p:nvPr>
        </p:nvGraphicFramePr>
        <p:xfrm>
          <a:off x="225083" y="731519"/>
          <a:ext cx="4797083" cy="527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395057-0A24-43C1-92E3-16E81D0F7A4A}"/>
              </a:ext>
            </a:extLst>
          </p:cNvPr>
          <p:cNvSpPr txBox="1"/>
          <p:nvPr/>
        </p:nvSpPr>
        <p:spPr>
          <a:xfrm>
            <a:off x="0" y="52905"/>
            <a:ext cx="8108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9445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4588B-1786-48D0-BC68-F01AC06E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76" y="4854364"/>
            <a:ext cx="10893094" cy="139158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>
                <a:solidFill>
                  <a:srgbClr val="EBEBEB"/>
                </a:solidFill>
              </a:rPr>
              <a:t>Manufacturing and Financial services sector tops in both old and new customer list.</a:t>
            </a:r>
            <a:br>
              <a:rPr lang="en-US" sz="2000" b="1" dirty="0">
                <a:solidFill>
                  <a:srgbClr val="EBEBEB"/>
                </a:solidFill>
              </a:rPr>
            </a:br>
            <a:br>
              <a:rPr lang="en-US" sz="2000" b="1" dirty="0">
                <a:solidFill>
                  <a:srgbClr val="EBEBEB"/>
                </a:solidFill>
              </a:rPr>
            </a:br>
            <a:r>
              <a:rPr lang="en-US" sz="2000" b="1" dirty="0">
                <a:solidFill>
                  <a:srgbClr val="EBEBEB"/>
                </a:solidFill>
              </a:rPr>
              <a:t>The smallest number of customers are in Agriculture and Telecommunications in both list.</a:t>
            </a:r>
            <a:endParaRPr lang="en-US" sz="2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01838F-2C5F-4910-A45D-15FF08766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335833"/>
              </p:ext>
            </p:extLst>
          </p:nvPr>
        </p:nvGraphicFramePr>
        <p:xfrm>
          <a:off x="478807" y="2003636"/>
          <a:ext cx="5531870" cy="2696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ABCF191-6C68-401C-9E51-00BB9D901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56116"/>
              </p:ext>
            </p:extLst>
          </p:nvPr>
        </p:nvGraphicFramePr>
        <p:xfrm>
          <a:off x="6010677" y="2003636"/>
          <a:ext cx="5702516" cy="267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C119A3-5545-40F6-8CCC-CC6799FF0516}"/>
              </a:ext>
            </a:extLst>
          </p:cNvPr>
          <p:cNvSpPr txBox="1"/>
          <p:nvPr/>
        </p:nvSpPr>
        <p:spPr>
          <a:xfrm>
            <a:off x="2528047" y="779929"/>
            <a:ext cx="6841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704796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471BC6-A657-47FB-864F-1B1FCD8B9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35010"/>
              </p:ext>
            </p:extLst>
          </p:nvPr>
        </p:nvGraphicFramePr>
        <p:xfrm>
          <a:off x="194603" y="182881"/>
          <a:ext cx="6965852" cy="304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272EE6B-D91A-47B5-9C4F-FCFA21C12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095690"/>
              </p:ext>
            </p:extLst>
          </p:nvPr>
        </p:nvGraphicFramePr>
        <p:xfrm>
          <a:off x="-1" y="3815862"/>
          <a:ext cx="7160455" cy="304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9095CD-1862-455E-8865-4905A9BAE46D}"/>
              </a:ext>
            </a:extLst>
          </p:cNvPr>
          <p:cNvSpPr txBox="1"/>
          <p:nvPr/>
        </p:nvSpPr>
        <p:spPr>
          <a:xfrm>
            <a:off x="7357403" y="1378634"/>
            <a:ext cx="4639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Meiryo" panose="020B0604030504040204" pitchFamily="34" charset="-128"/>
                <a:cs typeface="Meiryo" panose="020B0604030504040204" pitchFamily="34" charset="-128"/>
              </a:rPr>
              <a:t>In both the categories the largest number of customers are classified as ‘Mass Customers’.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latin typeface="+mj-lt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Meiryo" panose="020B0604030504040204" pitchFamily="34" charset="-128"/>
                <a:cs typeface="Meiryo" panose="020B0604030504040204" pitchFamily="34" charset="-128"/>
              </a:rPr>
              <a:t>Second place is taken by High Net Worth.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b="1" dirty="0">
              <a:solidFill>
                <a:schemeClr val="accent6">
                  <a:lumMod val="50000"/>
                </a:schemeClr>
              </a:solidFill>
              <a:latin typeface="+mj-lt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Meiryo" panose="020B0604030504040204" pitchFamily="34" charset="-128"/>
                <a:cs typeface="Meiryo" panose="020B0604030504040204" pitchFamily="34" charset="-128"/>
              </a:rPr>
              <a:t>The Affluent Customer can outperform the High Net Worth customer in the 40-49 age group.</a:t>
            </a:r>
          </a:p>
        </p:txBody>
      </p:sp>
    </p:spTree>
    <p:extLst>
      <p:ext uri="{BB962C8B-B14F-4D97-AF65-F5344CB8AC3E}">
        <p14:creationId xmlns:p14="http://schemas.microsoft.com/office/powerpoint/2010/main" val="33692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7EF8-3561-4F4C-A16D-5DE21040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879" y="1264023"/>
            <a:ext cx="3382297" cy="40475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NSW has the largest number of people who do not own a car.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Victoria is at second place and is split quite evenly.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QLD has a relatively high number of people wh</a:t>
            </a:r>
            <a:r>
              <a:rPr lang="en-US" sz="2000" dirty="0">
                <a:solidFill>
                  <a:srgbClr val="EBEBEB"/>
                </a:solidFill>
              </a:rPr>
              <a:t>o own a car.</a:t>
            </a: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C9B466-AB3C-4D62-83F7-EEE3FF91C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614539"/>
              </p:ext>
            </p:extLst>
          </p:nvPr>
        </p:nvGraphicFramePr>
        <p:xfrm>
          <a:off x="548640" y="1113063"/>
          <a:ext cx="7329267" cy="507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201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480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Meiryo</vt:lpstr>
      <vt:lpstr>Arial</vt:lpstr>
      <vt:lpstr>Cambria</vt:lpstr>
      <vt:lpstr>Century Gothic</vt:lpstr>
      <vt:lpstr>Wingdings</vt:lpstr>
      <vt:lpstr>Wingdings 3</vt:lpstr>
      <vt:lpstr>Ion Boardroom</vt:lpstr>
      <vt:lpstr>Building Effective Marketing Strategy to Target Top 1000 Customer from                       Datasets.</vt:lpstr>
      <vt:lpstr>Data Exploration</vt:lpstr>
      <vt:lpstr>Data Exploration </vt:lpstr>
      <vt:lpstr>Data Exploration</vt:lpstr>
      <vt:lpstr>1) Over the last three years almost 50% of bike related purchases were made by females. Approximately, 2% were made by unknown gender.     2) Females make up majority of bike related sales</vt:lpstr>
      <vt:lpstr>Manufacturing and Financial services sector tops in both old and new customer list.  The smallest number of customers are in Agriculture and Telecommunications in both list.</vt:lpstr>
      <vt:lpstr>PowerPoint Presentation</vt:lpstr>
      <vt:lpstr>NSW has the largest number of people who do not own a car.  Victoria is at second place and is split quite evenly.  QLD has a relatively high number of people who own a car.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Effective Marketing Strategy to Target Top 1000 Customer from                       Datasets.</dc:title>
  <dc:creator>vishal sachdeva</dc:creator>
  <cp:lastModifiedBy>vishal sachdeva</cp:lastModifiedBy>
  <cp:revision>4</cp:revision>
  <dcterms:created xsi:type="dcterms:W3CDTF">2021-03-14T21:05:15Z</dcterms:created>
  <dcterms:modified xsi:type="dcterms:W3CDTF">2021-03-14T23:11:26Z</dcterms:modified>
</cp:coreProperties>
</file>