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6D2507-FB15-47FF-8228-9C6B45E6D123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4014000" cy="45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6840" y="227880"/>
            <a:ext cx="8226000" cy="57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4014000" cy="45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4014000" cy="45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6840" y="227880"/>
            <a:ext cx="8226000" cy="57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4014000" cy="45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6840" y="227880"/>
            <a:ext cx="8226000" cy="57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6840" y="2259720"/>
            <a:ext cx="4014000" cy="320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6840" y="227880"/>
            <a:ext cx="8226000" cy="57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452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513880" y="396216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13880" y="1599840"/>
            <a:ext cx="195876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000" cy="215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4197240"/>
            <a:ext cx="4571640" cy="264924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0800000"/>
          </a:gra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6620040" y="4240080"/>
            <a:ext cx="1995120" cy="128412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3500000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4603680" y="5311800"/>
            <a:ext cx="4519440" cy="1534680"/>
          </a:xfrm>
          <a:prstGeom prst="rect">
            <a:avLst/>
          </a:prstGeom>
          <a:gradFill>
            <a:gsLst>
              <a:gs pos="0">
                <a:srgbClr val="00297c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4362480" y="3540240"/>
            <a:ext cx="4770000" cy="3306240"/>
          </a:xfrm>
          <a:prstGeom prst="rect">
            <a:avLst/>
          </a:prstGeom>
          <a:solidFill>
            <a:srgbClr val="003399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7145280" y="3678120"/>
            <a:ext cx="1977840" cy="85212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c85"/>
              </a:gs>
            </a:gsLst>
            <a:lin ang="13500000"/>
          </a:gra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5273640" y="2128680"/>
            <a:ext cx="2893680" cy="243648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b81"/>
              </a:gs>
            </a:gsLst>
            <a:lin ang="13500000"/>
          </a:gra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0" y="0"/>
            <a:ext cx="9137160" cy="2815920"/>
          </a:xfrm>
          <a:prstGeom prst="rect">
            <a:avLst/>
          </a:pr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743200" y="4197240"/>
            <a:ext cx="4571640" cy="264924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0800000"/>
          </a:gradFill>
          <a:ln>
            <a:noFill/>
          </a:ln>
        </p:spPr>
      </p:sp>
      <p:sp>
        <p:nvSpPr>
          <p:cNvPr id="44" name="CustomShape 2"/>
          <p:cNvSpPr/>
          <p:nvPr/>
        </p:nvSpPr>
        <p:spPr>
          <a:xfrm>
            <a:off x="6620040" y="4240080"/>
            <a:ext cx="1995120" cy="128412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3500000"/>
          </a:gradFill>
          <a:ln>
            <a:noFill/>
          </a:ln>
        </p:spPr>
      </p:sp>
      <p:sp>
        <p:nvSpPr>
          <p:cNvPr id="45" name="CustomShape 3"/>
          <p:cNvSpPr/>
          <p:nvPr/>
        </p:nvSpPr>
        <p:spPr>
          <a:xfrm>
            <a:off x="4603680" y="5311800"/>
            <a:ext cx="4519440" cy="1534680"/>
          </a:xfrm>
          <a:prstGeom prst="rect">
            <a:avLst/>
          </a:prstGeom>
          <a:gradFill>
            <a:gsLst>
              <a:gs pos="0">
                <a:srgbClr val="00297c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46" name="CustomShape 4"/>
          <p:cNvSpPr/>
          <p:nvPr/>
        </p:nvSpPr>
        <p:spPr>
          <a:xfrm>
            <a:off x="4362480" y="3540240"/>
            <a:ext cx="4770000" cy="3306240"/>
          </a:xfrm>
          <a:prstGeom prst="rect">
            <a:avLst/>
          </a:prstGeom>
          <a:solidFill>
            <a:srgbClr val="003399"/>
          </a:solidFill>
          <a:ln>
            <a:noFill/>
          </a:ln>
        </p:spPr>
      </p:sp>
      <p:sp>
        <p:nvSpPr>
          <p:cNvPr id="47" name="CustomShape 5"/>
          <p:cNvSpPr/>
          <p:nvPr/>
        </p:nvSpPr>
        <p:spPr>
          <a:xfrm>
            <a:off x="7145280" y="3678120"/>
            <a:ext cx="1977840" cy="85212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c85"/>
              </a:gs>
            </a:gsLst>
            <a:lin ang="13500000"/>
          </a:gradFill>
          <a:ln>
            <a:noFill/>
          </a:ln>
        </p:spPr>
      </p:sp>
      <p:sp>
        <p:nvSpPr>
          <p:cNvPr id="48" name="CustomShape 6"/>
          <p:cNvSpPr/>
          <p:nvPr/>
        </p:nvSpPr>
        <p:spPr>
          <a:xfrm>
            <a:off x="5273640" y="2128680"/>
            <a:ext cx="2893680" cy="243648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b81"/>
              </a:gs>
            </a:gsLst>
            <a:lin ang="13500000"/>
          </a:gradFill>
          <a:ln>
            <a:noFill/>
          </a:ln>
        </p:spPr>
      </p:sp>
      <p:sp>
        <p:nvSpPr>
          <p:cNvPr id="49" name="CustomShape 7"/>
          <p:cNvSpPr/>
          <p:nvPr/>
        </p:nvSpPr>
        <p:spPr>
          <a:xfrm>
            <a:off x="0" y="0"/>
            <a:ext cx="9137160" cy="2815920"/>
          </a:xfrm>
          <a:prstGeom prst="rect">
            <a:avLst/>
          </a:pr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000" cy="45223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43200" y="4197240"/>
            <a:ext cx="4571640" cy="264924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0800000"/>
          </a:gradFill>
          <a:ln>
            <a:noFill/>
          </a:ln>
        </p:spPr>
      </p:sp>
      <p:sp>
        <p:nvSpPr>
          <p:cNvPr id="87" name="CustomShape 2"/>
          <p:cNvSpPr/>
          <p:nvPr/>
        </p:nvSpPr>
        <p:spPr>
          <a:xfrm>
            <a:off x="6620040" y="4240080"/>
            <a:ext cx="1995120" cy="128412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3500000"/>
          </a:gradFill>
          <a:ln>
            <a:noFill/>
          </a:ln>
        </p:spPr>
      </p:sp>
      <p:sp>
        <p:nvSpPr>
          <p:cNvPr id="88" name="CustomShape 3"/>
          <p:cNvSpPr/>
          <p:nvPr/>
        </p:nvSpPr>
        <p:spPr>
          <a:xfrm>
            <a:off x="4603680" y="5311800"/>
            <a:ext cx="4519440" cy="1534680"/>
          </a:xfrm>
          <a:prstGeom prst="rect">
            <a:avLst/>
          </a:prstGeom>
          <a:gradFill>
            <a:gsLst>
              <a:gs pos="0">
                <a:srgbClr val="00297c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89" name="CustomShape 4"/>
          <p:cNvSpPr/>
          <p:nvPr/>
        </p:nvSpPr>
        <p:spPr>
          <a:xfrm>
            <a:off x="4362480" y="3540240"/>
            <a:ext cx="4770000" cy="3306240"/>
          </a:xfrm>
          <a:prstGeom prst="rect">
            <a:avLst/>
          </a:prstGeom>
          <a:solidFill>
            <a:srgbClr val="003399"/>
          </a:solidFill>
          <a:ln>
            <a:noFill/>
          </a:ln>
        </p:spPr>
      </p:sp>
      <p:sp>
        <p:nvSpPr>
          <p:cNvPr id="90" name="CustomShape 5"/>
          <p:cNvSpPr/>
          <p:nvPr/>
        </p:nvSpPr>
        <p:spPr>
          <a:xfrm>
            <a:off x="7145280" y="3678120"/>
            <a:ext cx="1977840" cy="85212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c85"/>
              </a:gs>
            </a:gsLst>
            <a:lin ang="13500000"/>
          </a:gradFill>
          <a:ln>
            <a:noFill/>
          </a:ln>
        </p:spPr>
      </p:sp>
      <p:sp>
        <p:nvSpPr>
          <p:cNvPr id="91" name="CustomShape 6"/>
          <p:cNvSpPr/>
          <p:nvPr/>
        </p:nvSpPr>
        <p:spPr>
          <a:xfrm>
            <a:off x="5273640" y="2128680"/>
            <a:ext cx="2893680" cy="243648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b81"/>
              </a:gs>
            </a:gsLst>
            <a:lin ang="13500000"/>
          </a:gradFill>
          <a:ln>
            <a:noFill/>
          </a:ln>
        </p:spPr>
      </p:sp>
      <p:sp>
        <p:nvSpPr>
          <p:cNvPr id="92" name="CustomShape 7"/>
          <p:cNvSpPr/>
          <p:nvPr/>
        </p:nvSpPr>
        <p:spPr>
          <a:xfrm>
            <a:off x="0" y="0"/>
            <a:ext cx="9137160" cy="2815920"/>
          </a:xfrm>
          <a:prstGeom prst="rect">
            <a:avLst/>
          </a:pr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93" name="PlaceHolder 8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4" name="PlaceHolder 9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000" cy="45223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43200" y="4197240"/>
            <a:ext cx="4571640" cy="264924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0800000"/>
          </a:gradFill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6620040" y="4240080"/>
            <a:ext cx="1995120" cy="1284120"/>
          </a:xfrm>
          <a:prstGeom prst="rect">
            <a:avLst/>
          </a:prstGeom>
          <a:gradFill>
            <a:gsLst>
              <a:gs pos="0">
                <a:srgbClr val="002e8a"/>
              </a:gs>
              <a:gs pos="100000">
                <a:srgbClr val="003399"/>
              </a:gs>
            </a:gsLst>
            <a:lin ang="13500000"/>
          </a:gradFill>
          <a:ln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4603680" y="5311800"/>
            <a:ext cx="4519440" cy="1534680"/>
          </a:xfrm>
          <a:prstGeom prst="rect">
            <a:avLst/>
          </a:prstGeom>
          <a:gradFill>
            <a:gsLst>
              <a:gs pos="0">
                <a:srgbClr val="00297c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132" name="CustomShape 4"/>
          <p:cNvSpPr/>
          <p:nvPr/>
        </p:nvSpPr>
        <p:spPr>
          <a:xfrm>
            <a:off x="4362480" y="3540240"/>
            <a:ext cx="4770000" cy="3306240"/>
          </a:xfrm>
          <a:prstGeom prst="rect">
            <a:avLst/>
          </a:prstGeom>
          <a:solidFill>
            <a:srgbClr val="003399"/>
          </a:solidFill>
          <a:ln>
            <a:noFill/>
          </a:ln>
        </p:spPr>
      </p:sp>
      <p:sp>
        <p:nvSpPr>
          <p:cNvPr id="133" name="CustomShape 5"/>
          <p:cNvSpPr/>
          <p:nvPr/>
        </p:nvSpPr>
        <p:spPr>
          <a:xfrm>
            <a:off x="7145280" y="3678120"/>
            <a:ext cx="1977840" cy="85212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c85"/>
              </a:gs>
            </a:gsLst>
            <a:lin ang="13500000"/>
          </a:gradFill>
          <a:ln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5273640" y="2128680"/>
            <a:ext cx="2893680" cy="2436480"/>
          </a:xfrm>
          <a:prstGeom prst="rect">
            <a:avLst/>
          </a:prstGeom>
          <a:gradFill>
            <a:gsLst>
              <a:gs pos="0">
                <a:srgbClr val="003399"/>
              </a:gs>
              <a:gs pos="100000">
                <a:srgbClr val="002b81"/>
              </a:gs>
            </a:gsLst>
            <a:lin ang="13500000"/>
          </a:gradFill>
          <a:ln>
            <a:noFill/>
          </a:ln>
        </p:spPr>
      </p:sp>
      <p:sp>
        <p:nvSpPr>
          <p:cNvPr id="135" name="CustomShape 7"/>
          <p:cNvSpPr/>
          <p:nvPr/>
        </p:nvSpPr>
        <p:spPr>
          <a:xfrm>
            <a:off x="0" y="0"/>
            <a:ext cx="9137160" cy="2815920"/>
          </a:xfrm>
          <a:prstGeom prst="rect">
            <a:avLst/>
          </a:pr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</p:sp>
      <p:sp>
        <p:nvSpPr>
          <p:cNvPr id="136" name="PlaceHolder 8"/>
          <p:cNvSpPr>
            <a:spLocks noGrp="1"/>
          </p:cNvSpPr>
          <p:nvPr>
            <p:ph type="title"/>
          </p:nvPr>
        </p:nvSpPr>
        <p:spPr>
          <a:xfrm>
            <a:off x="456840" y="227880"/>
            <a:ext cx="8226000" cy="123336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7" name="PlaceHolder 9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000" cy="45223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38" name="PlaceHolder 10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000" cy="452232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85800" y="1736640"/>
            <a:ext cx="7772040" cy="19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6000">
                <a:latin typeface="Garamond"/>
              </a:rPr>
              <a:t>Introduction to EMACS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1564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Basic Editing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latin typeface="Garamond"/>
              </a:rPr>
              <a:t>Moving arround the file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latin typeface="Garamond"/>
              </a:rPr>
              <a:t>Searching And Replacing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latin typeface="Garamond"/>
              </a:rPr>
              <a:t>Jumping on lines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latin typeface="Garamond"/>
              </a:rPr>
              <a:t>Handling the buffers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latin typeface="Garamond"/>
              </a:rPr>
              <a:t>Multi-Window Environment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000">
                <a:latin typeface="Garamond"/>
              </a:rPr>
              <a:t>Shell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84200" y="21600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Customizing Emacs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Configured by adding a file named “.emacs” in home directory.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Emacs customization is done via Lisp code.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Add new functions to Emacs (or override existing functions--replacing them with your own).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ELPA (Emacs Lisp Package Archive)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>
              <a:lnSpc>
                <a:spcPct val="100000"/>
              </a:lnSpc>
            </a:pPr>
            <a:r>
              <a:rPr lang="en-IN" sz="1500">
                <a:latin typeface="Garamond"/>
              </a:rPr>
              <a:t>(add-to-list 'package-archives '("melpa" . "</a:t>
            </a:r>
            <a:r>
              <a:rPr lang="en-IN" sz="1500">
                <a:solidFill>
                  <a:srgbClr val="ccccff"/>
                </a:solidFill>
                <a:latin typeface="Garamond"/>
              </a:rPr>
              <a:t>https://melpa.org/packages/"))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>
                <a:solidFill>
                  <a:srgbClr val="ccccff"/>
                </a:solidFill>
                <a:latin typeface="Garamond"/>
              </a:rPr>
              <a:t>M-x try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>
                <a:solidFill>
                  <a:srgbClr val="ccccff"/>
                </a:solidFill>
                <a:latin typeface="Garamond"/>
              </a:rPr>
              <a:t>M-x list-packages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32000" y="3024000"/>
            <a:ext cx="822600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4400">
                <a:latin typeface="Garamond"/>
              </a:rPr>
              <a:t>Thank You !!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16000" y="2087640"/>
            <a:ext cx="8427600" cy="338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Emacs Background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Working with Emacs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To learn the basic Emacs commands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To learn how to work with multiple buffers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To learn how Emacs can be used as a work environment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Custamising Emacs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503280" y="934920"/>
            <a:ext cx="828000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6000">
                <a:solidFill>
                  <a:srgbClr val="e5e5ff"/>
                </a:solidFill>
                <a:latin typeface="Garamond"/>
              </a:rPr>
              <a:t>Session Goals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5192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4400">
                <a:latin typeface="Garamond"/>
              </a:rPr>
              <a:t>Emacs Background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04920" y="914400"/>
            <a:ext cx="853380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400">
                <a:latin typeface="Garamond"/>
              </a:rPr>
              <a:t>  </a:t>
            </a:r>
            <a:r>
              <a:rPr lang="en-IN" sz="2400">
                <a:latin typeface="Garamond"/>
              </a:rPr>
              <a:t>Powerful and extensible text editor.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400">
                <a:latin typeface="Garamond"/>
              </a:rPr>
              <a:t>  </a:t>
            </a:r>
            <a:r>
              <a:rPr lang="en-IN" sz="2400">
                <a:latin typeface="Garamond"/>
              </a:rPr>
              <a:t>I</a:t>
            </a:r>
            <a:r>
              <a:rPr lang="en-IN" sz="2000">
                <a:latin typeface="Garamond"/>
              </a:rPr>
              <a:t>nspired by the ideas of the TECO-macro editors.</a:t>
            </a:r>
            <a:endParaRPr/>
          </a:p>
          <a:p>
            <a:pPr>
              <a:lnSpc>
                <a:spcPct val="80000"/>
              </a:lnSpc>
            </a:pPr>
            <a:r>
              <a:rPr lang="en-IN" sz="2000">
                <a:latin typeface="Garamond"/>
              </a:rPr>
              <a:t>    </a:t>
            </a: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000">
                <a:latin typeface="Garamond"/>
              </a:rPr>
              <a:t>  </a:t>
            </a:r>
            <a:r>
              <a:rPr lang="en-IN" sz="2000">
                <a:latin typeface="Garamond"/>
              </a:rPr>
              <a:t>The first and most popular version of Emacs was a set of macros written in 1976 at MIT by Richard M Stallman.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70000"/>
              <a:buFont typeface="Wingdings" charset="2"/>
              <a:buChar char=""/>
            </a:pPr>
            <a:r>
              <a:rPr lang="en-IN" sz="2000">
                <a:latin typeface="Garamond"/>
              </a:rPr>
              <a:t>  </a:t>
            </a:r>
            <a:r>
              <a:rPr lang="en-IN" sz="2000">
                <a:latin typeface="Garamond"/>
              </a:rPr>
              <a:t>GNU Emacs is a free, portable, extensible text editor.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780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4400" u="sng">
                <a:latin typeface="Garamond"/>
              </a:rPr>
              <a:t>Working With Emacs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47640" y="1511280"/>
            <a:ext cx="6624360" cy="31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200" u="sng">
                <a:latin typeface="Garamond"/>
              </a:rPr>
              <a:t>Main Two Modes</a:t>
            </a:r>
            <a:r>
              <a:rPr lang="en-IN" sz="2000" u="sng">
                <a:latin typeface="Garamond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 </a:t>
            </a:r>
            <a:r>
              <a:rPr lang="en-IN" sz="2000">
                <a:latin typeface="Garamond"/>
              </a:rPr>
              <a:t>The terminal-mode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from an ssh connection or without Window. This mode has no toolbars, and all commands are given via keyboard.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The graphical-mode (requires X Window)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It looks similar to the terminal-mode, but with some added features for X.                                                  There is a toolbar across the top of the window, from which many common tasks can be accessed.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84200" y="21600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600" u="sng">
                <a:latin typeface="Garamond"/>
              </a:rPr>
              <a:t>Files, Buffers and Windows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File: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 </a:t>
            </a:r>
            <a:r>
              <a:rPr lang="en-IN" sz="2000">
                <a:latin typeface="Garamond"/>
              </a:rPr>
              <a:t>A file is the actual Unix file on disk.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Buffer: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A buffer is the internal data structure that holds the text you actually edit.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Buffers can be deleted but deleting a buffer dosen't mean that we delete the file on disk.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Window: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A window is your view of a buffer.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 Due to limited screen space, you may not have room to view all your buffers at once but You can split the screen, horizontally or vertically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</a:t>
            </a:r>
            <a:r>
              <a:rPr lang="en-IN" sz="2000">
                <a:latin typeface="Garamond"/>
              </a:rPr>
              <a:t>- It's also possible to have several windows viewing different portions of the same buffer.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1564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3200" u="sng">
                <a:latin typeface="Garamond"/>
              </a:rPr>
              <a:t>Opening Emacs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To create a file, type the name of the file that you wish to create after the emacs command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Examples: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$ emacs myFirstProgram.c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It will open the graphical mode by creating new window of emacs.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$ emacs -nw TryThis.c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we get the emacs will open in the terminal itself.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$ emacs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If we dont give file name, Emacs will show as SCRATCH buffer, where we can write.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1564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Help and Tutorials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latin typeface="Garamond"/>
              </a:rPr>
              <a:t>F1-? will lead you to help window.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Then it shows different options to choose from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latin typeface="Garamond"/>
              </a:rPr>
              <a:t>Emacs comeup with Built in Tutorial, to accessing type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    </a:t>
            </a:r>
            <a:r>
              <a:rPr lang="en-IN" sz="2400">
                <a:latin typeface="Garamond"/>
              </a:rPr>
              <a:t>F1-T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Garamond"/>
              </a:rPr>
              <a:t>The tutorial covers many of the basic tasks, such as cursor movement to more advanced skills such as searching and replacing text.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1564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Parts of Emacs Screen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Top (Main Buffer):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holds copy of file/buffer contents.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The status line (bottom of screen):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1.  -- (unmodified)     ** (modified)     %%  (read-only)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2.  File name (or buffer name)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3.  The mode (more on this later)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4.  The line number your cursor is on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5.  Where you are in the file (top, bottom, %)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200">
                <a:latin typeface="Garamond"/>
              </a:rPr>
              <a:t>The echo line or mini-buffer (under status line):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Garamond"/>
              </a:rPr>
              <a:t>Used for issuing commands or displaying messages.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15640"/>
            <a:ext cx="8227800" cy="590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IN" sz="2800" u="sng">
                <a:latin typeface="Garamond"/>
              </a:rPr>
              <a:t>Basic Editing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Keys: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Conventions for indicating key sequences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C :: =&gt;   Control key -Hold down.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M :: =&gt;  The "Meta" key is different on different systems: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</a:t>
            </a:r>
            <a:r>
              <a:rPr lang="en-IN" sz="2000">
                <a:latin typeface="Garamond"/>
              </a:rPr>
              <a:t>#  The Alt key on IBMs and SGIs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</a:t>
            </a:r>
            <a:r>
              <a:rPr lang="en-IN" sz="2000">
                <a:latin typeface="Garamond"/>
              </a:rPr>
              <a:t>#  The diamond key on Suns.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    </a:t>
            </a:r>
            <a:r>
              <a:rPr lang="en-IN" sz="2000">
                <a:latin typeface="Garamond"/>
              </a:rPr>
              <a:t>#  The Escape key(Esc) works on all systems. Press it &amp; release.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Spc :: =&gt; space bar press and release.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Del :: =&gt; delete or back space\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000">
                <a:latin typeface="Garamond"/>
              </a:rPr>
              <a:t>Entering text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Just start typing. If the line becomes longer than width of the window, Emacs will put a continuation marker in the right-most column and move to the next line.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Garamond"/>
              </a:rPr>
              <a:t>- By default, you are in insert mode      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