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7685B1C-92B6-4455-9D02-B7437408F179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19594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514960" y="1654560"/>
            <a:ext cx="19594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514960" y="3732120"/>
            <a:ext cx="19594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19594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040840"/>
            <a:ext cx="4015440" cy="32036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2040840"/>
            <a:ext cx="4015440" cy="3203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4015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19594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2514960" y="1654560"/>
            <a:ext cx="19594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240" cy="524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19594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19594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2514960" y="1654560"/>
            <a:ext cx="19594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4015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19594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514960" y="1654560"/>
            <a:ext cx="19594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2514960" y="3732120"/>
            <a:ext cx="19594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19594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514960" y="1654560"/>
            <a:ext cx="19594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19594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514960" y="1654560"/>
            <a:ext cx="19594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2514960" y="3732120"/>
            <a:ext cx="19594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19594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040840"/>
            <a:ext cx="4015440" cy="320364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2040840"/>
            <a:ext cx="4015440" cy="3203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19594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514960" y="1654560"/>
            <a:ext cx="19594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240" cy="524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19594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19594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514960" y="1654560"/>
            <a:ext cx="19594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19594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514960" y="1654560"/>
            <a:ext cx="19594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514960" y="3732120"/>
            <a:ext cx="19594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19594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514960" y="1654560"/>
            <a:ext cx="19594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1080"/>
            <a:ext cx="9141480" cy="68598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1080"/>
            <a:ext cx="9141480" cy="68598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2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1736640"/>
            <a:ext cx="7771320" cy="191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6000">
                <a:latin typeface="Garamond"/>
              </a:rPr>
              <a:t>Introduction to EMACS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15640"/>
            <a:ext cx="8227080" cy="590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IN" sz="2800" u="sng">
                <a:latin typeface="Garamond"/>
              </a:rPr>
              <a:t>Basic Editing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latin typeface="Garamond"/>
              </a:rPr>
              <a:t>Moving arround the file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latin typeface="Garamond"/>
              </a:rPr>
              <a:t>Searching And Replacing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latin typeface="Garamond"/>
              </a:rPr>
              <a:t>Jumping on lines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latin typeface="Garamond"/>
              </a:rPr>
              <a:t>Handling the buffers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latin typeface="Garamond"/>
              </a:rPr>
              <a:t>Multi-Window Environment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latin typeface="Garamond"/>
              </a:rPr>
              <a:t>Shell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84200" y="216000"/>
            <a:ext cx="8227080" cy="590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IN" sz="2800" u="sng">
                <a:latin typeface="Garamond"/>
              </a:rPr>
              <a:t>Customizing Emacs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200">
                <a:latin typeface="Garamond"/>
              </a:rPr>
              <a:t>Configured by adding a file named “.emacs” in home directory.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200">
                <a:latin typeface="Garamond"/>
              </a:rPr>
              <a:t>Emacs customization is done via Lisp code.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200">
                <a:latin typeface="Garamond"/>
              </a:rPr>
              <a:t>Add new functions to Emacs (or override existing functions--replacing them with your own).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200">
                <a:latin typeface="Garamond"/>
              </a:rPr>
              <a:t>ELPA (Emacs Lisp Package Archive)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500">
                <a:latin typeface="Garamond"/>
              </a:rPr>
              <a:t>(add-to-list 'package-archives '("melpa" . "https://melpa.org/packages/</a:t>
            </a:r>
            <a:r>
              <a:rPr lang="en-IN" sz="1500">
                <a:solidFill>
                  <a:srgbClr val="000000"/>
                </a:solidFill>
                <a:latin typeface="Garamond"/>
              </a:rPr>
              <a:t>"))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500">
                <a:solidFill>
                  <a:srgbClr val="000000"/>
                </a:solidFill>
                <a:latin typeface="Garamond"/>
              </a:rPr>
              <a:t>-  M-x try</a:t>
            </a:r>
            <a:endParaRPr/>
          </a:p>
          <a:p>
            <a:pPr>
              <a:lnSpc>
                <a:spcPct val="100000"/>
              </a:lnSpc>
            </a:pPr>
            <a:r>
              <a:rPr lang="en-IN" sz="1500">
                <a:solidFill>
                  <a:srgbClr val="000000"/>
                </a:solidFill>
                <a:latin typeface="Garamond"/>
              </a:rPr>
              <a:t>-  M-x list-packages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32000" y="3024000"/>
            <a:ext cx="8225280" cy="113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4400">
                <a:latin typeface="Garamond"/>
              </a:rPr>
              <a:t>Thank You !!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16000" y="2087640"/>
            <a:ext cx="8426880" cy="338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Emacs Background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Working with Emacs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To learn the basic Emacs commands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To learn how to work with multiple buffers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To learn how Emacs can be used as a work environment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Custamising Emacs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503280" y="934920"/>
            <a:ext cx="8279280" cy="10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6000">
                <a:solidFill>
                  <a:srgbClr val="000000"/>
                </a:solidFill>
                <a:latin typeface="Garamond"/>
              </a:rPr>
              <a:t>Session Goals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151920"/>
            <a:ext cx="8228520" cy="76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4400">
                <a:latin typeface="Garamond"/>
              </a:rPr>
              <a:t>Emacs Background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304920" y="914400"/>
            <a:ext cx="8533080" cy="556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70000"/>
              <a:buFont typeface="Wingdings" charset="2"/>
              <a:buChar char=""/>
            </a:pPr>
            <a:r>
              <a:rPr lang="en-IN" sz="2400">
                <a:latin typeface="Garamond"/>
              </a:rPr>
              <a:t>  </a:t>
            </a:r>
            <a:r>
              <a:rPr lang="en-IN" sz="2400">
                <a:latin typeface="Garamond"/>
              </a:rPr>
              <a:t>Powerful text editor.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70000"/>
              <a:buFont typeface="Wingdings" charset="2"/>
              <a:buChar char=""/>
            </a:pPr>
            <a:r>
              <a:rPr lang="en-IN" sz="2400">
                <a:latin typeface="Garamond"/>
              </a:rPr>
              <a:t>  </a:t>
            </a:r>
            <a:r>
              <a:rPr lang="en-IN" sz="2400">
                <a:latin typeface="Garamond"/>
              </a:rPr>
              <a:t>I</a:t>
            </a:r>
            <a:r>
              <a:rPr lang="en-IN" sz="2000">
                <a:latin typeface="Garamond"/>
              </a:rPr>
              <a:t>nspired by the ideas of the TECO-macro editors.</a:t>
            </a:r>
            <a:endParaRPr/>
          </a:p>
          <a:p>
            <a:pPr>
              <a:lnSpc>
                <a:spcPct val="80000"/>
              </a:lnSpc>
            </a:pPr>
            <a:r>
              <a:rPr lang="en-IN" sz="2000">
                <a:latin typeface="Garamond"/>
              </a:rPr>
              <a:t>    </a:t>
            </a:r>
            <a:endParaRPr/>
          </a:p>
          <a:p>
            <a:pPr>
              <a:lnSpc>
                <a:spcPct val="80000"/>
              </a:lnSpc>
              <a:buSzPct val="70000"/>
              <a:buFont typeface="Wingdings" charset="2"/>
              <a:buChar char=""/>
            </a:pPr>
            <a:r>
              <a:rPr lang="en-IN" sz="2000">
                <a:latin typeface="Garamond"/>
              </a:rPr>
              <a:t>  </a:t>
            </a:r>
            <a:r>
              <a:rPr lang="en-IN" sz="2000">
                <a:latin typeface="Garamond"/>
              </a:rPr>
              <a:t>The first and most popular version of Emacs was a set of macros written in 1976 at MIT by Richard M Stallman.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70000"/>
              <a:buFont typeface="Wingdings" charset="2"/>
              <a:buChar char=""/>
            </a:pPr>
            <a:r>
              <a:rPr lang="en-IN" sz="2000">
                <a:latin typeface="Garamond"/>
              </a:rPr>
              <a:t>  </a:t>
            </a:r>
            <a:r>
              <a:rPr lang="en-IN" sz="2000">
                <a:latin typeface="Garamond"/>
              </a:rPr>
              <a:t>GNU Emacs is a free, portable, extensible text editor.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708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4400" u="sng">
                <a:latin typeface="Garamond"/>
              </a:rPr>
              <a:t>Working With Emacs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647640" y="1511280"/>
            <a:ext cx="6623640" cy="316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200" u="sng">
                <a:latin typeface="Garamond"/>
              </a:rPr>
              <a:t>Main Two Modes</a:t>
            </a:r>
            <a:r>
              <a:rPr lang="en-IN" sz="2000" u="sng">
                <a:latin typeface="Garamond"/>
              </a:rPr>
              <a:t>: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 </a:t>
            </a:r>
            <a:r>
              <a:rPr lang="en-IN" sz="2000">
                <a:latin typeface="Garamond"/>
              </a:rPr>
              <a:t>The terminal-mode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from an ssh connection or without Window. This mode has no toolbars, and all commands are given via keyboard.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The graphical-mode (requires X Window)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It looks similar to the terminal-mode, but with some added features for X.                                                  There is a toolbar across the top of the window, from which many common tasks can be accessed.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84200" y="216000"/>
            <a:ext cx="8227080" cy="590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IN" sz="2600" u="sng">
                <a:latin typeface="Garamond"/>
              </a:rPr>
              <a:t>Files, Buffers and Windows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400">
                <a:latin typeface="Garamond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File: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     </a:t>
            </a:r>
            <a:r>
              <a:rPr lang="en-IN" sz="2000">
                <a:latin typeface="Garamond"/>
              </a:rPr>
              <a:t>A file is the actual Unix file on disk.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Buffer: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   </a:t>
            </a:r>
            <a:r>
              <a:rPr lang="en-IN" sz="2000">
                <a:latin typeface="Garamond"/>
              </a:rPr>
              <a:t>- A buffer is the internal data structure that holds the text you actually edit.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   </a:t>
            </a:r>
            <a:r>
              <a:rPr lang="en-IN" sz="2000">
                <a:latin typeface="Garamond"/>
              </a:rPr>
              <a:t>- Buffers can be deleted but deleting a buffer dosen't mean that we delete the file on disk.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Window: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   </a:t>
            </a:r>
            <a:r>
              <a:rPr lang="en-IN" sz="2000">
                <a:latin typeface="Garamond"/>
              </a:rPr>
              <a:t>- A window is your view of a buffer.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   </a:t>
            </a:r>
            <a:r>
              <a:rPr lang="en-IN" sz="2000">
                <a:latin typeface="Garamond"/>
              </a:rPr>
              <a:t>-  Due to limited screen space, you may not have room to view all your buffers at once but You can split the screen, horizontally or vertically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   </a:t>
            </a:r>
            <a:r>
              <a:rPr lang="en-IN" sz="2000">
                <a:latin typeface="Garamond"/>
              </a:rPr>
              <a:t>- It's also possible to have several windows viewing different portions of the same buffer.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15640"/>
            <a:ext cx="8227080" cy="590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IN" sz="3200" u="sng">
                <a:latin typeface="Garamond"/>
              </a:rPr>
              <a:t>Opening Emacs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200">
                <a:latin typeface="Garamond"/>
              </a:rPr>
              <a:t>To create a file, type the name of the file that you wish to create after the emacs command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200">
                <a:latin typeface="Garamond"/>
              </a:rPr>
              <a:t>Examples: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$ emacs myFirstProgram.c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It will open the graphical mode by creating new window of emacs.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$ emacs -nw TryThis.c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we get the emacs will open in the terminal itself.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$ emacs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If we dont give file name, Emacs will show as SCRATCH buffer, where we can write.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15640"/>
            <a:ext cx="8227080" cy="590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IN" sz="2800" u="sng">
                <a:latin typeface="Garamond"/>
              </a:rPr>
              <a:t>Help and Tutorials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400">
                <a:latin typeface="Garamond"/>
              </a:rPr>
              <a:t>F1-? will lead you to help window.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latin typeface="Garamond"/>
              </a:rPr>
              <a:t>Then it shows different options to choose from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400">
                <a:latin typeface="Garamond"/>
              </a:rPr>
              <a:t>Emacs comeup with Built in Tutorial, to accessing type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latin typeface="Garamond"/>
              </a:rPr>
              <a:t>    </a:t>
            </a:r>
            <a:r>
              <a:rPr lang="en-IN" sz="2400">
                <a:latin typeface="Garamond"/>
              </a:rPr>
              <a:t>F1-T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400">
                <a:latin typeface="Garamond"/>
              </a:rPr>
              <a:t>The tutorial covers many of the basic tasks, such as cursor movement to more advanced skills such as searching and replacing text.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15640"/>
            <a:ext cx="8227080" cy="590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IN" sz="2800" u="sng">
                <a:latin typeface="Garamond"/>
              </a:rPr>
              <a:t>Parts of Emacs Screen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200">
                <a:latin typeface="Garamond"/>
              </a:rPr>
              <a:t>Top (Main Buffer):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holds copy of file/buffer contents.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200">
                <a:latin typeface="Garamond"/>
              </a:rPr>
              <a:t>The status line (bottom of screen):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1.  -- (unmodified)     ** (modified)     %%  (read-only)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2.  File name (or buffer name)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3.  The mode (more on this later)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4.  The line number your cursor is on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5.  Where you are in the file (top, bottom, %)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200">
                <a:latin typeface="Garamond"/>
              </a:rPr>
              <a:t>The echo line or mini-buffer (under status line):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Used for issuing commands or displaying messages.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15640"/>
            <a:ext cx="8227080" cy="590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IN" sz="2800" u="sng">
                <a:latin typeface="Garamond"/>
              </a:rPr>
              <a:t>Basic Editing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Keys: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- C :: =&gt;   Control key -Hold down.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- M :: =&gt;  The "Meta" key is different on different systems: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    </a:t>
            </a:r>
            <a:r>
              <a:rPr lang="en-IN" sz="2000">
                <a:latin typeface="Garamond"/>
              </a:rPr>
              <a:t>#  The Alt key on IBMs and SGIs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    </a:t>
            </a:r>
            <a:r>
              <a:rPr lang="en-IN" sz="2000">
                <a:latin typeface="Garamond"/>
              </a:rPr>
              <a:t>#  The diamond key on Suns.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    </a:t>
            </a:r>
            <a:r>
              <a:rPr lang="en-IN" sz="2000">
                <a:latin typeface="Garamond"/>
              </a:rPr>
              <a:t>#  The Escape key(Esc) works on all systems. Press it &amp; release.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- Spc :: =&gt; space bar press and release.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- Del :: =&gt; delete or back space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You can refer the link below for key_bindings: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https://www.gnu.org/software/emacs/refcards/pdf/refcard.pdf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Entering text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- Just start typing. If the line becomes longer than width of the window, Emacs will put a continuation marker in the right-most column and move to the next line.         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- By default, you are in insert mode      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