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42" r:id="rId1"/>
    <p:sldMasterId id="2147484905" r:id="rId2"/>
    <p:sldMasterId id="2147484658" r:id="rId3"/>
    <p:sldMasterId id="2147486479" r:id="rId4"/>
    <p:sldMasterId id="2147486486" r:id="rId5"/>
    <p:sldMasterId id="2147486489" r:id="rId6"/>
    <p:sldMasterId id="2147486492" r:id="rId7"/>
    <p:sldMasterId id="2147486505" r:id="rId8"/>
  </p:sldMasterIdLst>
  <p:notesMasterIdLst>
    <p:notesMasterId r:id="rId18"/>
  </p:notesMasterIdLst>
  <p:handoutMasterIdLst>
    <p:handoutMasterId r:id="rId19"/>
  </p:handoutMasterIdLst>
  <p:sldIdLst>
    <p:sldId id="1146" r:id="rId9"/>
    <p:sldId id="1189" r:id="rId10"/>
    <p:sldId id="1199" r:id="rId11"/>
    <p:sldId id="1200" r:id="rId12"/>
    <p:sldId id="1201" r:id="rId13"/>
    <p:sldId id="1202" r:id="rId14"/>
    <p:sldId id="1203" r:id="rId15"/>
    <p:sldId id="1204" r:id="rId16"/>
    <p:sldId id="1205" r:id="rId17"/>
  </p:sldIdLst>
  <p:sldSz cx="9144000" cy="6858000" type="screen4x3"/>
  <p:notesSz cx="7010400" cy="92964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an Kessler" initials="AK" lastIdx="23" clrIdx="0"/>
  <p:cmAuthor id="1" name="Solomon Cates" initials="SC" lastIdx="5" clrIdx="1"/>
  <p:cmAuthor id="2" name="Reynah" initials="R" lastIdx="0" clrIdx="2"/>
  <p:cmAuthor id="3" name="tstewart" initials="t" lastIdx="9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F64"/>
    <a:srgbClr val="009900"/>
    <a:srgbClr val="336600"/>
    <a:srgbClr val="CDDFE5"/>
    <a:srgbClr val="E8F0F3"/>
    <a:srgbClr val="0000FF"/>
    <a:srgbClr val="000000"/>
    <a:srgbClr val="CCFFFF"/>
    <a:srgbClr val="3333FF"/>
    <a:srgbClr val="113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99" autoAdjust="0"/>
  </p:normalViewPr>
  <p:slideViewPr>
    <p:cSldViewPr snapToGrid="0">
      <p:cViewPr varScale="1">
        <p:scale>
          <a:sx n="115" d="100"/>
          <a:sy n="115" d="100"/>
        </p:scale>
        <p:origin x="6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70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94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dixit\Desktop\DSM\61\6_1_DSMQA_ReleaseTrack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6898495507272E-2"/>
          <c:y val="5.4990784085874343E-2"/>
          <c:w val="0.95394713031434897"/>
          <c:h val="0.83377948329814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'Manual Test Case Metrics'!$B$6</c:f>
              <c:strCache>
                <c:ptCount val="1"/>
                <c:pt idx="0">
                  <c:v>Passed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numRef>
              <c:f>'Manual Test Case Metrics'!$C$5:$S$5</c:f>
              <c:numCache>
                <c:formatCode>m/d;@</c:formatCode>
                <c:ptCount val="17"/>
                <c:pt idx="0">
                  <c:v>43131</c:v>
                </c:pt>
                <c:pt idx="1">
                  <c:v>43138</c:v>
                </c:pt>
                <c:pt idx="2">
                  <c:v>43145</c:v>
                </c:pt>
                <c:pt idx="3">
                  <c:v>43152</c:v>
                </c:pt>
                <c:pt idx="4">
                  <c:v>43159</c:v>
                </c:pt>
                <c:pt idx="5">
                  <c:v>43166</c:v>
                </c:pt>
                <c:pt idx="6">
                  <c:v>43173</c:v>
                </c:pt>
                <c:pt idx="7">
                  <c:v>43180</c:v>
                </c:pt>
                <c:pt idx="8">
                  <c:v>43187</c:v>
                </c:pt>
                <c:pt idx="9">
                  <c:v>43194</c:v>
                </c:pt>
                <c:pt idx="10">
                  <c:v>43201</c:v>
                </c:pt>
                <c:pt idx="11">
                  <c:v>43208</c:v>
                </c:pt>
                <c:pt idx="12">
                  <c:v>43215</c:v>
                </c:pt>
                <c:pt idx="13">
                  <c:v>43222</c:v>
                </c:pt>
                <c:pt idx="14">
                  <c:v>43229</c:v>
                </c:pt>
                <c:pt idx="15">
                  <c:v>43236</c:v>
                </c:pt>
                <c:pt idx="16">
                  <c:v>43243</c:v>
                </c:pt>
              </c:numCache>
            </c:numRef>
          </c:cat>
          <c:val>
            <c:numRef>
              <c:f>'Manual Test Case Metrics'!$C$6:$S$6</c:f>
              <c:numCache>
                <c:formatCode>General</c:formatCode>
                <c:ptCount val="17"/>
                <c:pt idx="0">
                  <c:v>37</c:v>
                </c:pt>
                <c:pt idx="1">
                  <c:v>76</c:v>
                </c:pt>
                <c:pt idx="2">
                  <c:v>118</c:v>
                </c:pt>
                <c:pt idx="3">
                  <c:v>170</c:v>
                </c:pt>
                <c:pt idx="4">
                  <c:v>206</c:v>
                </c:pt>
                <c:pt idx="5">
                  <c:v>250</c:v>
                </c:pt>
                <c:pt idx="6">
                  <c:v>264</c:v>
                </c:pt>
                <c:pt idx="7">
                  <c:v>277</c:v>
                </c:pt>
                <c:pt idx="8">
                  <c:v>299</c:v>
                </c:pt>
                <c:pt idx="9">
                  <c:v>344</c:v>
                </c:pt>
                <c:pt idx="10">
                  <c:v>440</c:v>
                </c:pt>
                <c:pt idx="11">
                  <c:v>502</c:v>
                </c:pt>
                <c:pt idx="12">
                  <c:v>555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C-4FDC-8CF0-7F6DBBCE4324}"/>
            </c:ext>
          </c:extLst>
        </c:ser>
        <c:ser>
          <c:idx val="1"/>
          <c:order val="1"/>
          <c:tx>
            <c:strRef>
              <c:f>'Manual Test Case Metrics'!$B$7</c:f>
              <c:strCache>
                <c:ptCount val="1"/>
                <c:pt idx="0">
                  <c:v>Failed</c:v>
                </c:pt>
              </c:strCache>
            </c:strRef>
          </c:tx>
          <c:invertIfNegative val="0"/>
          <c:cat>
            <c:numRef>
              <c:f>'Manual Test Case Metrics'!$C$5:$S$5</c:f>
              <c:numCache>
                <c:formatCode>m/d;@</c:formatCode>
                <c:ptCount val="17"/>
                <c:pt idx="0">
                  <c:v>43131</c:v>
                </c:pt>
                <c:pt idx="1">
                  <c:v>43138</c:v>
                </c:pt>
                <c:pt idx="2">
                  <c:v>43145</c:v>
                </c:pt>
                <c:pt idx="3">
                  <c:v>43152</c:v>
                </c:pt>
                <c:pt idx="4">
                  <c:v>43159</c:v>
                </c:pt>
                <c:pt idx="5">
                  <c:v>43166</c:v>
                </c:pt>
                <c:pt idx="6">
                  <c:v>43173</c:v>
                </c:pt>
                <c:pt idx="7">
                  <c:v>43180</c:v>
                </c:pt>
                <c:pt idx="8">
                  <c:v>43187</c:v>
                </c:pt>
                <c:pt idx="9">
                  <c:v>43194</c:v>
                </c:pt>
                <c:pt idx="10">
                  <c:v>43201</c:v>
                </c:pt>
                <c:pt idx="11">
                  <c:v>43208</c:v>
                </c:pt>
                <c:pt idx="12">
                  <c:v>43215</c:v>
                </c:pt>
                <c:pt idx="13">
                  <c:v>43222</c:v>
                </c:pt>
                <c:pt idx="14">
                  <c:v>43229</c:v>
                </c:pt>
                <c:pt idx="15">
                  <c:v>43236</c:v>
                </c:pt>
                <c:pt idx="16">
                  <c:v>43243</c:v>
                </c:pt>
              </c:numCache>
            </c:numRef>
          </c:cat>
          <c:val>
            <c:numRef>
              <c:f>'Manual Test Case Metrics'!$C$7:$S$7</c:f>
              <c:numCache>
                <c:formatCode>General</c:formatCode>
                <c:ptCount val="17"/>
                <c:pt idx="0">
                  <c:v>6</c:v>
                </c:pt>
                <c:pt idx="1">
                  <c:v>8</c:v>
                </c:pt>
                <c:pt idx="2">
                  <c:v>13</c:v>
                </c:pt>
                <c:pt idx="3">
                  <c:v>14</c:v>
                </c:pt>
                <c:pt idx="4">
                  <c:v>22</c:v>
                </c:pt>
                <c:pt idx="5">
                  <c:v>26</c:v>
                </c:pt>
                <c:pt idx="6">
                  <c:v>25</c:v>
                </c:pt>
                <c:pt idx="7">
                  <c:v>27</c:v>
                </c:pt>
                <c:pt idx="8">
                  <c:v>27</c:v>
                </c:pt>
                <c:pt idx="9">
                  <c:v>27</c:v>
                </c:pt>
                <c:pt idx="10">
                  <c:v>30</c:v>
                </c:pt>
                <c:pt idx="11">
                  <c:v>30</c:v>
                </c:pt>
                <c:pt idx="12">
                  <c:v>65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1C-4FDC-8CF0-7F6DBBCE4324}"/>
            </c:ext>
          </c:extLst>
        </c:ser>
        <c:ser>
          <c:idx val="2"/>
          <c:order val="2"/>
          <c:tx>
            <c:strRef>
              <c:f>'Manual Test Case Metrics'!$B$8</c:f>
              <c:strCache>
                <c:ptCount val="1"/>
                <c:pt idx="0">
                  <c:v>Blocked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numRef>
              <c:f>'Manual Test Case Metrics'!$C$5:$S$5</c:f>
              <c:numCache>
                <c:formatCode>m/d;@</c:formatCode>
                <c:ptCount val="17"/>
                <c:pt idx="0">
                  <c:v>43131</c:v>
                </c:pt>
                <c:pt idx="1">
                  <c:v>43138</c:v>
                </c:pt>
                <c:pt idx="2">
                  <c:v>43145</c:v>
                </c:pt>
                <c:pt idx="3">
                  <c:v>43152</c:v>
                </c:pt>
                <c:pt idx="4">
                  <c:v>43159</c:v>
                </c:pt>
                <c:pt idx="5">
                  <c:v>43166</c:v>
                </c:pt>
                <c:pt idx="6">
                  <c:v>43173</c:v>
                </c:pt>
                <c:pt idx="7">
                  <c:v>43180</c:v>
                </c:pt>
                <c:pt idx="8">
                  <c:v>43187</c:v>
                </c:pt>
                <c:pt idx="9">
                  <c:v>43194</c:v>
                </c:pt>
                <c:pt idx="10">
                  <c:v>43201</c:v>
                </c:pt>
                <c:pt idx="11">
                  <c:v>43208</c:v>
                </c:pt>
                <c:pt idx="12">
                  <c:v>43215</c:v>
                </c:pt>
                <c:pt idx="13">
                  <c:v>43222</c:v>
                </c:pt>
                <c:pt idx="14">
                  <c:v>43229</c:v>
                </c:pt>
                <c:pt idx="15">
                  <c:v>43236</c:v>
                </c:pt>
                <c:pt idx="16">
                  <c:v>43243</c:v>
                </c:pt>
              </c:numCache>
            </c:numRef>
          </c:cat>
          <c:val>
            <c:numRef>
              <c:f>'Manual Test Case Metrics'!$C$8:$S$8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1C-4FDC-8CF0-7F6DBBCE43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67378736"/>
        <c:axId val="1367377648"/>
      </c:barChart>
      <c:lineChart>
        <c:grouping val="stacked"/>
        <c:varyColors val="0"/>
        <c:ser>
          <c:idx val="3"/>
          <c:order val="3"/>
          <c:tx>
            <c:strRef>
              <c:f>'Manual Test Case Metrics'!$B$9</c:f>
              <c:strCache>
                <c:ptCount val="1"/>
                <c:pt idx="0">
                  <c:v>Planned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'Manual Test Case Metrics'!$C$5:$S$5</c:f>
              <c:numCache>
                <c:formatCode>m/d;@</c:formatCode>
                <c:ptCount val="17"/>
                <c:pt idx="0">
                  <c:v>43131</c:v>
                </c:pt>
                <c:pt idx="1">
                  <c:v>43138</c:v>
                </c:pt>
                <c:pt idx="2">
                  <c:v>43145</c:v>
                </c:pt>
                <c:pt idx="3">
                  <c:v>43152</c:v>
                </c:pt>
                <c:pt idx="4">
                  <c:v>43159</c:v>
                </c:pt>
                <c:pt idx="5">
                  <c:v>43166</c:v>
                </c:pt>
                <c:pt idx="6">
                  <c:v>43173</c:v>
                </c:pt>
                <c:pt idx="7">
                  <c:v>43180</c:v>
                </c:pt>
                <c:pt idx="8">
                  <c:v>43187</c:v>
                </c:pt>
                <c:pt idx="9">
                  <c:v>43194</c:v>
                </c:pt>
                <c:pt idx="10">
                  <c:v>43201</c:v>
                </c:pt>
                <c:pt idx="11">
                  <c:v>43208</c:v>
                </c:pt>
                <c:pt idx="12">
                  <c:v>43215</c:v>
                </c:pt>
                <c:pt idx="13">
                  <c:v>43222</c:v>
                </c:pt>
                <c:pt idx="14">
                  <c:v>43229</c:v>
                </c:pt>
                <c:pt idx="15">
                  <c:v>43236</c:v>
                </c:pt>
                <c:pt idx="16">
                  <c:v>43243</c:v>
                </c:pt>
              </c:numCache>
            </c:numRef>
          </c:cat>
          <c:val>
            <c:numRef>
              <c:f>'Manual Test Case Metrics'!$C$9:$S$9</c:f>
              <c:numCache>
                <c:formatCode>General</c:formatCode>
                <c:ptCount val="1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575</c:v>
                </c:pt>
                <c:pt idx="11">
                  <c:v>650</c:v>
                </c:pt>
                <c:pt idx="12">
                  <c:v>750</c:v>
                </c:pt>
                <c:pt idx="13">
                  <c:v>850</c:v>
                </c:pt>
                <c:pt idx="14">
                  <c:v>850</c:v>
                </c:pt>
                <c:pt idx="15">
                  <c:v>850</c:v>
                </c:pt>
                <c:pt idx="16">
                  <c:v>850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1C-4FDC-8CF0-7F6DBBCE43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7378736"/>
        <c:axId val="1367377648"/>
      </c:lineChart>
      <c:dateAx>
        <c:axId val="1367378736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crossAx val="1367377648"/>
        <c:crosses val="autoZero"/>
        <c:auto val="1"/>
        <c:lblOffset val="100"/>
        <c:baseTimeUnit val="days"/>
        <c:majorUnit val="7"/>
      </c:dateAx>
      <c:valAx>
        <c:axId val="1367377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73787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4.561717991613088E-2"/>
          <c:y val="9.6373261566725224E-2"/>
          <c:w val="0.13697083575671359"/>
          <c:h val="0.1966775168493441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Vormetric, Inc.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7" y="0"/>
            <a:ext cx="3037840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551"/>
            <a:ext cx="3037840" cy="46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b" anchorCtr="0" compatLnSpc="1">
            <a:prstTxWarp prst="textNoShape">
              <a:avLst/>
            </a:prstTxWarp>
          </a:bodyPr>
          <a:lstStyle>
            <a:lvl1pPr>
              <a:defRPr sz="1000" b="1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Proprietary &amp; Confidential. All Rights Reserved   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7" y="8830551"/>
            <a:ext cx="3037840" cy="46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pitchFamily="34" charset="0"/>
              </a:defRPr>
            </a:lvl1pPr>
          </a:lstStyle>
          <a:p>
            <a:pPr>
              <a:defRPr/>
            </a:pPr>
            <a:fld id="{C5311FBC-E186-495F-91D8-8FE029045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850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Vormetric, Inc.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7" y="0"/>
            <a:ext cx="3037840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54188" y="577850"/>
            <a:ext cx="3481387" cy="260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53766" y="3351268"/>
            <a:ext cx="6328833" cy="536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551"/>
            <a:ext cx="3037840" cy="46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b" anchorCtr="0" compatLnSpc="1">
            <a:prstTxWarp prst="textNoShape">
              <a:avLst/>
            </a:prstTxWarp>
          </a:bodyPr>
          <a:lstStyle>
            <a:lvl1pPr>
              <a:defRPr sz="1000" b="1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Proprietary &amp; Confidential. All Rights Reserved   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7" y="8830551"/>
            <a:ext cx="3037840" cy="46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pitchFamily="34" charset="0"/>
              </a:defRPr>
            </a:lvl1pPr>
          </a:lstStyle>
          <a:p>
            <a:pPr>
              <a:defRPr/>
            </a:pPr>
            <a:fld id="{1E56B78D-36B3-432E-B8D1-CF5A2FF17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233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lnSpc>
        <a:spcPct val="90000"/>
      </a:lnSpc>
      <a:spcBef>
        <a:spcPct val="2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34" charset="-128"/>
        <a:cs typeface="ＭＳ Ｐゴシック" pitchFamily="18" charset="-128"/>
      </a:defRPr>
    </a:lvl1pPr>
    <a:lvl2pPr marL="285750" indent="-171450" algn="l" rtl="0" eaLnBrk="0" fontAlgn="base" hangingPunct="0">
      <a:lnSpc>
        <a:spcPct val="90000"/>
      </a:lnSpc>
      <a:spcBef>
        <a:spcPct val="25000"/>
      </a:spcBef>
      <a:spcAft>
        <a:spcPct val="0"/>
      </a:spcAft>
      <a:buSzPct val="70000"/>
      <a:buFont typeface="Wingdings 3" pitchFamily="18" charset="2"/>
      <a:buChar char="u"/>
      <a:defRPr sz="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512763" indent="-109538" algn="l" rtl="0" eaLnBrk="0" fontAlgn="base" hangingPunct="0">
      <a:lnSpc>
        <a:spcPct val="90000"/>
      </a:lnSpc>
      <a:spcBef>
        <a:spcPct val="25000"/>
      </a:spcBef>
      <a:spcAft>
        <a:spcPct val="0"/>
      </a:spcAft>
      <a:buSzPct val="130000"/>
      <a:buFont typeface="Arial" pitchFamily="34" charset="0"/>
      <a:buChar char="•"/>
      <a:defRPr sz="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735013" indent="-119063" algn="l" rtl="0" eaLnBrk="0" fontAlgn="base" hangingPunct="0">
      <a:lnSpc>
        <a:spcPct val="90000"/>
      </a:lnSpc>
      <a:spcBef>
        <a:spcPct val="25000"/>
      </a:spcBef>
      <a:spcAft>
        <a:spcPct val="0"/>
      </a:spcAft>
      <a:buSzPct val="130000"/>
      <a:buFont typeface="Arial" pitchFamily="34" charset="0"/>
      <a:buChar char="•"/>
      <a:defRPr sz="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969963" indent="-109538" algn="l" rtl="0" eaLnBrk="0" fontAlgn="base" hangingPunct="0">
      <a:lnSpc>
        <a:spcPct val="90000"/>
      </a:lnSpc>
      <a:spcBef>
        <a:spcPct val="25000"/>
      </a:spcBef>
      <a:spcAft>
        <a:spcPct val="0"/>
      </a:spcAft>
      <a:buSzPct val="130000"/>
      <a:buFont typeface="Arial" pitchFamily="34" charset="0"/>
      <a:buChar char="•"/>
      <a:defRPr sz="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21E60-849B-0242-8E0E-1793A2EBD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1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21E60-849B-0242-8E0E-1793A2EBD74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289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21E60-849B-0242-8E0E-1793A2EBD74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12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21E60-849B-0242-8E0E-1793A2EBD74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44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Vormetric, Inc.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Confidential. All Rights Reserved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E56B78D-36B3-432E-B8D1-CF5A2FF173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6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Vormetric, Inc.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Confidential. All Rights Reserved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E56B78D-36B3-432E-B8D1-CF5A2FF173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21E60-849B-0242-8E0E-1793A2EBD74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52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12800" y="1748055"/>
            <a:ext cx="7594600" cy="1782329"/>
          </a:xfrm>
          <a:prstGeom prst="rect">
            <a:avLst/>
          </a:prstGeom>
        </p:spPr>
        <p:txBody>
          <a:bodyPr vert="horz"/>
          <a:lstStyle>
            <a:lvl1pPr algn="r">
              <a:defRPr sz="3700" b="1" baseline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16100" y="3581400"/>
            <a:ext cx="6565900" cy="1143000"/>
          </a:xfrm>
          <a:prstGeom prst="rect">
            <a:avLst/>
          </a:prstGeom>
        </p:spPr>
        <p:txBody>
          <a:bodyPr vert="horz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  <a:lvl2pPr marL="4572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2pPr>
            <a:lvl3pPr marL="9144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3pPr>
            <a:lvl4pPr marL="13716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4pPr>
            <a:lvl5pPr marL="18288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5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</a:t>
            </a:r>
          </a:p>
          <a:p>
            <a:pPr lvl="0"/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1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66725" y="1422401"/>
            <a:ext cx="4037889" cy="2216150"/>
          </a:xfrm>
        </p:spPr>
        <p:txBody>
          <a:bodyPr/>
          <a:lstStyle>
            <a:lvl1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3"/>
          </p:nvPr>
        </p:nvSpPr>
        <p:spPr>
          <a:xfrm>
            <a:off x="466725" y="3764745"/>
            <a:ext cx="4037889" cy="2161921"/>
          </a:xfrm>
        </p:spPr>
        <p:txBody>
          <a:bodyPr/>
          <a:lstStyle>
            <a:lvl1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4"/>
          </p:nvPr>
        </p:nvSpPr>
        <p:spPr>
          <a:xfrm>
            <a:off x="4605853" y="1422401"/>
            <a:ext cx="4083574" cy="2216150"/>
          </a:xfrm>
        </p:spPr>
        <p:txBody>
          <a:bodyPr/>
          <a:lstStyle>
            <a:lvl1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5"/>
          </p:nvPr>
        </p:nvSpPr>
        <p:spPr>
          <a:xfrm>
            <a:off x="4605853" y="3764745"/>
            <a:ext cx="4083574" cy="2161921"/>
          </a:xfrm>
        </p:spPr>
        <p:txBody>
          <a:bodyPr/>
          <a:lstStyle>
            <a:lvl1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40219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17" name="Title 11"/>
          <p:cNvSpPr>
            <a:spLocks noGrp="1"/>
          </p:cNvSpPr>
          <p:nvPr>
            <p:ph type="title" hasCustomPrompt="1"/>
          </p:nvPr>
        </p:nvSpPr>
        <p:spPr>
          <a:xfrm>
            <a:off x="812800" y="1748055"/>
            <a:ext cx="7594600" cy="1782329"/>
          </a:xfrm>
          <a:prstGeom prst="rect">
            <a:avLst/>
          </a:prstGeom>
        </p:spPr>
        <p:txBody>
          <a:bodyPr vert="horz"/>
          <a:lstStyle>
            <a:lvl1pPr algn="r">
              <a:defRPr sz="3700" b="1" baseline="0">
                <a:solidFill>
                  <a:srgbClr val="00A2ED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16100" y="3581399"/>
            <a:ext cx="6565900" cy="1109133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defRPr>
            </a:lvl1pPr>
            <a:lvl2pPr marL="4572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2pPr>
            <a:lvl3pPr marL="9144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3pPr>
            <a:lvl4pPr marL="13716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4pPr>
            <a:lvl5pPr marL="18288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16034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5222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5600" y="1422401"/>
            <a:ext cx="5952067" cy="4504640"/>
          </a:xfrm>
        </p:spPr>
        <p:txBody>
          <a:bodyPr/>
          <a:lstStyle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 marL="1143000" indent="-168275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9" name="Picture 8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8213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17" name="Title 11"/>
          <p:cNvSpPr>
            <a:spLocks noGrp="1"/>
          </p:cNvSpPr>
          <p:nvPr>
            <p:ph type="title" hasCustomPrompt="1"/>
          </p:nvPr>
        </p:nvSpPr>
        <p:spPr>
          <a:xfrm>
            <a:off x="3141132" y="1748055"/>
            <a:ext cx="5266267" cy="1782329"/>
          </a:xfrm>
          <a:prstGeom prst="rect">
            <a:avLst/>
          </a:prstGeom>
        </p:spPr>
        <p:txBody>
          <a:bodyPr vert="horz"/>
          <a:lstStyle>
            <a:lvl1pPr algn="r">
              <a:defRPr sz="3700" b="1" baseline="0">
                <a:solidFill>
                  <a:srgbClr val="00A2ED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829056" y="3581399"/>
            <a:ext cx="4552943" cy="1109133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defRPr>
            </a:lvl1pPr>
            <a:lvl2pPr marL="4572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2pPr>
            <a:lvl3pPr marL="9144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3pPr>
            <a:lvl4pPr marL="13716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4pPr>
            <a:lvl5pPr marL="18288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937919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40219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5222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22400"/>
            <a:ext cx="8229600" cy="4504267"/>
          </a:xfrm>
        </p:spPr>
        <p:txBody>
          <a:bodyPr/>
          <a:lstStyle>
            <a:lvl1pPr>
              <a:defRPr>
                <a:latin typeface="Tahoma"/>
                <a:cs typeface="Tahoma"/>
              </a:defRPr>
            </a:lvl1pPr>
            <a:lvl2pPr>
              <a:defRPr>
                <a:latin typeface="Tahoma"/>
                <a:cs typeface="Tahoma"/>
              </a:defRPr>
            </a:lvl2pPr>
            <a:lvl3pPr>
              <a:defRPr>
                <a:latin typeface="Tahoma"/>
                <a:cs typeface="Tahoma"/>
              </a:defRPr>
            </a:lvl3pPr>
            <a:lvl4pPr>
              <a:defRPr>
                <a:latin typeface="Tahoma"/>
                <a:cs typeface="Tahoma"/>
              </a:defRPr>
            </a:lvl4pPr>
            <a:lvl5pPr>
              <a:defRPr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 Fifth level</a:t>
            </a:r>
          </a:p>
        </p:txBody>
      </p:sp>
      <p:pic>
        <p:nvPicPr>
          <p:cNvPr id="8" name="Picture 7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6743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5600" y="1422401"/>
            <a:ext cx="5952067" cy="4504640"/>
          </a:xfrm>
        </p:spPr>
        <p:txBody>
          <a:bodyPr/>
          <a:lstStyle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 marL="1143000" indent="-168275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9" name="Picture 8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5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lnSpc>
                <a:spcPct val="140000"/>
              </a:lnSpc>
              <a:defRPr sz="3700" b="1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413933"/>
            <a:ext cx="8229600" cy="45466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buSzPct val="120000"/>
              <a:buFont typeface="Wingdings" charset="2"/>
              <a:buChar char="§"/>
              <a:defRPr sz="2400" b="1">
                <a:solidFill>
                  <a:schemeClr val="bg1"/>
                </a:solidFill>
                <a:latin typeface="Tahoma"/>
                <a:cs typeface="Tahoma"/>
              </a:defRPr>
            </a:lvl1pPr>
            <a:lvl2pPr marL="742950" indent="-285750">
              <a:buSzPct val="110000"/>
              <a:buFont typeface="Wingdings" charset="2"/>
              <a:buChar char="§"/>
              <a:defRPr sz="2000">
                <a:solidFill>
                  <a:schemeClr val="bg1"/>
                </a:solidFill>
                <a:latin typeface="Tahoma"/>
                <a:cs typeface="Tahoma"/>
              </a:defRPr>
            </a:lvl2pPr>
            <a:lvl3pPr marL="1143000" indent="-228600">
              <a:buFont typeface="Wingdings" charset="2"/>
              <a:buChar char="§"/>
              <a:defRPr sz="1800">
                <a:solidFill>
                  <a:schemeClr val="bg1"/>
                </a:solidFill>
                <a:latin typeface="Tahoma"/>
                <a:cs typeface="Tahoma"/>
              </a:defRPr>
            </a:lvl3pPr>
            <a:lvl4pPr marL="1600200" indent="-228600">
              <a:buFont typeface="Wingdings" charset="2"/>
              <a:buChar char="§"/>
              <a:defRPr sz="1600">
                <a:solidFill>
                  <a:schemeClr val="bg1"/>
                </a:solidFill>
                <a:latin typeface="Tahoma"/>
                <a:cs typeface="Tahoma"/>
              </a:defRPr>
            </a:lvl4pPr>
            <a:lvl5pPr marL="2057400" indent="-228600">
              <a:buSzPct val="80000"/>
              <a:buFont typeface="Wingdings" charset="2"/>
              <a:buChar char="§"/>
              <a:defRPr sz="1400">
                <a:solidFill>
                  <a:schemeClr val="bg1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40692"/>
      </p:ext>
    </p:extLst>
  </p:cSld>
  <p:clrMapOvr>
    <a:masterClrMapping/>
  </p:clrMapOvr>
  <p:transition>
    <p:sndAc>
      <p:stSnd>
        <p:snd r:embed="rId1" name="motorcycle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17" name="Title 11"/>
          <p:cNvSpPr>
            <a:spLocks noGrp="1"/>
          </p:cNvSpPr>
          <p:nvPr>
            <p:ph type="title" hasCustomPrompt="1"/>
          </p:nvPr>
        </p:nvSpPr>
        <p:spPr>
          <a:xfrm>
            <a:off x="3141132" y="1748055"/>
            <a:ext cx="5266267" cy="1782329"/>
          </a:xfrm>
          <a:prstGeom prst="rect">
            <a:avLst/>
          </a:prstGeom>
        </p:spPr>
        <p:txBody>
          <a:bodyPr vert="horz"/>
          <a:lstStyle>
            <a:lvl1pPr algn="r">
              <a:defRPr sz="3700" b="1" baseline="0">
                <a:solidFill>
                  <a:srgbClr val="00A2ED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829056" y="3581399"/>
            <a:ext cx="4552943" cy="1109133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defRPr>
            </a:lvl1pPr>
            <a:lvl2pPr marL="4572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2pPr>
            <a:lvl3pPr marL="9144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3pPr>
            <a:lvl4pPr marL="13716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4pPr>
            <a:lvl5pPr marL="18288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034235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40219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5600" y="1422401"/>
            <a:ext cx="5952067" cy="4504640"/>
          </a:xfrm>
        </p:spPr>
        <p:txBody>
          <a:bodyPr/>
          <a:lstStyle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 marL="1143000" indent="-168275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9" name="Picture 8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339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17" name="Title 11"/>
          <p:cNvSpPr>
            <a:spLocks noGrp="1"/>
          </p:cNvSpPr>
          <p:nvPr>
            <p:ph type="title" hasCustomPrompt="1"/>
          </p:nvPr>
        </p:nvSpPr>
        <p:spPr>
          <a:xfrm>
            <a:off x="3141132" y="1748055"/>
            <a:ext cx="5266267" cy="1782329"/>
          </a:xfrm>
          <a:prstGeom prst="rect">
            <a:avLst/>
          </a:prstGeom>
        </p:spPr>
        <p:txBody>
          <a:bodyPr vert="horz"/>
          <a:lstStyle>
            <a:lvl1pPr algn="r">
              <a:defRPr sz="3700" b="1" baseline="0">
                <a:solidFill>
                  <a:srgbClr val="00A2ED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829056" y="3581399"/>
            <a:ext cx="4552943" cy="1109133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defRPr>
            </a:lvl1pPr>
            <a:lvl2pPr marL="4572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2pPr>
            <a:lvl3pPr marL="9144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3pPr>
            <a:lvl4pPr marL="13716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4pPr>
            <a:lvl5pPr marL="18288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12344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4504267"/>
          </a:xfrm>
        </p:spPr>
        <p:txBody>
          <a:bodyPr/>
          <a:lstStyle>
            <a:lvl1pPr>
              <a:defRPr>
                <a:latin typeface="Tahoma"/>
                <a:cs typeface="Tahoma"/>
              </a:defRPr>
            </a:lvl1pPr>
            <a:lvl2pPr>
              <a:defRPr>
                <a:latin typeface="Tahoma"/>
                <a:cs typeface="Tahoma"/>
              </a:defRPr>
            </a:lvl2pPr>
            <a:lvl3pPr>
              <a:defRPr>
                <a:latin typeface="Tahoma"/>
                <a:cs typeface="Tahoma"/>
              </a:defRPr>
            </a:lvl3pPr>
            <a:lvl4pPr>
              <a:defRPr>
                <a:latin typeface="Tahoma"/>
                <a:cs typeface="Tahoma"/>
              </a:defRPr>
            </a:lvl4pPr>
            <a:lvl5pPr>
              <a:defRPr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4294967295"/>
          </p:nvPr>
        </p:nvSpPr>
        <p:spPr>
          <a:xfrm>
            <a:off x="3124200" y="605892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2013 Vormetric, Inc. – Proprietary and Confidential. All rights reserved.</a:t>
            </a:r>
          </a:p>
        </p:txBody>
      </p:sp>
      <p:sp>
        <p:nvSpPr>
          <p:cNvPr id="7" name="Slide Number Placeholder 2"/>
          <p:cNvSpPr>
            <a:spLocks noGrp="1"/>
          </p:cNvSpPr>
          <p:nvPr userDrawn="1">
            <p:ph type="sldNum" sz="quarter" idx="4294967295"/>
          </p:nvPr>
        </p:nvSpPr>
        <p:spPr>
          <a:xfrm>
            <a:off x="461963" y="60541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5600" y="1422401"/>
            <a:ext cx="5952067" cy="4504640"/>
          </a:xfrm>
        </p:spPr>
        <p:txBody>
          <a:bodyPr/>
          <a:lstStyle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 marL="1143000" indent="-168275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9" name="Picture 8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30425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17" name="Title 11"/>
          <p:cNvSpPr>
            <a:spLocks noGrp="1"/>
          </p:cNvSpPr>
          <p:nvPr>
            <p:ph type="title" hasCustomPrompt="1"/>
          </p:nvPr>
        </p:nvSpPr>
        <p:spPr>
          <a:xfrm>
            <a:off x="3141132" y="1748055"/>
            <a:ext cx="5266267" cy="1782329"/>
          </a:xfrm>
          <a:prstGeom prst="rect">
            <a:avLst/>
          </a:prstGeom>
        </p:spPr>
        <p:txBody>
          <a:bodyPr vert="horz"/>
          <a:lstStyle>
            <a:lvl1pPr algn="r">
              <a:defRPr sz="3700" b="1" baseline="0">
                <a:solidFill>
                  <a:srgbClr val="00A2ED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829056" y="3581399"/>
            <a:ext cx="4552943" cy="1109133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defRPr>
            </a:lvl1pPr>
            <a:lvl2pPr marL="4572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2pPr>
            <a:lvl3pPr marL="9144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3pPr>
            <a:lvl4pPr marL="13716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4pPr>
            <a:lvl5pPr marL="18288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1498820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50" y="1931315"/>
            <a:ext cx="4918023" cy="2171045"/>
          </a:xfrm>
        </p:spPr>
        <p:txBody>
          <a:bodyPr anchor="b">
            <a:normAutofit/>
          </a:bodyPr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Click to edit Master</a:t>
            </a:r>
            <a:br>
              <a:rPr lang="en-AU" noProof="0" dirty="0"/>
            </a:br>
            <a:r>
              <a:rPr lang="en-AU" noProof="0" dirty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692"/>
            <a:ext cx="3946694" cy="6905125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0" y="6425906"/>
            <a:ext cx="4403725" cy="1820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AU" sz="900" dirty="0" err="1">
                <a:solidFill>
                  <a:srgbClr val="242A75"/>
                </a:solidFill>
                <a:latin typeface="Century Gothic" pitchFamily="34" charset="0"/>
                <a:ea typeface="+mn-ea"/>
              </a:rPr>
              <a:t>www.thales-esecurity.com</a:t>
            </a:r>
            <a:endParaRPr lang="en-AU" sz="900" dirty="0">
              <a:solidFill>
                <a:srgbClr val="242A75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50" y="4199121"/>
            <a:ext cx="4918023" cy="410369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931315"/>
            <a:ext cx="386164" cy="525284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fr-FR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941" y="220906"/>
            <a:ext cx="2337181" cy="599277"/>
          </a:xfrm>
          <a:prstGeom prst="rect">
            <a:avLst/>
          </a:prstGeom>
        </p:spPr>
      </p:pic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6217048"/>
            <a:ext cx="1727200" cy="4627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OPEN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THALES GROUP INTERNAL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CONFIDENTIAL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SECRET</a:t>
            </a:r>
          </a:p>
        </p:txBody>
      </p:sp>
      <p:pic>
        <p:nvPicPr>
          <p:cNvPr id="3" name="Picture 2" descr="ppt-hero-mast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53" y="-1"/>
            <a:ext cx="3655288" cy="69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65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79516" y="928723"/>
            <a:ext cx="8761933" cy="524594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59500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59658" y="929218"/>
            <a:ext cx="8781143" cy="52451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82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88" y="407988"/>
            <a:ext cx="7110412" cy="9636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93838" y="1447800"/>
            <a:ext cx="351948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5725" y="1447800"/>
            <a:ext cx="352107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79516" y="1766503"/>
            <a:ext cx="8761285" cy="440781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79516" y="928723"/>
            <a:ext cx="8761933" cy="658172"/>
          </a:xfrm>
        </p:spPr>
        <p:txBody>
          <a:bodyPr anchor="ctr">
            <a:normAutofit/>
          </a:bodyPr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fr-FR" dirty="0" err="1"/>
              <a:t>Subheading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628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79516" y="1766503"/>
            <a:ext cx="8761285" cy="274260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79516" y="928723"/>
            <a:ext cx="8761933" cy="658172"/>
          </a:xfrm>
        </p:spPr>
        <p:txBody>
          <a:bodyPr anchor="ctr">
            <a:normAutofit/>
          </a:bodyPr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fr-FR" dirty="0" err="1"/>
              <a:t>Subheading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79388" y="4727417"/>
            <a:ext cx="8761412" cy="1278467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0"/>
              </a:spcAft>
              <a:buNone/>
              <a:defRPr lang="en-US" sz="1400" b="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n-US" dirty="0" smtClean="0"/>
            </a:lvl2pPr>
          </a:lstStyle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90000"/>
              <a:tabLst>
                <a:tab pos="985838" algn="l"/>
              </a:tabLst>
            </a:pPr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489412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174172" y="929218"/>
            <a:ext cx="8781143" cy="52451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-1" y="-1528839"/>
            <a:ext cx="9144001" cy="129661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FFFFFF"/>
                </a:solidFill>
              </a:rPr>
              <a:t>You can try different graph pre-sets by selecting the graph, then under the ‘chart tools’ tab, select design and choose from one of the pre-sets</a:t>
            </a:r>
          </a:p>
        </p:txBody>
      </p:sp>
    </p:spTree>
    <p:extLst>
      <p:ext uri="{BB962C8B-B14F-4D97-AF65-F5344CB8AC3E}">
        <p14:creationId xmlns:p14="http://schemas.microsoft.com/office/powerpoint/2010/main" val="22905770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79516" y="928723"/>
            <a:ext cx="8761933" cy="658172"/>
          </a:xfrm>
        </p:spPr>
        <p:txBody>
          <a:bodyPr anchor="ctr">
            <a:normAutofit/>
          </a:bodyPr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fr-FR" dirty="0" err="1"/>
              <a:t>Subheading</a:t>
            </a:r>
            <a:endParaRPr lang="fr-FR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174172" y="1766502"/>
            <a:ext cx="8781143" cy="440781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-1" y="-1528839"/>
            <a:ext cx="9144001" cy="129661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FFFFFF"/>
                </a:solidFill>
              </a:rPr>
              <a:t>You can try different graph pre-sets by selecting the graph, then under the ‘chart tools’ tab, select design and choose from one of the pre-sets</a:t>
            </a:r>
          </a:p>
        </p:txBody>
      </p:sp>
    </p:spTree>
    <p:extLst>
      <p:ext uri="{BB962C8B-B14F-4D97-AF65-F5344CB8AC3E}">
        <p14:creationId xmlns:p14="http://schemas.microsoft.com/office/powerpoint/2010/main" val="26182015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with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79516" y="928723"/>
            <a:ext cx="8761933" cy="658172"/>
          </a:xfrm>
        </p:spPr>
        <p:txBody>
          <a:bodyPr anchor="ctr">
            <a:normAutofit/>
          </a:bodyPr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fr-FR" dirty="0" err="1"/>
              <a:t>Subheading</a:t>
            </a:r>
            <a:endParaRPr lang="fr-FR" dirty="0"/>
          </a:p>
        </p:txBody>
      </p:sp>
      <p:sp>
        <p:nvSpPr>
          <p:cNvPr id="8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174172" y="1766502"/>
            <a:ext cx="8781143" cy="2742604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-1" y="-1528839"/>
            <a:ext cx="9144001" cy="129661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FFFFFF"/>
                </a:solidFill>
              </a:rPr>
              <a:t>You can try different graph pre-sets by selecting the graph, then under the ‘chart tools’ tab, select design and choose from one of the pre-sets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79388" y="4727417"/>
            <a:ext cx="8761412" cy="1278467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0"/>
              </a:spcAft>
              <a:buNone/>
              <a:defRPr lang="en-US" sz="1400" b="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n-US" dirty="0" smtClean="0"/>
            </a:lvl2pPr>
          </a:lstStyle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90000"/>
              <a:tabLst>
                <a:tab pos="985838" algn="l"/>
              </a:tabLst>
            </a:pPr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8941618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2"/>
          </p:nvPr>
        </p:nvSpPr>
        <p:spPr>
          <a:xfrm>
            <a:off x="174172" y="914874"/>
            <a:ext cx="8802433" cy="5259444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9440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50" y="1838476"/>
            <a:ext cx="4918023" cy="1064387"/>
          </a:xfrm>
        </p:spPr>
        <p:txBody>
          <a:bodyPr wrap="square">
            <a:normAutofit/>
          </a:bodyPr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692"/>
            <a:ext cx="3946694" cy="6905125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0" y="6425906"/>
            <a:ext cx="4403725" cy="1820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AU" sz="900" dirty="0" err="1">
                <a:solidFill>
                  <a:srgbClr val="242A75"/>
                </a:solidFill>
                <a:latin typeface="Century Gothic" pitchFamily="34" charset="0"/>
                <a:ea typeface="+mn-ea"/>
              </a:rPr>
              <a:t>www.thales-esecurity.com</a:t>
            </a:r>
            <a:endParaRPr lang="en-AU" sz="900" dirty="0">
              <a:solidFill>
                <a:srgbClr val="242A75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50" y="2981174"/>
            <a:ext cx="4918023" cy="410369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text style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302049" y="3625584"/>
            <a:ext cx="4918022" cy="2335389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r>
              <a:rPr lang="en-AU" dirty="0"/>
              <a:t>Click to edit Master subtitle style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51" y="-12699"/>
            <a:ext cx="3647433" cy="6904567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00847" y="2232653"/>
            <a:ext cx="96122" cy="307777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AU" sz="1400">
              <a:solidFill>
                <a:srgbClr val="323265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2" name="Image 11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941" y="220906"/>
            <a:ext cx="2337181" cy="599277"/>
          </a:xfrm>
          <a:prstGeom prst="rect">
            <a:avLst/>
          </a:prstGeom>
        </p:spPr>
      </p:pic>
      <p:sp>
        <p:nvSpPr>
          <p:cNvPr id="16" name="ZoneTexte 11"/>
          <p:cNvSpPr txBox="1">
            <a:spLocks noChangeArrowheads="1"/>
          </p:cNvSpPr>
          <p:nvPr userDrawn="1"/>
        </p:nvSpPr>
        <p:spPr bwMode="auto">
          <a:xfrm>
            <a:off x="3708400" y="6217048"/>
            <a:ext cx="1727200" cy="4627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OPEN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THALES GROUP INTERNAL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CONFIDENTIAL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SECRET</a:t>
            </a:r>
          </a:p>
        </p:txBody>
      </p:sp>
    </p:spTree>
    <p:extLst>
      <p:ext uri="{BB962C8B-B14F-4D97-AF65-F5344CB8AC3E}">
        <p14:creationId xmlns:p14="http://schemas.microsoft.com/office/powerpoint/2010/main" val="28373932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692"/>
            <a:ext cx="3946694" cy="6905125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0" y="6425906"/>
            <a:ext cx="4403725" cy="1820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AU" sz="900" dirty="0" err="1">
                <a:solidFill>
                  <a:srgbClr val="242A75"/>
                </a:solidFill>
                <a:latin typeface="Century Gothic" pitchFamily="34" charset="0"/>
                <a:ea typeface="+mn-ea"/>
              </a:rPr>
              <a:t>www.thales-esecurity.com</a:t>
            </a:r>
            <a:endParaRPr lang="en-AU" sz="900" dirty="0">
              <a:solidFill>
                <a:srgbClr val="242A75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00847" y="2232653"/>
            <a:ext cx="96122" cy="307777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AU" sz="1400">
              <a:solidFill>
                <a:srgbClr val="323265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2" name="Image 11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941" y="220906"/>
            <a:ext cx="2337181" cy="599277"/>
          </a:xfrm>
          <a:prstGeom prst="rect">
            <a:avLst/>
          </a:prstGeom>
        </p:spPr>
      </p:pic>
      <p:sp>
        <p:nvSpPr>
          <p:cNvPr id="16" name="ZoneTexte 11"/>
          <p:cNvSpPr txBox="1">
            <a:spLocks noChangeArrowheads="1"/>
          </p:cNvSpPr>
          <p:nvPr userDrawn="1"/>
        </p:nvSpPr>
        <p:spPr bwMode="auto">
          <a:xfrm>
            <a:off x="3708400" y="6217048"/>
            <a:ext cx="1727200" cy="4627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OPEN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THALES GROUP INTERNAL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CONFIDENTIAL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SECRET</a:t>
            </a:r>
          </a:p>
        </p:txBody>
      </p:sp>
      <p:grpSp>
        <p:nvGrpSpPr>
          <p:cNvPr id="11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</p:grpSp>
      <p:sp>
        <p:nvSpPr>
          <p:cNvPr id="22" name="Titre 1"/>
          <p:cNvSpPr>
            <a:spLocks noGrp="1"/>
          </p:cNvSpPr>
          <p:nvPr>
            <p:ph type="ctrTitle"/>
          </p:nvPr>
        </p:nvSpPr>
        <p:spPr>
          <a:xfrm>
            <a:off x="302050" y="1838476"/>
            <a:ext cx="4918023" cy="1064387"/>
          </a:xfrm>
        </p:spPr>
        <p:txBody>
          <a:bodyPr wrap="square">
            <a:normAutofit/>
          </a:bodyPr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fr-FR" dirty="0"/>
          </a:p>
        </p:txBody>
      </p:sp>
      <p:sp>
        <p:nvSpPr>
          <p:cNvPr id="2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50" y="2981174"/>
            <a:ext cx="4918023" cy="410369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text style</a:t>
            </a:r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302049" y="3625584"/>
            <a:ext cx="4918022" cy="2335389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r>
              <a:rPr lang="en-A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52520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21166"/>
            <a:ext cx="3642050" cy="6887633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AU" sz="1800" dirty="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3877657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438" y="-2530089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740166" y="1559413"/>
            <a:ext cx="3993826" cy="3756903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6" y="928723"/>
            <a:ext cx="4450659" cy="524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grpSp>
        <p:nvGrpSpPr>
          <p:cNvPr id="18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1202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21166"/>
            <a:ext cx="3642050" cy="6887633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AU" sz="1800" dirty="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3877657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438" y="-2530089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898598" y="1638909"/>
            <a:ext cx="2916868" cy="2743833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8" y="4528041"/>
            <a:ext cx="2916868" cy="164662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dirty="0"/>
              <a:t>Click to edit Master text styles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6" y="928723"/>
            <a:ext cx="5578623" cy="524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grpSp>
        <p:nvGrpSpPr>
          <p:cNvPr id="19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84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 bwMode="auto">
          <a:xfrm>
            <a:off x="5501949" y="-21166"/>
            <a:ext cx="3642050" cy="6887633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AU" sz="1800" dirty="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3877657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438" y="-2530089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1" y="4528041"/>
            <a:ext cx="3313517" cy="1646623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/>
              <a:t>Click to edit Master text styles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934170" y="1153507"/>
            <a:ext cx="1913083" cy="179959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 to placeholder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904738" y="2552897"/>
            <a:ext cx="1913083" cy="179959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 to placeholder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928723"/>
            <a:ext cx="4639968" cy="524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8811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>
            <a:off x="5501949" y="-21166"/>
            <a:ext cx="3642050" cy="6887633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AU" sz="1800" dirty="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024438" y="-3877657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429438" y="-2530089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7079797" y="1123725"/>
            <a:ext cx="1735593" cy="163263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 to placeholder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7079797" y="2832877"/>
            <a:ext cx="1735593" cy="163263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 to placeholder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7079797" y="4542029"/>
            <a:ext cx="1735593" cy="163263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 to placeholder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928723"/>
            <a:ext cx="5322434" cy="524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9" y="2618958"/>
            <a:ext cx="1502469" cy="3555705"/>
          </a:xfrm>
        </p:spPr>
        <p:txBody>
          <a:bodyPr anchor="b" anchorCtr="0">
            <a:normAutofit/>
          </a:bodyPr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/>
              <a:t>Click to edit Master text styles</a:t>
            </a:r>
          </a:p>
        </p:txBody>
      </p:sp>
      <p:grpSp>
        <p:nvGrpSpPr>
          <p:cNvPr id="23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3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8290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ane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1" y="1098666"/>
            <a:ext cx="3052553" cy="2455612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3051335" y="1098666"/>
            <a:ext cx="3052553" cy="2455612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6103888" y="1098666"/>
            <a:ext cx="3052553" cy="2455612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1" y="3554278"/>
            <a:ext cx="3052553" cy="2455612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3051335" y="3554278"/>
            <a:ext cx="3052553" cy="2455612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103888" y="3554278"/>
            <a:ext cx="3052553" cy="2455612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endParaRPr lang="fr-FR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" y="-1159659"/>
            <a:ext cx="4066265" cy="738664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Century Gothic"/>
                <a:ea typeface="+mn-ea"/>
              </a:rPr>
              <a:t>NOTE : </a:t>
            </a:r>
            <a:r>
              <a:rPr lang="en-US" sz="1400" dirty="0">
                <a:solidFill>
                  <a:srgbClr val="FFFFFF"/>
                </a:solidFill>
                <a:latin typeface="Century Gothic"/>
                <a:ea typeface="+mn-ea"/>
              </a:rPr>
              <a:t>The 6 multi-images can be changed as needed. Always ensure the new image fits the entire frame when replacing.</a:t>
            </a:r>
          </a:p>
        </p:txBody>
      </p:sp>
    </p:spTree>
    <p:extLst>
      <p:ext uri="{BB962C8B-B14F-4D97-AF65-F5344CB8AC3E}">
        <p14:creationId xmlns:p14="http://schemas.microsoft.com/office/powerpoint/2010/main" val="2561244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-18585" y="749115"/>
            <a:ext cx="9187366" cy="5480663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18585" y="-1162185"/>
            <a:ext cx="4066265" cy="738664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Century Gothic"/>
                <a:ea typeface="+mn-ea"/>
              </a:rPr>
              <a:t>NOTE : </a:t>
            </a:r>
            <a:r>
              <a:rPr lang="en-US" sz="1400" dirty="0">
                <a:solidFill>
                  <a:srgbClr val="FFFFFF"/>
                </a:solidFill>
                <a:latin typeface="Century Gothic"/>
                <a:ea typeface="+mn-ea"/>
              </a:rPr>
              <a:t>This full screen image can be changed as needed. Always ensure the new image fits the entire frame when replacing.</a:t>
            </a:r>
          </a:p>
        </p:txBody>
      </p:sp>
    </p:spTree>
    <p:extLst>
      <p:ext uri="{BB962C8B-B14F-4D97-AF65-F5344CB8AC3E}">
        <p14:creationId xmlns:p14="http://schemas.microsoft.com/office/powerpoint/2010/main" val="39173634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-18585" y="0"/>
            <a:ext cx="9187366" cy="6858000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</p:spTree>
    <p:extLst>
      <p:ext uri="{BB962C8B-B14F-4D97-AF65-F5344CB8AC3E}">
        <p14:creationId xmlns:p14="http://schemas.microsoft.com/office/powerpoint/2010/main" val="23763810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3877657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2530089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15" name="Rectangle 1"/>
          <p:cNvSpPr/>
          <p:nvPr userDrawn="1"/>
        </p:nvSpPr>
        <p:spPr bwMode="auto">
          <a:xfrm>
            <a:off x="5501949" y="-21166"/>
            <a:ext cx="3642050" cy="6887633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AU" sz="1800" dirty="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928723"/>
            <a:ext cx="5322434" cy="524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7" y="928724"/>
            <a:ext cx="3431610" cy="5245939"/>
          </a:xfrm>
        </p:spPr>
        <p:txBody>
          <a:bodyPr anchor="ctr" anchorCtr="0">
            <a:normAutofit/>
          </a:bodyPr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/>
              <a:t>Click to edit Master text styles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4253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/>
          <p:cNvSpPr/>
          <p:nvPr userDrawn="1"/>
        </p:nvSpPr>
        <p:spPr bwMode="auto">
          <a:xfrm>
            <a:off x="5501949" y="-21166"/>
            <a:ext cx="3642050" cy="6887633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AU" sz="1800" dirty="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928723"/>
            <a:ext cx="5322434" cy="524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7" y="928724"/>
            <a:ext cx="3431610" cy="5245939"/>
          </a:xfrm>
        </p:spPr>
        <p:txBody>
          <a:bodyPr anchor="ctr" anchorCtr="0">
            <a:normAutofit/>
          </a:bodyPr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/>
              <a:t>Click to edit Master text styles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6594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o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961237"/>
            <a:ext cx="4038600" cy="52232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961237"/>
            <a:ext cx="4038600" cy="52232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40403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kern="120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212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50" y="1931315"/>
            <a:ext cx="4918023" cy="21710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Click to edit Master</a:t>
            </a:r>
            <a:br>
              <a:rPr lang="en-AU" noProof="0" dirty="0"/>
            </a:br>
            <a:r>
              <a:rPr lang="en-AU" noProof="0" dirty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692"/>
            <a:ext cx="3946694" cy="6905125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0" y="6425906"/>
            <a:ext cx="4403725" cy="1820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AU" sz="900" dirty="0" err="1">
                <a:solidFill>
                  <a:schemeClr val="tx1"/>
                </a:solidFill>
                <a:latin typeface="Century Gothic" pitchFamily="34" charset="0"/>
              </a:rPr>
              <a:t>www.thales-esecurity.com</a:t>
            </a:r>
            <a:endParaRPr lang="en-AU" sz="9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50" y="4199121"/>
            <a:ext cx="4918023" cy="4103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931315"/>
            <a:ext cx="386164" cy="525284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2400"/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941" y="220906"/>
            <a:ext cx="2337181" cy="599277"/>
          </a:xfrm>
          <a:prstGeom prst="rect">
            <a:avLst/>
          </a:prstGeom>
        </p:spPr>
      </p:pic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6217048"/>
            <a:ext cx="1727200" cy="4627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+mn-cs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+mn-cs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1"/>
                </a:solidFill>
                <a:latin typeface="Arial" charset="0"/>
                <a:cs typeface="+mn-cs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1"/>
                </a:solidFill>
                <a:latin typeface="Arial" charset="0"/>
                <a:cs typeface="+mn-cs"/>
              </a:rPr>
              <a:t>THALES GROUP SECRET</a:t>
            </a:r>
          </a:p>
        </p:txBody>
      </p:sp>
      <p:pic>
        <p:nvPicPr>
          <p:cNvPr id="3" name="Picture 2" descr="ppt-hero-mast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53" y="-1"/>
            <a:ext cx="3655288" cy="69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9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17" name="Title 11"/>
          <p:cNvSpPr>
            <a:spLocks noGrp="1"/>
          </p:cNvSpPr>
          <p:nvPr>
            <p:ph type="title" hasCustomPrompt="1"/>
          </p:nvPr>
        </p:nvSpPr>
        <p:spPr>
          <a:xfrm>
            <a:off x="812800" y="1748055"/>
            <a:ext cx="7594600" cy="1782329"/>
          </a:xfrm>
          <a:prstGeom prst="rect">
            <a:avLst/>
          </a:prstGeom>
        </p:spPr>
        <p:txBody>
          <a:bodyPr vert="horz"/>
          <a:lstStyle>
            <a:lvl1pPr algn="r">
              <a:defRPr sz="3700" b="1" baseline="0">
                <a:solidFill>
                  <a:srgbClr val="00A2ED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16100" y="3581399"/>
            <a:ext cx="6565900" cy="1109133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defRPr>
            </a:lvl1pPr>
            <a:lvl2pPr marL="4572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2pPr>
            <a:lvl3pPr marL="9144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3pPr>
            <a:lvl4pPr marL="13716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4pPr>
            <a:lvl5pPr marL="18288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22400"/>
            <a:ext cx="8229600" cy="4504267"/>
          </a:xfrm>
        </p:spPr>
        <p:txBody>
          <a:bodyPr/>
          <a:lstStyle>
            <a:lvl1pPr>
              <a:defRPr>
                <a:latin typeface="Tahoma"/>
                <a:cs typeface="Tahoma"/>
              </a:defRPr>
            </a:lvl1pPr>
            <a:lvl2pPr>
              <a:defRPr>
                <a:latin typeface="Tahoma"/>
                <a:cs typeface="Tahoma"/>
              </a:defRPr>
            </a:lvl2pPr>
            <a:lvl3pPr>
              <a:defRPr>
                <a:latin typeface="Tahoma"/>
                <a:cs typeface="Tahoma"/>
              </a:defRPr>
            </a:lvl3pPr>
            <a:lvl4pPr>
              <a:defRPr>
                <a:latin typeface="Tahoma"/>
                <a:cs typeface="Tahoma"/>
              </a:defRPr>
            </a:lvl4pPr>
            <a:lvl5pPr>
              <a:defRPr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 Fifth level</a:t>
            </a:r>
          </a:p>
        </p:txBody>
      </p:sp>
      <p:pic>
        <p:nvPicPr>
          <p:cNvPr id="8" name="Picture 7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1"/>
            <a:ext cx="4038600" cy="4504640"/>
          </a:xfrm>
        </p:spPr>
        <p:txBody>
          <a:bodyPr/>
          <a:lstStyle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 marL="1143000" indent="-168275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755"/>
            <a:ext cx="4038600" cy="4495646"/>
          </a:xfrm>
        </p:spPr>
        <p:txBody>
          <a:bodyPr/>
          <a:lstStyle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 marL="1143000" indent="-168275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9" name="Picture 8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3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5.jpeg"/><Relationship Id="rId14" Type="http://schemas.openxmlformats.org/officeDocument/2006/relationships/image" Target="../media/image10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1.jpe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4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.jpeg"/><Relationship Id="rId11" Type="http://schemas.openxmlformats.org/officeDocument/2006/relationships/image" Target="../media/image10.png"/><Relationship Id="rId5" Type="http://schemas.openxmlformats.org/officeDocument/2006/relationships/image" Target="../media/image12.jpeg"/><Relationship Id="rId10" Type="http://schemas.openxmlformats.org/officeDocument/2006/relationships/image" Target="../media/image9.png"/><Relationship Id="rId4" Type="http://schemas.openxmlformats.org/officeDocument/2006/relationships/theme" Target="../theme/theme5.xml"/><Relationship Id="rId9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jpeg"/><Relationship Id="rId11" Type="http://schemas.openxmlformats.org/officeDocument/2006/relationships/image" Target="../media/image10.png"/><Relationship Id="rId5" Type="http://schemas.openxmlformats.org/officeDocument/2006/relationships/image" Target="../media/image13.jpeg"/><Relationship Id="rId10" Type="http://schemas.openxmlformats.org/officeDocument/2006/relationships/image" Target="../media/image9.png"/><Relationship Id="rId4" Type="http://schemas.openxmlformats.org/officeDocument/2006/relationships/theme" Target="../theme/theme6.xml"/><Relationship Id="rId9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heme" Target="../theme/theme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10" Type="http://schemas.openxmlformats.org/officeDocument/2006/relationships/image" Target="../media/image10.png"/><Relationship Id="rId4" Type="http://schemas.openxmlformats.org/officeDocument/2006/relationships/image" Target="../media/image14.jpeg"/><Relationship Id="rId9" Type="http://schemas.openxmlformats.org/officeDocument/2006/relationships/image" Target="../media/image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image" Target="../media/image16.png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image" Target="../media/image15.png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theme" Target="../theme/theme8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363" y="-5269"/>
            <a:ext cx="9190798" cy="688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NewTagline_OneLineppt-01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8" y="6357698"/>
            <a:ext cx="9189721" cy="5353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8467" y="0"/>
            <a:ext cx="9180577" cy="2201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55" r:id="rId1"/>
    <p:sldLayoutId id="2147486423" r:id="rId2"/>
    <p:sldLayoutId id="2147486499" r:id="rId3"/>
    <p:sldLayoutId id="2147486501" r:id="rId4"/>
    <p:sldLayoutId id="2147486502" r:id="rId5"/>
    <p:sldLayoutId id="2147486504" r:id="rId6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wTagline_OneLineppt-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"/>
            <a:ext cx="9162288" cy="212090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52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12" y="1422930"/>
            <a:ext cx="82296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Tahoma 24pt Bold</a:t>
            </a:r>
          </a:p>
          <a:p>
            <a:pPr lvl="1"/>
            <a:r>
              <a:rPr lang="en-US" dirty="0"/>
              <a:t> Tahoma 20pt</a:t>
            </a:r>
          </a:p>
          <a:p>
            <a:pPr lvl="2"/>
            <a:r>
              <a:rPr lang="en-US" dirty="0"/>
              <a:t> Tahoma 18pt</a:t>
            </a:r>
          </a:p>
          <a:p>
            <a:pPr lvl="3"/>
            <a:r>
              <a:rPr lang="en-US" dirty="0"/>
              <a:t>Tahoma 16pt</a:t>
            </a:r>
          </a:p>
          <a:p>
            <a:pPr lvl="4"/>
            <a:r>
              <a:rPr lang="en-US" dirty="0"/>
              <a:t> Tahoma 14pt</a:t>
            </a:r>
          </a:p>
        </p:txBody>
      </p:sp>
      <p:pic>
        <p:nvPicPr>
          <p:cNvPr id="8" name="Picture 7" descr="NewTagline_OneLineppt-01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"/>
            <a:ext cx="9162288" cy="212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356" r:id="rId1"/>
    <p:sldLayoutId id="2147486357" r:id="rId2"/>
    <p:sldLayoutId id="2147486358" r:id="rId3"/>
    <p:sldLayoutId id="2147486457" r:id="rId4"/>
    <p:sldLayoutId id="2147486484" r:id="rId5"/>
    <p:sldLayoutId id="2147486458" r:id="rId6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00B0F6"/>
          </a:solidFill>
          <a:latin typeface="Tahoma"/>
          <a:ea typeface="ＭＳ Ｐゴシック" charset="0"/>
          <a:cs typeface="Tahom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9pPr>
    </p:titleStyle>
    <p:bodyStyle>
      <a:lvl1pPr marL="342900" indent="-230188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10"/>
        </a:buBlip>
        <a:defRPr sz="2400" b="1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1pPr>
      <a:lvl2pPr marL="742950" indent="-176213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2000"/>
        <a:buFontTx/>
        <a:buBlip>
          <a:blip r:embed="rId11"/>
        </a:buBlip>
        <a:defRPr sz="2000" kern="1200" baseline="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2pPr>
      <a:lvl3pPr marL="1143000" indent="-168275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12"/>
        </a:buBlip>
        <a:defRPr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3pPr>
      <a:lvl4pPr marL="1600200" indent="-17145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13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4pPr>
      <a:lvl5pPr marL="2057400" indent="-119063" algn="l" defTabSz="457200" rtl="0" eaLnBrk="0" fontAlgn="base" hangingPunct="0">
        <a:spcBef>
          <a:spcPct val="20000"/>
        </a:spcBef>
        <a:spcAft>
          <a:spcPct val="0"/>
        </a:spcAft>
        <a:buClr>
          <a:srgbClr val="338FCE"/>
        </a:buClr>
        <a:buSzPct val="80000"/>
        <a:buFontTx/>
        <a:buBlip>
          <a:blip r:embed="rId14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416"/>
          </a:xfrm>
          <a:prstGeom prst="rect">
            <a:avLst/>
          </a:prstGeom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2894088" y="274638"/>
            <a:ext cx="594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95600" y="1422930"/>
            <a:ext cx="59436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Tahoma 24pt Bold</a:t>
            </a:r>
          </a:p>
          <a:p>
            <a:pPr lvl="1"/>
            <a:r>
              <a:rPr lang="en-US" dirty="0"/>
              <a:t> Tahoma 20pt</a:t>
            </a:r>
          </a:p>
          <a:p>
            <a:pPr lvl="2"/>
            <a:r>
              <a:rPr lang="en-US" dirty="0"/>
              <a:t> Tahoma 18pt</a:t>
            </a:r>
          </a:p>
          <a:p>
            <a:pPr lvl="3"/>
            <a:r>
              <a:rPr lang="en-US" dirty="0"/>
              <a:t>Tahoma 16pt</a:t>
            </a:r>
          </a:p>
          <a:p>
            <a:pPr lvl="4"/>
            <a:r>
              <a:rPr lang="en-US" dirty="0"/>
              <a:t> Tahoma 14pt</a:t>
            </a:r>
          </a:p>
        </p:txBody>
      </p:sp>
      <p:pic>
        <p:nvPicPr>
          <p:cNvPr id="8" name="Picture 7" descr="NewTagline_OneLineppt-01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62288" cy="2201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973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81" r:id="rId1"/>
    <p:sldLayoutId id="2147486485" r:id="rId2"/>
    <p:sldLayoutId id="2147486497" r:id="rId3"/>
    <p:sldLayoutId id="2147486498" r:id="rId4"/>
    <p:sldLayoutId id="2147486503" r:id="rId5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00B0F6"/>
          </a:solidFill>
          <a:latin typeface="Tahoma"/>
          <a:ea typeface="ＭＳ Ｐゴシック" charset="0"/>
          <a:cs typeface="Tahom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9pPr>
    </p:titleStyle>
    <p:bodyStyle>
      <a:lvl1pPr marL="342900" indent="-230188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9"/>
        </a:buBlip>
        <a:defRPr sz="2400" b="1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1pPr>
      <a:lvl2pPr marL="742950" indent="-176213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2000"/>
        <a:buFontTx/>
        <a:buBlip>
          <a:blip r:embed="rId10"/>
        </a:buBlip>
        <a:defRPr sz="2000" kern="1200" baseline="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2pPr>
      <a:lvl3pPr marL="1143000" indent="-168275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11"/>
        </a:buBlip>
        <a:defRPr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3pPr>
      <a:lvl4pPr marL="1600200" indent="-17145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12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4pPr>
      <a:lvl5pPr marL="2057400" indent="-119063" algn="l" defTabSz="457200" rtl="0" eaLnBrk="0" fontAlgn="base" hangingPunct="0">
        <a:spcBef>
          <a:spcPct val="20000"/>
        </a:spcBef>
        <a:spcAft>
          <a:spcPct val="0"/>
        </a:spcAft>
        <a:buClr>
          <a:srgbClr val="338FCE"/>
        </a:buClr>
        <a:buSzPct val="80000"/>
        <a:buFontTx/>
        <a:buBlip>
          <a:blip r:embed="rId13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45416"/>
          </a:xfrm>
          <a:prstGeom prst="rect">
            <a:avLst/>
          </a:prstGeom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2894088" y="274638"/>
            <a:ext cx="594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95600" y="1422930"/>
            <a:ext cx="59436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Tahoma 24pt Bold</a:t>
            </a:r>
          </a:p>
          <a:p>
            <a:pPr lvl="1"/>
            <a:r>
              <a:rPr lang="en-US" dirty="0"/>
              <a:t> Tahoma 20pt</a:t>
            </a:r>
          </a:p>
          <a:p>
            <a:pPr lvl="2"/>
            <a:r>
              <a:rPr lang="en-US" dirty="0"/>
              <a:t> Tahoma 18pt</a:t>
            </a:r>
          </a:p>
          <a:p>
            <a:pPr lvl="3"/>
            <a:r>
              <a:rPr lang="en-US" dirty="0"/>
              <a:t>Tahoma 16pt</a:t>
            </a:r>
          </a:p>
          <a:p>
            <a:pPr lvl="4"/>
            <a:r>
              <a:rPr lang="en-US" dirty="0"/>
              <a:t> Tahoma 14pt</a:t>
            </a:r>
          </a:p>
        </p:txBody>
      </p:sp>
      <p:pic>
        <p:nvPicPr>
          <p:cNvPr id="8" name="Picture 7" descr="NewTagline_OneLineppt-01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62288" cy="2201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896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87" r:id="rId1"/>
    <p:sldLayoutId id="2147486488" r:id="rId2"/>
    <p:sldLayoutId id="2147486496" r:id="rId3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00B0F6"/>
          </a:solidFill>
          <a:latin typeface="Tahoma"/>
          <a:ea typeface="ＭＳ Ｐゴシック" charset="0"/>
          <a:cs typeface="Tahom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9pPr>
    </p:titleStyle>
    <p:bodyStyle>
      <a:lvl1pPr marL="342900" indent="-230188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7"/>
        </a:buBlip>
        <a:defRPr sz="2400" b="1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1pPr>
      <a:lvl2pPr marL="742950" indent="-176213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2000"/>
        <a:buFontTx/>
        <a:buBlip>
          <a:blip r:embed="rId8"/>
        </a:buBlip>
        <a:defRPr sz="2000" kern="1200" baseline="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2pPr>
      <a:lvl3pPr marL="1143000" indent="-168275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9"/>
        </a:buBlip>
        <a:defRPr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3pPr>
      <a:lvl4pPr marL="1600200" indent="-17145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10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4pPr>
      <a:lvl5pPr marL="2057400" indent="-119063" algn="l" defTabSz="457200" rtl="0" eaLnBrk="0" fontAlgn="base" hangingPunct="0">
        <a:spcBef>
          <a:spcPct val="20000"/>
        </a:spcBef>
        <a:spcAft>
          <a:spcPct val="0"/>
        </a:spcAft>
        <a:buClr>
          <a:srgbClr val="338FCE"/>
        </a:buClr>
        <a:buSzPct val="80000"/>
        <a:buFontTx/>
        <a:buBlip>
          <a:blip r:embed="rId11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45415"/>
          </a:xfrm>
          <a:prstGeom prst="rect">
            <a:avLst/>
          </a:prstGeom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2894088" y="274638"/>
            <a:ext cx="594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95600" y="1422930"/>
            <a:ext cx="59436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Tahoma 24pt Bold</a:t>
            </a:r>
          </a:p>
          <a:p>
            <a:pPr lvl="1"/>
            <a:r>
              <a:rPr lang="en-US" dirty="0"/>
              <a:t> Tahoma 20pt</a:t>
            </a:r>
          </a:p>
          <a:p>
            <a:pPr lvl="2"/>
            <a:r>
              <a:rPr lang="en-US" dirty="0"/>
              <a:t> Tahoma 18pt</a:t>
            </a:r>
          </a:p>
          <a:p>
            <a:pPr lvl="3"/>
            <a:r>
              <a:rPr lang="en-US" dirty="0"/>
              <a:t>Tahoma 16pt</a:t>
            </a:r>
          </a:p>
          <a:p>
            <a:pPr lvl="4"/>
            <a:r>
              <a:rPr lang="en-US" dirty="0"/>
              <a:t> Tahoma 14pt</a:t>
            </a:r>
          </a:p>
        </p:txBody>
      </p:sp>
      <p:pic>
        <p:nvPicPr>
          <p:cNvPr id="8" name="Picture 7" descr="NewTagline_OneLineppt-01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62288" cy="2201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342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90" r:id="rId1"/>
    <p:sldLayoutId id="2147486491" r:id="rId2"/>
    <p:sldLayoutId id="2147486495" r:id="rId3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00B0F6"/>
          </a:solidFill>
          <a:latin typeface="Tahoma"/>
          <a:ea typeface="ＭＳ Ｐゴシック" charset="0"/>
          <a:cs typeface="Tahom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9pPr>
    </p:titleStyle>
    <p:bodyStyle>
      <a:lvl1pPr marL="342900" indent="-230188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7"/>
        </a:buBlip>
        <a:defRPr sz="2400" b="1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1pPr>
      <a:lvl2pPr marL="742950" indent="-176213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2000"/>
        <a:buFontTx/>
        <a:buBlip>
          <a:blip r:embed="rId8"/>
        </a:buBlip>
        <a:defRPr sz="2000" kern="1200" baseline="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2pPr>
      <a:lvl3pPr marL="1143000" indent="-168275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9"/>
        </a:buBlip>
        <a:defRPr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3pPr>
      <a:lvl4pPr marL="1600200" indent="-17145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10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4pPr>
      <a:lvl5pPr marL="2057400" indent="-119063" algn="l" defTabSz="457200" rtl="0" eaLnBrk="0" fontAlgn="base" hangingPunct="0">
        <a:spcBef>
          <a:spcPct val="20000"/>
        </a:spcBef>
        <a:spcAft>
          <a:spcPct val="0"/>
        </a:spcAft>
        <a:buClr>
          <a:srgbClr val="338FCE"/>
        </a:buClr>
        <a:buSzPct val="80000"/>
        <a:buFontTx/>
        <a:buBlip>
          <a:blip r:embed="rId11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7" cy="6845415"/>
          </a:xfrm>
          <a:prstGeom prst="rect">
            <a:avLst/>
          </a:prstGeom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2894088" y="274638"/>
            <a:ext cx="594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95600" y="1422930"/>
            <a:ext cx="59436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Tahoma 24pt Bold</a:t>
            </a:r>
          </a:p>
          <a:p>
            <a:pPr lvl="1"/>
            <a:r>
              <a:rPr lang="en-US" dirty="0"/>
              <a:t> Tahoma 20pt</a:t>
            </a:r>
          </a:p>
          <a:p>
            <a:pPr lvl="2"/>
            <a:r>
              <a:rPr lang="en-US" dirty="0"/>
              <a:t> Tahoma 18pt</a:t>
            </a:r>
          </a:p>
          <a:p>
            <a:pPr lvl="3"/>
            <a:r>
              <a:rPr lang="en-US" dirty="0"/>
              <a:t>Tahoma 16pt</a:t>
            </a:r>
          </a:p>
          <a:p>
            <a:pPr lvl="4"/>
            <a:r>
              <a:rPr lang="en-US" dirty="0"/>
              <a:t> Tahoma 14pt</a:t>
            </a:r>
          </a:p>
        </p:txBody>
      </p:sp>
      <p:pic>
        <p:nvPicPr>
          <p:cNvPr id="8" name="Picture 7" descr="NewTagline_OneLineppt-01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62288" cy="2201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154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93" r:id="rId1"/>
    <p:sldLayoutId id="2147486494" r:id="rId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00B0F6"/>
          </a:solidFill>
          <a:latin typeface="Tahoma"/>
          <a:ea typeface="ＭＳ Ｐゴシック" charset="0"/>
          <a:cs typeface="Tahom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9pPr>
    </p:titleStyle>
    <p:bodyStyle>
      <a:lvl1pPr marL="342900" indent="-230188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6"/>
        </a:buBlip>
        <a:defRPr sz="2400" b="1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1pPr>
      <a:lvl2pPr marL="742950" indent="-176213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2000"/>
        <a:buFontTx/>
        <a:buBlip>
          <a:blip r:embed="rId7"/>
        </a:buBlip>
        <a:defRPr sz="2000" kern="1200" baseline="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2pPr>
      <a:lvl3pPr marL="1143000" indent="-168275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8"/>
        </a:buBlip>
        <a:defRPr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3pPr>
      <a:lvl4pPr marL="1600200" indent="-17145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9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4pPr>
      <a:lvl5pPr marL="2057400" indent="-119063" algn="l" defTabSz="457200" rtl="0" eaLnBrk="0" fontAlgn="base" hangingPunct="0">
        <a:spcBef>
          <a:spcPct val="20000"/>
        </a:spcBef>
        <a:spcAft>
          <a:spcPct val="0"/>
        </a:spcAft>
        <a:buClr>
          <a:srgbClr val="338FCE"/>
        </a:buClr>
        <a:buSzPct val="80000"/>
        <a:buFontTx/>
        <a:buBlip>
          <a:blip r:embed="rId10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6" y="1"/>
            <a:ext cx="8674683" cy="749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kern="120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6" y="928723"/>
            <a:ext cx="8761933" cy="5245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6403771"/>
            <a:ext cx="786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44350D62-B6BB-E847-B7AB-6B0C5C66D2F8}" type="slidenum">
              <a:rPr lang="fr-FR" sz="1200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fr-FR" sz="1200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751217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-2341" y="212004"/>
            <a:ext cx="180000" cy="307777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AU" sz="1400">
              <a:solidFill>
                <a:srgbClr val="323265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Freeform 22"/>
          <p:cNvSpPr>
            <a:spLocks/>
          </p:cNvSpPr>
          <p:nvPr/>
        </p:nvSpPr>
        <p:spPr bwMode="auto">
          <a:xfrm rot="10800000" flipH="1">
            <a:off x="159697" y="6456764"/>
            <a:ext cx="208368" cy="291115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800" kern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+mn-ea"/>
            </a:endParaRPr>
          </a:p>
        </p:txBody>
      </p:sp>
      <p:pic>
        <p:nvPicPr>
          <p:cNvPr id="17" name="Image 16" descr="logo_thales.png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3448" y="6324035"/>
            <a:ext cx="1728000" cy="443079"/>
          </a:xfrm>
          <a:prstGeom prst="rect">
            <a:avLst/>
          </a:prstGeom>
        </p:spPr>
      </p:pic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703263" y="6429517"/>
            <a:ext cx="280511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600" dirty="0">
                <a:solidFill>
                  <a:srgbClr val="242A75"/>
                </a:solidFill>
                <a:ea typeface="+mn-ea"/>
              </a:rPr>
              <a:t>This document may not be reproduced, modified, adapted, published, translated, in any way, in whole or in part, or disclosed to a third party without prior written consent of Thales - Thales © 2017 All rights reserved.</a:t>
            </a:r>
            <a:endParaRPr lang="fr-FR" altLang="fr-FR" sz="500" dirty="0">
              <a:solidFill>
                <a:srgbClr val="606060"/>
              </a:solidFill>
              <a:ea typeface="+mn-ea"/>
            </a:endParaRPr>
          </a:p>
        </p:txBody>
      </p:sp>
      <p:sp>
        <p:nvSpPr>
          <p:cNvPr id="20" name="ZoneTexte 11"/>
          <p:cNvSpPr txBox="1">
            <a:spLocks noChangeArrowheads="1"/>
          </p:cNvSpPr>
          <p:nvPr/>
        </p:nvSpPr>
        <p:spPr bwMode="auto">
          <a:xfrm>
            <a:off x="3708400" y="6217048"/>
            <a:ext cx="1727200" cy="4627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OPEN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THALES GROUP INTERNAL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CONFIDENTIAL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SECRET</a:t>
            </a:r>
          </a:p>
        </p:txBody>
      </p:sp>
    </p:spTree>
    <p:extLst>
      <p:ext uri="{BB962C8B-B14F-4D97-AF65-F5344CB8AC3E}">
        <p14:creationId xmlns:p14="http://schemas.microsoft.com/office/powerpoint/2010/main" val="401654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06" r:id="rId1"/>
    <p:sldLayoutId id="2147486507" r:id="rId2"/>
    <p:sldLayoutId id="2147486508" r:id="rId3"/>
    <p:sldLayoutId id="2147486509" r:id="rId4"/>
    <p:sldLayoutId id="2147486510" r:id="rId5"/>
    <p:sldLayoutId id="2147486511" r:id="rId6"/>
    <p:sldLayoutId id="2147486512" r:id="rId7"/>
    <p:sldLayoutId id="2147486513" r:id="rId8"/>
    <p:sldLayoutId id="2147486514" r:id="rId9"/>
    <p:sldLayoutId id="2147486515" r:id="rId10"/>
    <p:sldLayoutId id="2147486516" r:id="rId11"/>
    <p:sldLayoutId id="2147486517" r:id="rId12"/>
    <p:sldLayoutId id="2147486518" r:id="rId13"/>
    <p:sldLayoutId id="2147486519" r:id="rId14"/>
    <p:sldLayoutId id="2147486520" r:id="rId15"/>
    <p:sldLayoutId id="2147486521" r:id="rId16"/>
    <p:sldLayoutId id="2147486522" r:id="rId17"/>
    <p:sldLayoutId id="2147486523" r:id="rId18"/>
    <p:sldLayoutId id="2147486524" r:id="rId19"/>
    <p:sldLayoutId id="2147486525" r:id="rId20"/>
    <p:sldLayoutId id="2147486526" r:id="rId21"/>
    <p:sldLayoutId id="2147486527" r:id="rId2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180975" algn="l" defTabSz="4572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latinLnBrk="0" hangingPunct="1">
        <a:spcBef>
          <a:spcPts val="0"/>
        </a:spcBef>
        <a:spcAft>
          <a:spcPts val="600"/>
        </a:spcAft>
        <a:buSzPct val="100000"/>
        <a:buFontTx/>
        <a:buBlip>
          <a:blip r:embed="rId2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latinLnBrk="0" hangingPunct="1">
        <a:spcBef>
          <a:spcPts val="360"/>
        </a:spcBef>
        <a:buSzPct val="100000"/>
        <a:buFont typeface="Lucida Grande"/>
        <a:buChar char="-"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DSM </a:t>
            </a:r>
            <a:r>
              <a:rPr lang="en-US" dirty="0" smtClean="0"/>
              <a:t>6.0.3 </a:t>
            </a:r>
            <a:r>
              <a:rPr lang="en-US" dirty="0"/>
              <a:t>Project Update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Saurabh Dixit</a:t>
            </a:r>
            <a:br>
              <a:rPr lang="en-US" dirty="0"/>
            </a:br>
            <a:r>
              <a:rPr lang="en-US" dirty="0" smtClean="0"/>
              <a:t>04/25/2018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06" y="108253"/>
            <a:ext cx="8674683" cy="682579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Current DSM </a:t>
            </a:r>
            <a:r>
              <a:rPr lang="en-GB" sz="2400" dirty="0" smtClean="0"/>
              <a:t>Status - </a:t>
            </a:r>
            <a:r>
              <a:rPr lang="en-GB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Yellow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552" y="803711"/>
            <a:ext cx="8944557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700" b="1" dirty="0"/>
              <a:t> </a:t>
            </a:r>
            <a:r>
              <a:rPr lang="en-US" sz="1700" b="1" dirty="0" smtClean="0"/>
              <a:t>6.0.2 – VISA IBM Spectrum Validation with python KMIP client  </a:t>
            </a:r>
            <a:r>
              <a:rPr lang="en-US" sz="1700" b="1" dirty="0" smtClean="0"/>
              <a:t> 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700" b="1" dirty="0" smtClean="0"/>
              <a:t> 6.0.2 </a:t>
            </a:r>
            <a:r>
              <a:rPr lang="en-US" sz="1700" b="1" dirty="0" smtClean="0"/>
              <a:t>– April Patch – Released to support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700" b="1" dirty="0" smtClean="0"/>
              <a:t> 6.0.2 </a:t>
            </a:r>
            <a:r>
              <a:rPr lang="en-US" sz="1700" b="1" dirty="0" smtClean="0"/>
              <a:t>– </a:t>
            </a:r>
            <a:r>
              <a:rPr lang="en-US" sz="1700" b="1" dirty="0" err="1" smtClean="0"/>
              <a:t>Gov</a:t>
            </a:r>
            <a:r>
              <a:rPr lang="en-US" sz="1700" b="1" dirty="0" smtClean="0"/>
              <a:t> Cloud Image  - Released to Support</a:t>
            </a:r>
            <a:endParaRPr lang="en-US" sz="1700" b="1" dirty="0"/>
          </a:p>
          <a:p>
            <a:endParaRPr lang="en-US" sz="1700" b="1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700" b="1" dirty="0" smtClean="0"/>
              <a:t> 6.0.3 </a:t>
            </a:r>
            <a:r>
              <a:rPr lang="en-US" sz="1700" b="1" dirty="0"/>
              <a:t>build </a:t>
            </a:r>
            <a:r>
              <a:rPr lang="en-US" sz="1700" b="1" dirty="0" smtClean="0"/>
              <a:t>– </a:t>
            </a:r>
            <a:endParaRPr lang="en-US" sz="1700" b="1" dirty="0"/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700" b="1" dirty="0"/>
              <a:t> BYOK UI Feature – </a:t>
            </a:r>
            <a:r>
              <a:rPr lang="en-US" sz="1700" b="1" dirty="0" smtClean="0"/>
              <a:t>Done</a:t>
            </a:r>
            <a:endParaRPr lang="en-US" sz="1700" b="1" dirty="0"/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700" b="1" dirty="0"/>
              <a:t> Network HSM – </a:t>
            </a:r>
            <a:r>
              <a:rPr lang="en-US" sz="1700" b="1" dirty="0" smtClean="0"/>
              <a:t>Done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700" b="1" dirty="0"/>
              <a:t> </a:t>
            </a:r>
            <a:r>
              <a:rPr lang="en-US" sz="1700" b="1" dirty="0" smtClean="0"/>
              <a:t>RESTful AP I- In IVVQ</a:t>
            </a:r>
            <a:endParaRPr lang="en-US" sz="1700" b="1" dirty="0" smtClean="0"/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700" b="1" dirty="0" smtClean="0">
                <a:solidFill>
                  <a:srgbClr val="FF0000"/>
                </a:solidFill>
              </a:rPr>
              <a:t> RESTful </a:t>
            </a:r>
            <a:r>
              <a:rPr lang="en-US" sz="1700" b="1" dirty="0" smtClean="0">
                <a:solidFill>
                  <a:srgbClr val="FF0000"/>
                </a:solidFill>
              </a:rPr>
              <a:t>API documentation </a:t>
            </a:r>
            <a:r>
              <a:rPr lang="en-US" sz="1700" b="1" dirty="0" smtClean="0">
                <a:solidFill>
                  <a:srgbClr val="FF0000"/>
                </a:solidFill>
              </a:rPr>
              <a:t>– In IVVQ 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700" b="1" dirty="0">
                <a:solidFill>
                  <a:srgbClr val="FF0000"/>
                </a:solidFill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</a:rPr>
              <a:t>LDT/Docker automatic agent registration – In IVVQ</a:t>
            </a:r>
            <a:endParaRPr lang="en-US" sz="1600" b="1" dirty="0">
              <a:solidFill>
                <a:srgbClr val="FF0000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0000"/>
                </a:solidFill>
              </a:rPr>
              <a:t> Intermediate CA feature – In IVVQ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600" b="1" dirty="0" smtClean="0"/>
              <a:t> Regression </a:t>
            </a:r>
            <a:r>
              <a:rPr lang="en-US" sz="1600" b="1" dirty="0"/>
              <a:t>T</a:t>
            </a:r>
            <a:r>
              <a:rPr lang="en-US" sz="1600" b="1" dirty="0" smtClean="0"/>
              <a:t>est </a:t>
            </a:r>
            <a:r>
              <a:rPr lang="en-US" sz="1600" b="1" dirty="0"/>
              <a:t>– In </a:t>
            </a:r>
            <a:r>
              <a:rPr lang="en-US" sz="1600" b="1" dirty="0" smtClean="0"/>
              <a:t>IVVQ </a:t>
            </a:r>
            <a:r>
              <a:rPr lang="en-US" sz="1600" b="1" dirty="0"/>
              <a:t>(Test first Pass August 30, 2018</a:t>
            </a:r>
            <a:r>
              <a:rPr lang="en-US" sz="1600" b="1" dirty="0" smtClean="0"/>
              <a:t>)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FF0000"/>
                </a:solidFill>
              </a:rPr>
              <a:t> Build 8058 – Rejected </a:t>
            </a:r>
            <a:r>
              <a:rPr lang="en-US" sz="1600" b="1" dirty="0" smtClean="0">
                <a:solidFill>
                  <a:srgbClr val="FF0000"/>
                </a:solidFill>
              </a:rPr>
              <a:t>because of blocker SRV-22681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lvl="1"/>
            <a:endParaRPr lang="en-US" sz="1600" b="1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700" b="1" dirty="0" smtClean="0"/>
              <a:t>6.2 Build – 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700" b="1" dirty="0"/>
              <a:t> </a:t>
            </a:r>
            <a:r>
              <a:rPr lang="en-US" sz="1700" b="1" dirty="0" smtClean="0"/>
              <a:t>PostgreSQL sanity test – In Progress</a:t>
            </a:r>
            <a:endParaRPr lang="en-US" sz="1700" b="1" dirty="0"/>
          </a:p>
          <a:p>
            <a:pPr marL="628650" lvl="1" indent="-171450">
              <a:buFont typeface="Wingdings" panose="05000000000000000000" pitchFamily="2" charset="2"/>
              <a:buChar char="v"/>
            </a:pPr>
            <a:endParaRPr lang="en-US" sz="1700" b="1" dirty="0"/>
          </a:p>
          <a:p>
            <a:pPr lvl="1"/>
            <a:endParaRPr lang="en-US" sz="1700" b="1" dirty="0" smtClean="0"/>
          </a:p>
          <a:p>
            <a:r>
              <a:rPr lang="en-US" sz="1700" b="1" dirty="0" smtClean="0"/>
              <a:t>Note:- </a:t>
            </a:r>
            <a:r>
              <a:rPr lang="en-US" sz="1700" b="1" dirty="0" smtClean="0">
                <a:solidFill>
                  <a:srgbClr val="FF0000"/>
                </a:solidFill>
              </a:rPr>
              <a:t>RED color text means feature still in development, partial delivery to IVVQ</a:t>
            </a:r>
            <a:endParaRPr lang="en-US" sz="1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66" y="65903"/>
            <a:ext cx="8877234" cy="682579"/>
          </a:xfrm>
        </p:spPr>
        <p:txBody>
          <a:bodyPr>
            <a:normAutofit/>
          </a:bodyPr>
          <a:lstStyle/>
          <a:p>
            <a:r>
              <a:rPr lang="en-US" sz="2800" dirty="0"/>
              <a:t>Test Case Metrics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713001"/>
              </p:ext>
            </p:extLst>
          </p:nvPr>
        </p:nvGraphicFramePr>
        <p:xfrm>
          <a:off x="266766" y="2133136"/>
          <a:ext cx="8675898" cy="4219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48482"/>
            <a:ext cx="9144000" cy="71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66" y="65903"/>
            <a:ext cx="8877234" cy="682579"/>
          </a:xfrm>
        </p:spPr>
        <p:txBody>
          <a:bodyPr>
            <a:normAutofit/>
          </a:bodyPr>
          <a:lstStyle/>
          <a:p>
            <a:r>
              <a:rPr lang="en-US" sz="2800" dirty="0"/>
              <a:t>DSM Created Vs Resolved JIRA Incidents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871537"/>
            <a:ext cx="72961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Jira Incidents Statistics for current release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1795462"/>
            <a:ext cx="74390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Criteria Open Jira Incidents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428750"/>
            <a:ext cx="73723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8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06" y="108253"/>
            <a:ext cx="8674683" cy="682579"/>
          </a:xfrm>
        </p:spPr>
        <p:txBody>
          <a:bodyPr>
            <a:normAutofit/>
          </a:bodyPr>
          <a:lstStyle/>
          <a:p>
            <a:r>
              <a:rPr lang="en-US" dirty="0"/>
              <a:t>List of DSM New Feature – </a:t>
            </a:r>
            <a:r>
              <a:rPr lang="en-US" dirty="0" smtClean="0"/>
              <a:t>5/22/18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2A82A7-2FD9-4E23-BCFA-CCF98DB06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01272"/>
              </p:ext>
            </p:extLst>
          </p:nvPr>
        </p:nvGraphicFramePr>
        <p:xfrm>
          <a:off x="205704" y="790832"/>
          <a:ext cx="8674685" cy="5317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0856">
                  <a:extLst>
                    <a:ext uri="{9D8B030D-6E8A-4147-A177-3AD203B41FA5}">
                      <a16:colId xmlns:a16="http://schemas.microsoft.com/office/drawing/2014/main" val="3956174378"/>
                    </a:ext>
                  </a:extLst>
                </a:gridCol>
                <a:gridCol w="1201913">
                  <a:extLst>
                    <a:ext uri="{9D8B030D-6E8A-4147-A177-3AD203B41FA5}">
                      <a16:colId xmlns:a16="http://schemas.microsoft.com/office/drawing/2014/main" val="1948805786"/>
                    </a:ext>
                  </a:extLst>
                </a:gridCol>
                <a:gridCol w="1201916">
                  <a:extLst>
                    <a:ext uri="{9D8B030D-6E8A-4147-A177-3AD203B41FA5}">
                      <a16:colId xmlns:a16="http://schemas.microsoft.com/office/drawing/2014/main" val="93453724"/>
                    </a:ext>
                  </a:extLst>
                </a:gridCol>
              </a:tblGrid>
              <a:tr h="493791">
                <a:tc>
                  <a:txBody>
                    <a:bodyPr/>
                    <a:lstStyle/>
                    <a:p>
                      <a:r>
                        <a:rPr lang="en-US" sz="1400" dirty="0"/>
                        <a:t>New Feature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</a:t>
                      </a:r>
                    </a:p>
                    <a:p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QA</a:t>
                      </a:r>
                    </a:p>
                    <a:p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442820"/>
                  </a:ext>
                </a:extLst>
              </a:tr>
              <a:tr h="4937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>
                          <a:solidFill>
                            <a:srgbClr val="102F64"/>
                          </a:solidFill>
                          <a:effectLst/>
                        </a:rPr>
                        <a:t>Fix all medium or above SRV- bugs for Covertly Nessus and </a:t>
                      </a:r>
                      <a:r>
                        <a:rPr lang="en-US" sz="1400" b="0" u="none" strike="noStrike" dirty="0" err="1">
                          <a:solidFill>
                            <a:srgbClr val="102F64"/>
                          </a:solidFill>
                          <a:effectLst/>
                        </a:rPr>
                        <a:t>BurpSuite</a:t>
                      </a:r>
                      <a:r>
                        <a:rPr lang="en-US" sz="1400" b="0" u="none" strike="noStrike" dirty="0">
                          <a:solidFill>
                            <a:srgbClr val="102F64"/>
                          </a:solidFill>
                          <a:effectLst/>
                        </a:rPr>
                        <a:t> in train #3</a:t>
                      </a:r>
                      <a:endParaRPr lang="en-US" sz="1400" b="0" i="0" u="none" strike="noStrike" dirty="0">
                        <a:solidFill>
                          <a:srgbClr val="102F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570230"/>
                  </a:ext>
                </a:extLst>
              </a:tr>
              <a:tr h="3420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>
                          <a:solidFill>
                            <a:srgbClr val="102F64"/>
                          </a:solidFill>
                          <a:effectLst/>
                        </a:rPr>
                        <a:t>Incremental list of DSM REST APIs</a:t>
                      </a:r>
                      <a:endParaRPr lang="en-US" sz="1400" b="0" i="0" u="none" strike="noStrike" dirty="0">
                        <a:solidFill>
                          <a:srgbClr val="102F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675842"/>
                  </a:ext>
                </a:extLst>
              </a:tr>
              <a:tr h="3420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>
                          <a:solidFill>
                            <a:srgbClr val="102F64"/>
                          </a:solidFill>
                          <a:effectLst/>
                        </a:rPr>
                        <a:t>Document the DSM KMIP integration for VMware</a:t>
                      </a:r>
                      <a:endParaRPr lang="en-US" sz="1400" b="0" i="0" u="none" strike="noStrike" dirty="0">
                        <a:solidFill>
                          <a:srgbClr val="102F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085030"/>
                  </a:ext>
                </a:extLst>
              </a:tr>
              <a:tr h="3420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>
                          <a:solidFill>
                            <a:srgbClr val="102F64"/>
                          </a:solidFill>
                          <a:effectLst/>
                        </a:rPr>
                        <a:t>Thales branding - GUI</a:t>
                      </a:r>
                      <a:endParaRPr lang="en-US" sz="1400" b="0" i="0" u="none" strike="noStrike" dirty="0">
                        <a:solidFill>
                          <a:srgbClr val="102F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779395"/>
                  </a:ext>
                </a:extLst>
              </a:tr>
              <a:tr h="3420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>
                          <a:solidFill>
                            <a:srgbClr val="102F64"/>
                          </a:solidFill>
                          <a:effectLst/>
                        </a:rPr>
                        <a:t>Thales branding - CLI</a:t>
                      </a:r>
                      <a:endParaRPr lang="en-US" sz="1400" b="0" i="0" u="none" strike="noStrike" dirty="0">
                        <a:solidFill>
                          <a:srgbClr val="102F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716400"/>
                  </a:ext>
                </a:extLst>
              </a:tr>
              <a:tr h="3420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>
                          <a:solidFill>
                            <a:srgbClr val="102F64"/>
                          </a:solidFill>
                          <a:effectLst/>
                        </a:rPr>
                        <a:t>Thales branding - Documentation</a:t>
                      </a:r>
                      <a:endParaRPr lang="en-US" sz="1400" b="0" i="0" u="none" strike="noStrike" dirty="0">
                        <a:solidFill>
                          <a:srgbClr val="102F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349634"/>
                  </a:ext>
                </a:extLst>
              </a:tr>
              <a:tr h="342076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02F64"/>
                          </a:solidFill>
                        </a:rPr>
                        <a:t>BYOK REST APIs, UI for Symmetric Key import/Export in DSM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Done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207014"/>
                  </a:ext>
                </a:extLst>
              </a:tr>
              <a:tr h="3420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>
                          <a:solidFill>
                            <a:srgbClr val="102F64"/>
                          </a:solidFill>
                          <a:effectLst/>
                        </a:rPr>
                        <a:t>Support AD/LDAP integration with RESTful APIs </a:t>
                      </a:r>
                      <a:endParaRPr lang="en-US" sz="1400" b="0" i="0" u="none" strike="noStrike" dirty="0">
                        <a:solidFill>
                          <a:srgbClr val="102F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Done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42044"/>
                  </a:ext>
                </a:extLst>
              </a:tr>
              <a:tr h="3420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>
                          <a:solidFill>
                            <a:srgbClr val="102F64"/>
                          </a:solidFill>
                          <a:effectLst/>
                        </a:rPr>
                        <a:t>LDT/Docker - Automatic agent registration</a:t>
                      </a:r>
                      <a:endParaRPr lang="en-US" sz="1400" b="0" i="0" u="none" strike="noStrike" dirty="0">
                        <a:solidFill>
                          <a:srgbClr val="102F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Done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606174"/>
                  </a:ext>
                </a:extLst>
              </a:tr>
              <a:tr h="3420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>
                          <a:solidFill>
                            <a:srgbClr val="102F64"/>
                          </a:solidFill>
                          <a:effectLst/>
                        </a:rPr>
                        <a:t>Support network HSMs [Thales </a:t>
                      </a:r>
                      <a:r>
                        <a:rPr lang="en-US" sz="1400" b="0" u="none" strike="noStrike" dirty="0" err="1">
                          <a:solidFill>
                            <a:srgbClr val="102F64"/>
                          </a:solidFill>
                          <a:effectLst/>
                        </a:rPr>
                        <a:t>nShield</a:t>
                      </a:r>
                      <a:r>
                        <a:rPr lang="en-US" sz="1400" b="0" u="none" strike="noStrike" dirty="0">
                          <a:solidFill>
                            <a:srgbClr val="102F64"/>
                          </a:solidFill>
                          <a:effectLst/>
                        </a:rPr>
                        <a:t>]</a:t>
                      </a:r>
                      <a:endParaRPr lang="en-US" sz="1400" b="0" i="0" u="none" strike="noStrike" dirty="0">
                        <a:solidFill>
                          <a:srgbClr val="102F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18551"/>
                  </a:ext>
                </a:extLst>
              </a:tr>
              <a:tr h="3420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 smtClean="0">
                          <a:solidFill>
                            <a:srgbClr val="102F64"/>
                          </a:solidFill>
                          <a:effectLst/>
                        </a:rPr>
                        <a:t>Intermediate CA Support</a:t>
                      </a:r>
                      <a:endParaRPr lang="en-US" sz="1400" b="0" i="0" u="none" strike="noStrike" dirty="0">
                        <a:solidFill>
                          <a:srgbClr val="102F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376734"/>
                  </a:ext>
                </a:extLst>
              </a:tr>
              <a:tr h="4937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102F64"/>
                          </a:solidFill>
                          <a:effectLst/>
                          <a:latin typeface="+mn-lt"/>
                        </a:rPr>
                        <a:t>IBM Spectrum Scale Advanced Edition: Integration with DSM</a:t>
                      </a:r>
                      <a:br>
                        <a:rPr lang="en-US" sz="1400" b="0" i="0" u="none" strike="noStrike" dirty="0" smtClean="0">
                          <a:solidFill>
                            <a:srgbClr val="102F64"/>
                          </a:solidFill>
                          <a:effectLst/>
                          <a:latin typeface="+mn-lt"/>
                        </a:rPr>
                      </a:br>
                      <a:endParaRPr lang="en-US" sz="1400" b="0" i="0" u="none" strike="noStrike" dirty="0" smtClean="0">
                        <a:solidFill>
                          <a:srgbClr val="102F64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224318"/>
                  </a:ext>
                </a:extLst>
              </a:tr>
              <a:tr h="3420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102F64"/>
                          </a:solidFill>
                          <a:effectLst/>
                          <a:latin typeface="+mn-lt"/>
                        </a:rPr>
                        <a:t>Enforced</a:t>
                      </a:r>
                      <a:r>
                        <a:rPr lang="en-US" sz="1400" b="0" i="0" u="none" strike="noStrike" baseline="0" dirty="0" smtClean="0">
                          <a:solidFill>
                            <a:srgbClr val="102F64"/>
                          </a:solidFill>
                          <a:effectLst/>
                          <a:latin typeface="+mn-lt"/>
                        </a:rPr>
                        <a:t> Shared Secret</a:t>
                      </a:r>
                      <a:endParaRPr lang="en-US" sz="1400" b="0" i="0" u="none" strike="noStrike" dirty="0" smtClean="0">
                        <a:solidFill>
                          <a:srgbClr val="102F64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In Progress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In Progress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27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1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4131-5EC4-46A8-AC9D-65680DE8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DSM </a:t>
            </a:r>
            <a:r>
              <a:rPr lang="en-US" dirty="0" smtClean="0"/>
              <a:t>ROADMAP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8" y="765742"/>
            <a:ext cx="8192197" cy="54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6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QA Metrics	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694956"/>
              </p:ext>
            </p:extLst>
          </p:nvPr>
        </p:nvGraphicFramePr>
        <p:xfrm>
          <a:off x="179388" y="928688"/>
          <a:ext cx="876141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282">
                  <a:extLst>
                    <a:ext uri="{9D8B030D-6E8A-4147-A177-3AD203B41FA5}">
                      <a16:colId xmlns:a16="http://schemas.microsoft.com/office/drawing/2014/main" val="1063189889"/>
                    </a:ext>
                  </a:extLst>
                </a:gridCol>
                <a:gridCol w="1752282">
                  <a:extLst>
                    <a:ext uri="{9D8B030D-6E8A-4147-A177-3AD203B41FA5}">
                      <a16:colId xmlns:a16="http://schemas.microsoft.com/office/drawing/2014/main" val="972057965"/>
                    </a:ext>
                  </a:extLst>
                </a:gridCol>
                <a:gridCol w="1752282">
                  <a:extLst>
                    <a:ext uri="{9D8B030D-6E8A-4147-A177-3AD203B41FA5}">
                      <a16:colId xmlns:a16="http://schemas.microsoft.com/office/drawing/2014/main" val="1972783751"/>
                    </a:ext>
                  </a:extLst>
                </a:gridCol>
                <a:gridCol w="1752282">
                  <a:extLst>
                    <a:ext uri="{9D8B030D-6E8A-4147-A177-3AD203B41FA5}">
                      <a16:colId xmlns:a16="http://schemas.microsoft.com/office/drawing/2014/main" val="1855815748"/>
                    </a:ext>
                  </a:extLst>
                </a:gridCol>
                <a:gridCol w="1752282">
                  <a:extLst>
                    <a:ext uri="{9D8B030D-6E8A-4147-A177-3AD203B41FA5}">
                      <a16:colId xmlns:a16="http://schemas.microsoft.com/office/drawing/2014/main" val="296743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DSM 6.1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</a:t>
                      </a:r>
                    </a:p>
                    <a:p>
                      <a:r>
                        <a:rPr lang="en-US" sz="1600" dirty="0" smtClean="0"/>
                        <a:t>Test cases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 case Automated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 case Executed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 case Success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86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 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8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Regression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669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456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423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02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 Feature 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81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Regression 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200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66" y="3246813"/>
            <a:ext cx="5448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heme/theme1.xml><?xml version="1.0" encoding="utf-8"?>
<a:theme xmlns:a="http://schemas.openxmlformats.org/drawingml/2006/main" name="Vormetric_Company_Powerpoint_Template_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 Transi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imple Blue with Tag">
  <a:themeElements>
    <a:clrScheme name="Vormetric">
      <a:dk1>
        <a:sysClr val="windowText" lastClr="000000"/>
      </a:dk1>
      <a:lt1>
        <a:sysClr val="window" lastClr="FFFFFF"/>
      </a:lt1>
      <a:dk2>
        <a:srgbClr val="005581"/>
      </a:dk2>
      <a:lt2>
        <a:srgbClr val="FFFFFF"/>
      </a:lt2>
      <a:accent1>
        <a:srgbClr val="009DDC"/>
      </a:accent1>
      <a:accent2>
        <a:srgbClr val="6CB33F"/>
      </a:accent2>
      <a:accent3>
        <a:srgbClr val="F3901D"/>
      </a:accent3>
      <a:accent4>
        <a:srgbClr val="005581"/>
      </a:accent4>
      <a:accent5>
        <a:srgbClr val="A1A1A4"/>
      </a:accent5>
      <a:accent6>
        <a:srgbClr val="AB0015"/>
      </a:accent6>
      <a:hlink>
        <a:srgbClr val="005581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Simple Blue with Tag">
  <a:themeElements>
    <a:clrScheme name="Vormetric">
      <a:dk1>
        <a:sysClr val="windowText" lastClr="000000"/>
      </a:dk1>
      <a:lt1>
        <a:sysClr val="window" lastClr="FFFFFF"/>
      </a:lt1>
      <a:dk2>
        <a:srgbClr val="005581"/>
      </a:dk2>
      <a:lt2>
        <a:srgbClr val="FFFFFF"/>
      </a:lt2>
      <a:accent1>
        <a:srgbClr val="009DDC"/>
      </a:accent1>
      <a:accent2>
        <a:srgbClr val="6CB33F"/>
      </a:accent2>
      <a:accent3>
        <a:srgbClr val="F3901D"/>
      </a:accent3>
      <a:accent4>
        <a:srgbClr val="005581"/>
      </a:accent4>
      <a:accent5>
        <a:srgbClr val="A1A1A4"/>
      </a:accent5>
      <a:accent6>
        <a:srgbClr val="AB0015"/>
      </a:accent6>
      <a:hlink>
        <a:srgbClr val="005581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Simple Blue with Tag">
  <a:themeElements>
    <a:clrScheme name="Vormetric">
      <a:dk1>
        <a:sysClr val="windowText" lastClr="000000"/>
      </a:dk1>
      <a:lt1>
        <a:sysClr val="window" lastClr="FFFFFF"/>
      </a:lt1>
      <a:dk2>
        <a:srgbClr val="005581"/>
      </a:dk2>
      <a:lt2>
        <a:srgbClr val="FFFFFF"/>
      </a:lt2>
      <a:accent1>
        <a:srgbClr val="009DDC"/>
      </a:accent1>
      <a:accent2>
        <a:srgbClr val="6CB33F"/>
      </a:accent2>
      <a:accent3>
        <a:srgbClr val="F3901D"/>
      </a:accent3>
      <a:accent4>
        <a:srgbClr val="005581"/>
      </a:accent4>
      <a:accent5>
        <a:srgbClr val="A1A1A4"/>
      </a:accent5>
      <a:accent6>
        <a:srgbClr val="AB0015"/>
      </a:accent6>
      <a:hlink>
        <a:srgbClr val="005581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3_Simple Blue with Tag">
  <a:themeElements>
    <a:clrScheme name="Vormetric">
      <a:dk1>
        <a:sysClr val="windowText" lastClr="000000"/>
      </a:dk1>
      <a:lt1>
        <a:sysClr val="window" lastClr="FFFFFF"/>
      </a:lt1>
      <a:dk2>
        <a:srgbClr val="005581"/>
      </a:dk2>
      <a:lt2>
        <a:srgbClr val="FFFFFF"/>
      </a:lt2>
      <a:accent1>
        <a:srgbClr val="009DDC"/>
      </a:accent1>
      <a:accent2>
        <a:srgbClr val="6CB33F"/>
      </a:accent2>
      <a:accent3>
        <a:srgbClr val="F3901D"/>
      </a:accent3>
      <a:accent4>
        <a:srgbClr val="005581"/>
      </a:accent4>
      <a:accent5>
        <a:srgbClr val="A1A1A4"/>
      </a:accent5>
      <a:accent6>
        <a:srgbClr val="AB0015"/>
      </a:accent6>
      <a:hlink>
        <a:srgbClr val="005581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4_Simple Blue with Tag">
  <a:themeElements>
    <a:clrScheme name="Vormetric">
      <a:dk1>
        <a:sysClr val="windowText" lastClr="000000"/>
      </a:dk1>
      <a:lt1>
        <a:sysClr val="window" lastClr="FFFFFF"/>
      </a:lt1>
      <a:dk2>
        <a:srgbClr val="005581"/>
      </a:dk2>
      <a:lt2>
        <a:srgbClr val="FFFFFF"/>
      </a:lt2>
      <a:accent1>
        <a:srgbClr val="009DDC"/>
      </a:accent1>
      <a:accent2>
        <a:srgbClr val="6CB33F"/>
      </a:accent2>
      <a:accent3>
        <a:srgbClr val="F3901D"/>
      </a:accent3>
      <a:accent4>
        <a:srgbClr val="005581"/>
      </a:accent4>
      <a:accent5>
        <a:srgbClr val="A1A1A4"/>
      </a:accent5>
      <a:accent6>
        <a:srgbClr val="AB0015"/>
      </a:accent6>
      <a:hlink>
        <a:srgbClr val="005581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Thales e-Security Template 2017">
  <a:themeElements>
    <a:clrScheme name="Custom 7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309DB5"/>
      </a:accent1>
      <a:accent2>
        <a:srgbClr val="B42573"/>
      </a:accent2>
      <a:accent3>
        <a:srgbClr val="7D7EAB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ales e-Security Template EN 020217 v3 no content.potm" id="{46A08EF9-8CC9-4AE4-B192-4A4BCE431D81}" vid="{A9AF271F-74BE-40A5-B6E2-66285C16FDA5}"/>
    </a:ext>
  </a:ext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Vormetric_Company_Powerpoint_Template_Final</Template>
  <TotalTime>30473</TotalTime>
  <Words>346</Words>
  <Application>Microsoft Office PowerPoint</Application>
  <PresentationFormat>On-screen Show (4:3)</PresentationFormat>
  <Paragraphs>99</Paragraphs>
  <Slides>9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9</vt:i4>
      </vt:variant>
    </vt:vector>
  </HeadingPairs>
  <TitlesOfParts>
    <vt:vector size="26" baseType="lpstr">
      <vt:lpstr>ＭＳ Ｐゴシック</vt:lpstr>
      <vt:lpstr>Arial</vt:lpstr>
      <vt:lpstr>Calibri</vt:lpstr>
      <vt:lpstr>Century Gothic</vt:lpstr>
      <vt:lpstr>Lucida Grande</vt:lpstr>
      <vt:lpstr>Tahoma</vt:lpstr>
      <vt:lpstr>Trebuchet MS</vt:lpstr>
      <vt:lpstr>Wingdings</vt:lpstr>
      <vt:lpstr>Wingdings 3</vt:lpstr>
      <vt:lpstr>Vormetric_Company_Powerpoint_Template_Final</vt:lpstr>
      <vt:lpstr>Blue Transition</vt:lpstr>
      <vt:lpstr>Simple Blue with Tag</vt:lpstr>
      <vt:lpstr>1_Simple Blue with Tag</vt:lpstr>
      <vt:lpstr>2_Simple Blue with Tag</vt:lpstr>
      <vt:lpstr>3_Simple Blue with Tag</vt:lpstr>
      <vt:lpstr>4_Simple Blue with Tag</vt:lpstr>
      <vt:lpstr>Thales e-Security Template 2017</vt:lpstr>
      <vt:lpstr>DSM 6.0.3 Project Update   Saurabh Dixit 04/25/2018 </vt:lpstr>
      <vt:lpstr>Current DSM Status - Yellow </vt:lpstr>
      <vt:lpstr>Test Case Metrics</vt:lpstr>
      <vt:lpstr>DSM Created Vs Resolved JIRA Incidents </vt:lpstr>
      <vt:lpstr>Total Jira Incidents Statistics for current release</vt:lpstr>
      <vt:lpstr>Release Criteria Open Jira Incidents</vt:lpstr>
      <vt:lpstr>List of DSM New Feature – 5/22/18  </vt:lpstr>
      <vt:lpstr>DSM ROADMAP </vt:lpstr>
      <vt:lpstr>QA Metrics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DSMQA-Weekly-Summary</dc:title>
  <dc:creator>Dixit, Saurabh</dc:creator>
  <dc:description>designed by Focus Visual Communication - 831-425-5574</dc:description>
  <cp:lastModifiedBy>Dixit, Saurabh</cp:lastModifiedBy>
  <cp:revision>1090</cp:revision>
  <cp:lastPrinted>2014-11-12T22:57:13Z</cp:lastPrinted>
  <dcterms:created xsi:type="dcterms:W3CDTF">2014-03-26T21:02:26Z</dcterms:created>
  <dcterms:modified xsi:type="dcterms:W3CDTF">2018-04-25T06:19:59Z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0008005E3B0000000000010250600207e7000400038000</vt:lpwstr>
  </property>
  <property fmtid="{D5CDD505-2E9C-101B-9397-08002B2CF9AE}" pid="3" name="Offisync_ServerID">
    <vt:lpwstr>2c1b7fb9-70ef-46d9-bc4a-260aa46b53ca</vt:lpwstr>
  </property>
  <property fmtid="{D5CDD505-2E9C-101B-9397-08002B2CF9AE}" pid="4" name="Offisync_ProviderInitializationData">
    <vt:lpwstr>https://vormetric.jiveon.com/</vt:lpwstr>
  </property>
  <property fmtid="{D5CDD505-2E9C-101B-9397-08002B2CF9AE}" pid="5" name="Offisync_UpdateToken">
    <vt:lpwstr>2</vt:lpwstr>
  </property>
  <property fmtid="{D5CDD505-2E9C-101B-9397-08002B2CF9AE}" pid="6" name="Jive_PrevVersionNumber">
    <vt:lpwstr>1</vt:lpwstr>
  </property>
  <property fmtid="{D5CDD505-2E9C-101B-9397-08002B2CF9AE}" pid="7" name="Jive_LatestUserAccountName">
    <vt:lpwstr>tstewart@vormetric.com</vt:lpwstr>
  </property>
  <property fmtid="{D5CDD505-2E9C-101B-9397-08002B2CF9AE}" pid="8" name="Jive_LatestFileFullName">
    <vt:lpwstr>9495276d277fd2fe047321fae350d2cc</vt:lpwstr>
  </property>
  <property fmtid="{D5CDD505-2E9C-101B-9397-08002B2CF9AE}" pid="9" name="Jive_ModifiedButNotPublished">
    <vt:lpwstr>True</vt:lpwstr>
  </property>
  <property fmtid="{D5CDD505-2E9C-101B-9397-08002B2CF9AE}" pid="10" name="Offisync_UniqueId">
    <vt:lpwstr>2329</vt:lpwstr>
  </property>
  <property fmtid="{D5CDD505-2E9C-101B-9397-08002B2CF9AE}" pid="11" name="Jive_VersionGuid_v2.5">
    <vt:lpwstr>41b63e7ed15241c8b82966114d5692c3</vt:lpwstr>
  </property>
</Properties>
</file>