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42" r:id="rId1"/>
    <p:sldMasterId id="2147484905" r:id="rId2"/>
    <p:sldMasterId id="2147484658" r:id="rId3"/>
    <p:sldMasterId id="2147486479" r:id="rId4"/>
    <p:sldMasterId id="2147486486" r:id="rId5"/>
    <p:sldMasterId id="2147486489" r:id="rId6"/>
    <p:sldMasterId id="2147486492" r:id="rId7"/>
    <p:sldMasterId id="2147486505" r:id="rId8"/>
  </p:sldMasterIdLst>
  <p:notesMasterIdLst>
    <p:notesMasterId r:id="rId34"/>
  </p:notesMasterIdLst>
  <p:handoutMasterIdLst>
    <p:handoutMasterId r:id="rId35"/>
  </p:handoutMasterIdLst>
  <p:sldIdLst>
    <p:sldId id="1214" r:id="rId9"/>
    <p:sldId id="1226" r:id="rId10"/>
    <p:sldId id="1242" r:id="rId11"/>
    <p:sldId id="1227" r:id="rId12"/>
    <p:sldId id="1243" r:id="rId13"/>
    <p:sldId id="1224" r:id="rId14"/>
    <p:sldId id="1256" r:id="rId15"/>
    <p:sldId id="1250" r:id="rId16"/>
    <p:sldId id="1245" r:id="rId17"/>
    <p:sldId id="1244" r:id="rId18"/>
    <p:sldId id="1257" r:id="rId19"/>
    <p:sldId id="1258" r:id="rId20"/>
    <p:sldId id="1259" r:id="rId21"/>
    <p:sldId id="1260" r:id="rId22"/>
    <p:sldId id="1261" r:id="rId23"/>
    <p:sldId id="1262" r:id="rId24"/>
    <p:sldId id="1251" r:id="rId25"/>
    <p:sldId id="1252" r:id="rId26"/>
    <p:sldId id="1253" r:id="rId27"/>
    <p:sldId id="1254" r:id="rId28"/>
    <p:sldId id="1255" r:id="rId29"/>
    <p:sldId id="1246" r:id="rId30"/>
    <p:sldId id="1247" r:id="rId31"/>
    <p:sldId id="1248" r:id="rId32"/>
    <p:sldId id="1249" r:id="rId33"/>
  </p:sldIdLst>
  <p:sldSz cx="9144000" cy="6858000" type="screen4x3"/>
  <p:notesSz cx="7010400" cy="92964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an Kessler" initials="AK" lastIdx="23" clrIdx="0"/>
  <p:cmAuthor id="1" name="Solomon Cates" initials="SC" lastIdx="5" clrIdx="1"/>
  <p:cmAuthor id="2" name="Reynah" initials="R" lastIdx="0" clrIdx="2"/>
  <p:cmAuthor id="3" name="tstewart" initials="t" lastIdx="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DDFE5"/>
    <a:srgbClr val="E8F0F3"/>
    <a:srgbClr val="0000FF"/>
    <a:srgbClr val="000000"/>
    <a:srgbClr val="009900"/>
    <a:srgbClr val="CCFFFF"/>
    <a:srgbClr val="102F64"/>
    <a:srgbClr val="3333FF"/>
    <a:srgbClr val="11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99" autoAdjust="0"/>
  </p:normalViewPr>
  <p:slideViewPr>
    <p:cSldViewPr snapToGrid="0">
      <p:cViewPr varScale="1">
        <p:scale>
          <a:sx n="114" d="100"/>
          <a:sy n="114" d="100"/>
        </p:scale>
        <p:origin x="7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9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dixit\Desktop\DSM\602\6_0_2_DSMQA_ReleaseTracki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hsu\Documents\Work\Projects\V6.x\6.0.2\6_0_2%20VTE%20QA%20Release%20Tracking%2008-08-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hsu\Documents\Work\Projects\V6.x\6.0.2\6_0_2%20VTE%20QA%20Release%20Tracking%2008-08-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_File\QA\Plan_602\Copy%20of%206_0_2%20VTE%20QA%20Release%20Tracking%20-%2008-08-2017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Train# 2 Release Status 08/09/2017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'Train #2 Stru'!$D$2:$D$547</c:f>
              <c:strCache>
                <c:ptCount val="20"/>
                <c:pt idx="0">
                  <c:v>All Themes</c:v>
                </c:pt>
                <c:pt idx="1">
                  <c:v>Cloud Theme</c:v>
                </c:pt>
                <c:pt idx="2">
                  <c:v>Cloud Theme II (NOT linked to PM- issues)</c:v>
                </c:pt>
                <c:pt idx="3">
                  <c:v>Cloud Theme I (linked to PM-issues)</c:v>
                </c:pt>
                <c:pt idx="4">
                  <c:v>IBM GDE 3</c:v>
                </c:pt>
                <c:pt idx="5">
                  <c:v>LDT Theme</c:v>
                </c:pt>
                <c:pt idx="6">
                  <c:v>KMIP Theme</c:v>
                </c:pt>
                <c:pt idx="7">
                  <c:v>KMIP Features</c:v>
                </c:pt>
                <c:pt idx="8">
                  <c:v>KMIP General</c:v>
                </c:pt>
                <c:pt idx="9">
                  <c:v>Other Features Theme</c:v>
                </c:pt>
                <c:pt idx="10">
                  <c:v>Other Features Theme I (linked to PM-issues)</c:v>
                </c:pt>
                <c:pt idx="11">
                  <c:v>Other Features Theme II (NOT linked to PM- issues)</c:v>
                </c:pt>
                <c:pt idx="12">
                  <c:v>General Improvements, recently added by Sri</c:v>
                </c:pt>
                <c:pt idx="13">
                  <c:v>Miscellaneous Other Features</c:v>
                </c:pt>
                <c:pt idx="14">
                  <c:v>Kernel Support</c:v>
                </c:pt>
                <c:pt idx="15">
                  <c:v>Linux/Unix Agent issues</c:v>
                </c:pt>
                <c:pt idx="16">
                  <c:v>Windows Issues</c:v>
                </c:pt>
                <c:pt idx="17">
                  <c:v>Release &amp; Delivery Sprints Theme</c:v>
                </c:pt>
                <c:pt idx="18">
                  <c:v>DPM Theme</c:v>
                </c:pt>
                <c:pt idx="19">
                  <c:v>Security Theme</c:v>
                </c:pt>
              </c:strCache>
            </c:strRef>
          </c:cat>
          <c:val>
            <c:numRef>
              <c:f>'Train #2 Stru'!$E$2:$E$547</c:f>
              <c:numCache>
                <c:formatCode>0%</c:formatCode>
                <c:ptCount val="20"/>
                <c:pt idx="0">
                  <c:v>0.4304</c:v>
                </c:pt>
                <c:pt idx="1">
                  <c:v>0.11940000000000001</c:v>
                </c:pt>
                <c:pt idx="2">
                  <c:v>0</c:v>
                </c:pt>
                <c:pt idx="3">
                  <c:v>0.2389</c:v>
                </c:pt>
                <c:pt idx="4">
                  <c:v>0.25</c:v>
                </c:pt>
                <c:pt idx="5">
                  <c:v>0.28170000000000001</c:v>
                </c:pt>
                <c:pt idx="6">
                  <c:v>0.63690000000000002</c:v>
                </c:pt>
                <c:pt idx="7">
                  <c:v>0.41670000000000001</c:v>
                </c:pt>
                <c:pt idx="8">
                  <c:v>0.85709999999999997</c:v>
                </c:pt>
                <c:pt idx="9">
                  <c:v>0.53820000000000001</c:v>
                </c:pt>
                <c:pt idx="10">
                  <c:v>0.3679</c:v>
                </c:pt>
                <c:pt idx="11">
                  <c:v>0.70850000000000002</c:v>
                </c:pt>
                <c:pt idx="12">
                  <c:v>0.41670000000000001</c:v>
                </c:pt>
                <c:pt idx="13">
                  <c:v>0.61539999999999995</c:v>
                </c:pt>
                <c:pt idx="14">
                  <c:v>0.76470000000000005</c:v>
                </c:pt>
                <c:pt idx="15">
                  <c:v>0.8125</c:v>
                </c:pt>
                <c:pt idx="16">
                  <c:v>0.93330000000000002</c:v>
                </c:pt>
                <c:pt idx="17">
                  <c:v>0.5333</c:v>
                </c:pt>
                <c:pt idx="18">
                  <c:v>0.59140000000000004</c:v>
                </c:pt>
                <c:pt idx="19">
                  <c:v>0.49230000000000002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2C-46AC-B4D7-BDCA1AEC9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0790816"/>
        <c:axId val="426388944"/>
        <c:axId val="568411280"/>
      </c:bar3DChart>
      <c:catAx>
        <c:axId val="4207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388944"/>
        <c:crosses val="autoZero"/>
        <c:auto val="1"/>
        <c:lblAlgn val="ctr"/>
        <c:lblOffset val="100"/>
        <c:noMultiLvlLbl val="0"/>
      </c:catAx>
      <c:valAx>
        <c:axId val="42638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790816"/>
        <c:crosses val="autoZero"/>
        <c:crossBetween val="between"/>
      </c:valAx>
      <c:serAx>
        <c:axId val="568411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388944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Release</a:t>
            </a:r>
            <a:r>
              <a:rPr lang="en-US" baseline="0"/>
              <a:t> Train #2 IVVQ Status update  08/09/2017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'Aug 9 2017'!$C$3</c:f>
              <c:strCache>
                <c:ptCount val="1"/>
                <c:pt idx="0">
                  <c:v>Test Cases Plan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'Aug 9 2017'!$B$4:$B$10</c:f>
              <c:strCache>
                <c:ptCount val="7"/>
                <c:pt idx="0">
                  <c:v>DSM</c:v>
                </c:pt>
                <c:pt idx="1">
                  <c:v>LINUX LDT Agent</c:v>
                </c:pt>
                <c:pt idx="2">
                  <c:v>LINUX VTE Agent </c:v>
                </c:pt>
                <c:pt idx="3">
                  <c:v>Windows VTE Agent</c:v>
                </c:pt>
                <c:pt idx="4">
                  <c:v>VCGE 1.3</c:v>
                </c:pt>
                <c:pt idx="5">
                  <c:v>KMasS (SDFC/Azure)</c:v>
                </c:pt>
                <c:pt idx="6">
                  <c:v>DPM</c:v>
                </c:pt>
              </c:strCache>
            </c:strRef>
          </c:cat>
          <c:val>
            <c:numRef>
              <c:f>'Aug 9 2017'!$C$4:$C$10</c:f>
              <c:numCache>
                <c:formatCode>General</c:formatCode>
                <c:ptCount val="7"/>
                <c:pt idx="0">
                  <c:v>383</c:v>
                </c:pt>
                <c:pt idx="1">
                  <c:v>471</c:v>
                </c:pt>
                <c:pt idx="2">
                  <c:v>588</c:v>
                </c:pt>
                <c:pt idx="3">
                  <c:v>446</c:v>
                </c:pt>
                <c:pt idx="4">
                  <c:v>317</c:v>
                </c:pt>
                <c:pt idx="5">
                  <c:v>209</c:v>
                </c:pt>
                <c:pt idx="6">
                  <c:v>1244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E9-4963-AAD2-4FE64847B3F1}"/>
            </c:ext>
          </c:extLst>
        </c:ser>
        <c:ser>
          <c:idx val="1"/>
          <c:order val="1"/>
          <c:tx>
            <c:strRef>
              <c:f>'Aug 9 2017'!$D$3</c:f>
              <c:strCache>
                <c:ptCount val="1"/>
                <c:pt idx="0">
                  <c:v>Executed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'Aug 9 2017'!$B$4:$B$10</c:f>
              <c:strCache>
                <c:ptCount val="7"/>
                <c:pt idx="0">
                  <c:v>DSM</c:v>
                </c:pt>
                <c:pt idx="1">
                  <c:v>LINUX LDT Agent</c:v>
                </c:pt>
                <c:pt idx="2">
                  <c:v>LINUX VTE Agent </c:v>
                </c:pt>
                <c:pt idx="3">
                  <c:v>Windows VTE Agent</c:v>
                </c:pt>
                <c:pt idx="4">
                  <c:v>VCGE 1.3</c:v>
                </c:pt>
                <c:pt idx="5">
                  <c:v>KMasS (SDFC/Azure)</c:v>
                </c:pt>
                <c:pt idx="6">
                  <c:v>DPM</c:v>
                </c:pt>
              </c:strCache>
            </c:strRef>
          </c:cat>
          <c:val>
            <c:numRef>
              <c:f>'Aug 9 2017'!$D$4:$D$10</c:f>
              <c:numCache>
                <c:formatCode>General</c:formatCode>
                <c:ptCount val="7"/>
                <c:pt idx="0">
                  <c:v>179</c:v>
                </c:pt>
                <c:pt idx="1">
                  <c:v>133</c:v>
                </c:pt>
                <c:pt idx="2">
                  <c:v>210</c:v>
                </c:pt>
                <c:pt idx="3">
                  <c:v>354</c:v>
                </c:pt>
                <c:pt idx="4">
                  <c:v>15</c:v>
                </c:pt>
                <c:pt idx="5">
                  <c:v>32</c:v>
                </c:pt>
                <c:pt idx="6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E9-4963-AAD2-4FE64847B3F1}"/>
            </c:ext>
          </c:extLst>
        </c:ser>
        <c:ser>
          <c:idx val="2"/>
          <c:order val="2"/>
          <c:tx>
            <c:strRef>
              <c:f>'Aug 9 2017'!$E$3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'Aug 9 2017'!$B$4:$B$10</c:f>
              <c:strCache>
                <c:ptCount val="7"/>
                <c:pt idx="0">
                  <c:v>DSM</c:v>
                </c:pt>
                <c:pt idx="1">
                  <c:v>LINUX LDT Agent</c:v>
                </c:pt>
                <c:pt idx="2">
                  <c:v>LINUX VTE Agent </c:v>
                </c:pt>
                <c:pt idx="3">
                  <c:v>Windows VTE Agent</c:v>
                </c:pt>
                <c:pt idx="4">
                  <c:v>VCGE 1.3</c:v>
                </c:pt>
                <c:pt idx="5">
                  <c:v>KMasS (SDFC/Azure)</c:v>
                </c:pt>
                <c:pt idx="6">
                  <c:v>DPM</c:v>
                </c:pt>
              </c:strCache>
            </c:strRef>
          </c:cat>
          <c:val>
            <c:numRef>
              <c:f>'Aug 9 2017'!$E$4:$E$10</c:f>
              <c:numCache>
                <c:formatCode>General</c:formatCode>
                <c:ptCount val="7"/>
                <c:pt idx="0">
                  <c:v>150</c:v>
                </c:pt>
                <c:pt idx="1">
                  <c:v>121</c:v>
                </c:pt>
                <c:pt idx="2">
                  <c:v>197</c:v>
                </c:pt>
                <c:pt idx="3">
                  <c:v>345</c:v>
                </c:pt>
                <c:pt idx="4">
                  <c:v>15</c:v>
                </c:pt>
                <c:pt idx="5">
                  <c:v>23</c:v>
                </c:pt>
                <c:pt idx="6">
                  <c:v>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E9-4963-AAD2-4FE64847B3F1}"/>
            </c:ext>
          </c:extLst>
        </c:ser>
        <c:ser>
          <c:idx val="3"/>
          <c:order val="3"/>
          <c:tx>
            <c:strRef>
              <c:f>'Aug 9 2017'!$F$3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'Aug 9 2017'!$B$4:$B$10</c:f>
              <c:strCache>
                <c:ptCount val="7"/>
                <c:pt idx="0">
                  <c:v>DSM</c:v>
                </c:pt>
                <c:pt idx="1">
                  <c:v>LINUX LDT Agent</c:v>
                </c:pt>
                <c:pt idx="2">
                  <c:v>LINUX VTE Agent </c:v>
                </c:pt>
                <c:pt idx="3">
                  <c:v>Windows VTE Agent</c:v>
                </c:pt>
                <c:pt idx="4">
                  <c:v>VCGE 1.3</c:v>
                </c:pt>
                <c:pt idx="5">
                  <c:v>KMasS (SDFC/Azure)</c:v>
                </c:pt>
                <c:pt idx="6">
                  <c:v>DPM</c:v>
                </c:pt>
              </c:strCache>
            </c:strRef>
          </c:cat>
          <c:val>
            <c:numRef>
              <c:f>'Aug 9 2017'!$F$4:$F$10</c:f>
              <c:numCache>
                <c:formatCode>General</c:formatCode>
                <c:ptCount val="7"/>
                <c:pt idx="0">
                  <c:v>29</c:v>
                </c:pt>
                <c:pt idx="1">
                  <c:v>12</c:v>
                </c:pt>
                <c:pt idx="2">
                  <c:v>12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E9-4963-AAD2-4FE64847B3F1}"/>
            </c:ext>
          </c:extLst>
        </c:ser>
        <c:ser>
          <c:idx val="4"/>
          <c:order val="4"/>
          <c:tx>
            <c:strRef>
              <c:f>'Aug 9 2017'!$G$3</c:f>
              <c:strCache>
                <c:ptCount val="1"/>
                <c:pt idx="0">
                  <c:v>Blocked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'Aug 9 2017'!$B$4:$B$10</c:f>
              <c:strCache>
                <c:ptCount val="7"/>
                <c:pt idx="0">
                  <c:v>DSM</c:v>
                </c:pt>
                <c:pt idx="1">
                  <c:v>LINUX LDT Agent</c:v>
                </c:pt>
                <c:pt idx="2">
                  <c:v>LINUX VTE Agent </c:v>
                </c:pt>
                <c:pt idx="3">
                  <c:v>Windows VTE Agent</c:v>
                </c:pt>
                <c:pt idx="4">
                  <c:v>VCGE 1.3</c:v>
                </c:pt>
                <c:pt idx="5">
                  <c:v>KMasS (SDFC/Azure)</c:v>
                </c:pt>
                <c:pt idx="6">
                  <c:v>DPM</c:v>
                </c:pt>
              </c:strCache>
            </c:strRef>
          </c:cat>
          <c:val>
            <c:numRef>
              <c:f>'Aug 9 2017'!$G$4:$G$10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E9-4963-AAD2-4FE64847B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2258992"/>
        <c:axId val="674040032"/>
      </c:barChart>
      <c:catAx>
        <c:axId val="42225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040032"/>
        <c:crosses val="autoZero"/>
        <c:auto val="1"/>
        <c:lblAlgn val="ctr"/>
        <c:lblOffset val="100"/>
        <c:noMultiLvlLbl val="0"/>
      </c:catAx>
      <c:valAx>
        <c:axId val="67404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2589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08893206626604E-2"/>
          <c:y val="4.3977120176200479E-2"/>
          <c:w val="0.94184333946535037"/>
          <c:h val="0.872024845364423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'Manual Test Case Metrics'!$B$6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'Manual Test Case Metrics'!$C$5:$N$5</c:f>
              <c:numCache>
                <c:formatCode>m/d;@</c:formatCode>
                <c:ptCount val="12"/>
                <c:pt idx="0">
                  <c:v>42921</c:v>
                </c:pt>
                <c:pt idx="1">
                  <c:v>42928</c:v>
                </c:pt>
                <c:pt idx="2">
                  <c:v>42935</c:v>
                </c:pt>
                <c:pt idx="3">
                  <c:v>42942</c:v>
                </c:pt>
                <c:pt idx="4">
                  <c:v>42949</c:v>
                </c:pt>
                <c:pt idx="5">
                  <c:v>42956</c:v>
                </c:pt>
                <c:pt idx="6">
                  <c:v>42963</c:v>
                </c:pt>
                <c:pt idx="7">
                  <c:v>42970</c:v>
                </c:pt>
                <c:pt idx="8">
                  <c:v>42977</c:v>
                </c:pt>
                <c:pt idx="9">
                  <c:v>42984</c:v>
                </c:pt>
                <c:pt idx="10">
                  <c:v>42991</c:v>
                </c:pt>
                <c:pt idx="11">
                  <c:v>42998</c:v>
                </c:pt>
              </c:numCache>
            </c:numRef>
          </c:cat>
          <c:val>
            <c:numRef>
              <c:f>'Manual Test Case Metrics'!$C$6:$N$6</c:f>
              <c:numCache>
                <c:formatCode>General</c:formatCode>
                <c:ptCount val="12"/>
                <c:pt idx="0">
                  <c:v>2</c:v>
                </c:pt>
                <c:pt idx="1">
                  <c:v>23</c:v>
                </c:pt>
                <c:pt idx="2">
                  <c:v>44</c:v>
                </c:pt>
                <c:pt idx="3">
                  <c:v>72</c:v>
                </c:pt>
                <c:pt idx="4">
                  <c:v>95</c:v>
                </c:pt>
                <c:pt idx="5">
                  <c:v>150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78-4577-8330-C4A63328367D}"/>
            </c:ext>
          </c:extLst>
        </c:ser>
        <c:ser>
          <c:idx val="1"/>
          <c:order val="1"/>
          <c:tx>
            <c:strRef>
              <c:f>'Manual Test Case Metrics'!$B$7</c:f>
              <c:strCache>
                <c:ptCount val="1"/>
                <c:pt idx="0">
                  <c:v>Failed</c:v>
                </c:pt>
              </c:strCache>
            </c:strRef>
          </c:tx>
          <c:invertIfNegative val="0"/>
          <c:cat>
            <c:numRef>
              <c:f>'Manual Test Case Metrics'!$C$5:$N$5</c:f>
              <c:numCache>
                <c:formatCode>m/d;@</c:formatCode>
                <c:ptCount val="12"/>
                <c:pt idx="0">
                  <c:v>42921</c:v>
                </c:pt>
                <c:pt idx="1">
                  <c:v>42928</c:v>
                </c:pt>
                <c:pt idx="2">
                  <c:v>42935</c:v>
                </c:pt>
                <c:pt idx="3">
                  <c:v>42942</c:v>
                </c:pt>
                <c:pt idx="4">
                  <c:v>42949</c:v>
                </c:pt>
                <c:pt idx="5">
                  <c:v>42956</c:v>
                </c:pt>
                <c:pt idx="6">
                  <c:v>42963</c:v>
                </c:pt>
                <c:pt idx="7">
                  <c:v>42970</c:v>
                </c:pt>
                <c:pt idx="8">
                  <c:v>42977</c:v>
                </c:pt>
                <c:pt idx="9">
                  <c:v>42984</c:v>
                </c:pt>
                <c:pt idx="10">
                  <c:v>42991</c:v>
                </c:pt>
                <c:pt idx="11">
                  <c:v>42998</c:v>
                </c:pt>
              </c:numCache>
            </c:numRef>
          </c:cat>
          <c:val>
            <c:numRef>
              <c:f>'Manual Test Case Metrics'!$C$7:$N$7</c:f>
              <c:numCache>
                <c:formatCode>General</c:formatCode>
                <c:ptCount val="12"/>
                <c:pt idx="0">
                  <c:v>3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  <c:pt idx="4">
                  <c:v>21</c:v>
                </c:pt>
                <c:pt idx="5">
                  <c:v>29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78-4577-8330-C4A63328367D}"/>
            </c:ext>
          </c:extLst>
        </c:ser>
        <c:ser>
          <c:idx val="2"/>
          <c:order val="2"/>
          <c:tx>
            <c:strRef>
              <c:f>'Manual Test Case Metrics'!$B$8</c:f>
              <c:strCache>
                <c:ptCount val="1"/>
                <c:pt idx="0">
                  <c:v>Blocked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'Manual Test Case Metrics'!$C$5:$N$5</c:f>
              <c:numCache>
                <c:formatCode>m/d;@</c:formatCode>
                <c:ptCount val="12"/>
                <c:pt idx="0">
                  <c:v>42921</c:v>
                </c:pt>
                <c:pt idx="1">
                  <c:v>42928</c:v>
                </c:pt>
                <c:pt idx="2">
                  <c:v>42935</c:v>
                </c:pt>
                <c:pt idx="3">
                  <c:v>42942</c:v>
                </c:pt>
                <c:pt idx="4">
                  <c:v>42949</c:v>
                </c:pt>
                <c:pt idx="5">
                  <c:v>42956</c:v>
                </c:pt>
                <c:pt idx="6">
                  <c:v>42963</c:v>
                </c:pt>
                <c:pt idx="7">
                  <c:v>42970</c:v>
                </c:pt>
                <c:pt idx="8">
                  <c:v>42977</c:v>
                </c:pt>
                <c:pt idx="9">
                  <c:v>42984</c:v>
                </c:pt>
                <c:pt idx="10">
                  <c:v>42991</c:v>
                </c:pt>
                <c:pt idx="11">
                  <c:v>42998</c:v>
                </c:pt>
              </c:numCache>
            </c:numRef>
          </c:cat>
          <c:val>
            <c:numRef>
              <c:f>'Manual Test Case Metrics'!$C$8:$N$8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78-4577-8330-C4A633283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7378736"/>
        <c:axId val="1367377648"/>
      </c:barChart>
      <c:lineChart>
        <c:grouping val="stacked"/>
        <c:varyColors val="0"/>
        <c:ser>
          <c:idx val="3"/>
          <c:order val="3"/>
          <c:tx>
            <c:strRef>
              <c:f>'Manual Test Case Metrics'!$B$9</c:f>
              <c:strCache>
                <c:ptCount val="1"/>
                <c:pt idx="0">
                  <c:v>Planned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'Manual Test Case Metrics'!$C$5:$N$5</c:f>
              <c:numCache>
                <c:formatCode>m/d;@</c:formatCode>
                <c:ptCount val="12"/>
                <c:pt idx="0">
                  <c:v>42921</c:v>
                </c:pt>
                <c:pt idx="1">
                  <c:v>42928</c:v>
                </c:pt>
                <c:pt idx="2">
                  <c:v>42935</c:v>
                </c:pt>
                <c:pt idx="3">
                  <c:v>42942</c:v>
                </c:pt>
                <c:pt idx="4">
                  <c:v>42949</c:v>
                </c:pt>
                <c:pt idx="5">
                  <c:v>42956</c:v>
                </c:pt>
                <c:pt idx="6">
                  <c:v>42963</c:v>
                </c:pt>
                <c:pt idx="7">
                  <c:v>42970</c:v>
                </c:pt>
                <c:pt idx="8">
                  <c:v>42977</c:v>
                </c:pt>
                <c:pt idx="9">
                  <c:v>42984</c:v>
                </c:pt>
                <c:pt idx="10">
                  <c:v>42991</c:v>
                </c:pt>
                <c:pt idx="11">
                  <c:v>42998</c:v>
                </c:pt>
              </c:numCache>
            </c:numRef>
          </c:cat>
          <c:val>
            <c:numRef>
              <c:f>'Manual Test Case Metrics'!$C$9:$N$9</c:f>
              <c:numCache>
                <c:formatCode>General</c:formatCode>
                <c:ptCount val="12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130</c:v>
                </c:pt>
                <c:pt idx="4">
                  <c:v>170</c:v>
                </c:pt>
                <c:pt idx="5">
                  <c:v>210</c:v>
                </c:pt>
                <c:pt idx="6">
                  <c:v>250</c:v>
                </c:pt>
                <c:pt idx="7">
                  <c:v>290</c:v>
                </c:pt>
                <c:pt idx="8">
                  <c:v>330</c:v>
                </c:pt>
                <c:pt idx="9">
                  <c:v>370</c:v>
                </c:pt>
                <c:pt idx="10">
                  <c:v>400</c:v>
                </c:pt>
                <c:pt idx="11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78-4577-8330-C4A633283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7378736"/>
        <c:axId val="1367377648"/>
      </c:lineChart>
      <c:dateAx>
        <c:axId val="1367378736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1367377648"/>
        <c:crosses val="autoZero"/>
        <c:auto val="1"/>
        <c:lblOffset val="100"/>
        <c:baseTimeUnit val="days"/>
        <c:majorUnit val="7"/>
      </c:dateAx>
      <c:valAx>
        <c:axId val="1367377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73787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84311237380825E-2"/>
          <c:y val="2.7380739113006935E-2"/>
          <c:w val="0.89978553345283652"/>
          <c:h val="0.82689544838711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'Test Case Metrics'!$B$5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'Test Case Metrics'!$C$4:$M$4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Metrics'!$C$5:$M$5</c:f>
              <c:numCache>
                <c:formatCode>General</c:formatCode>
                <c:ptCount val="11"/>
                <c:pt idx="0">
                  <c:v>12</c:v>
                </c:pt>
                <c:pt idx="1">
                  <c:v>41</c:v>
                </c:pt>
                <c:pt idx="2">
                  <c:v>59</c:v>
                </c:pt>
                <c:pt idx="3">
                  <c:v>81</c:v>
                </c:pt>
                <c:pt idx="4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B-4CB8-BCCA-53C519874CE1}"/>
            </c:ext>
          </c:extLst>
        </c:ser>
        <c:ser>
          <c:idx val="1"/>
          <c:order val="1"/>
          <c:tx>
            <c:strRef>
              <c:f>'Test Case Metrics'!$B$6</c:f>
              <c:strCache>
                <c:ptCount val="1"/>
                <c:pt idx="0">
                  <c:v>Failed</c:v>
                </c:pt>
              </c:strCache>
            </c:strRef>
          </c:tx>
          <c:invertIfNegative val="0"/>
          <c:cat>
            <c:numRef>
              <c:f>'Test Case Metrics'!$C$4:$M$4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Metrics'!$C$6:$M$6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10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4B-4CB8-BCCA-53C519874CE1}"/>
            </c:ext>
          </c:extLst>
        </c:ser>
        <c:ser>
          <c:idx val="2"/>
          <c:order val="2"/>
          <c:tx>
            <c:strRef>
              <c:f>'Test Case Metrics'!$B$7</c:f>
              <c:strCache>
                <c:ptCount val="1"/>
                <c:pt idx="0">
                  <c:v>Blocked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'Test Case Metrics'!$C$4:$M$4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Metrics'!$C$7:$M$7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4B-4CB8-BCCA-53C519874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4212880"/>
        <c:axId val="424218760"/>
      </c:barChart>
      <c:lineChart>
        <c:grouping val="stacked"/>
        <c:varyColors val="0"/>
        <c:ser>
          <c:idx val="3"/>
          <c:order val="3"/>
          <c:tx>
            <c:strRef>
              <c:f>'Test Case Metrics'!$B$8</c:f>
              <c:strCache>
                <c:ptCount val="1"/>
                <c:pt idx="0">
                  <c:v>Planned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'Test Case Metrics'!$C$4:$M$4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Metrics'!$C$8:$M$8</c:f>
              <c:numCache>
                <c:formatCode>General</c:formatCode>
                <c:ptCount val="11"/>
                <c:pt idx="0">
                  <c:v>20</c:v>
                </c:pt>
                <c:pt idx="1">
                  <c:v>40</c:v>
                </c:pt>
                <c:pt idx="2">
                  <c:v>70</c:v>
                </c:pt>
                <c:pt idx="3">
                  <c:v>110</c:v>
                </c:pt>
                <c:pt idx="4">
                  <c:v>160</c:v>
                </c:pt>
                <c:pt idx="5">
                  <c:v>210</c:v>
                </c:pt>
                <c:pt idx="6">
                  <c:v>260</c:v>
                </c:pt>
                <c:pt idx="7">
                  <c:v>320</c:v>
                </c:pt>
                <c:pt idx="8">
                  <c:v>380</c:v>
                </c:pt>
                <c:pt idx="9">
                  <c:v>440</c:v>
                </c:pt>
                <c:pt idx="10">
                  <c:v>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44B-4CB8-BCCA-53C519874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212880"/>
        <c:axId val="424218760"/>
      </c:lineChart>
      <c:dateAx>
        <c:axId val="424212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24218760"/>
        <c:crosses val="autoZero"/>
        <c:auto val="1"/>
        <c:lblOffset val="100"/>
        <c:baseTimeUnit val="days"/>
        <c:majorUnit val="7"/>
      </c:dateAx>
      <c:valAx>
        <c:axId val="424218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42128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853468014674184E-2"/>
          <c:y val="6.5002860087020983E-2"/>
          <c:w val="0.89978553345283652"/>
          <c:h val="0.8337794832981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'Test Case Metrics'!$B$155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'Test Case Metrics'!$C$154:$M$154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Metrics'!$C$155:$M$155</c:f>
              <c:numCache>
                <c:formatCode>General</c:formatCode>
                <c:ptCount val="11"/>
                <c:pt idx="0">
                  <c:v>65</c:v>
                </c:pt>
                <c:pt idx="1">
                  <c:v>95</c:v>
                </c:pt>
                <c:pt idx="2">
                  <c:v>121</c:v>
                </c:pt>
                <c:pt idx="3">
                  <c:v>151</c:v>
                </c:pt>
                <c:pt idx="4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2F-460F-9E72-77CF398193E0}"/>
            </c:ext>
          </c:extLst>
        </c:ser>
        <c:ser>
          <c:idx val="1"/>
          <c:order val="1"/>
          <c:tx>
            <c:strRef>
              <c:f>'Test Case Metrics'!$B$156</c:f>
              <c:strCache>
                <c:ptCount val="1"/>
                <c:pt idx="0">
                  <c:v>Failed</c:v>
                </c:pt>
              </c:strCache>
            </c:strRef>
          </c:tx>
          <c:invertIfNegative val="0"/>
          <c:cat>
            <c:numRef>
              <c:f>'Test Case Metrics'!$C$154:$M$154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Metrics'!$C$156:$M$156</c:f>
              <c:numCache>
                <c:formatCode>General</c:formatCode>
                <c:ptCount val="11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2F-460F-9E72-77CF398193E0}"/>
            </c:ext>
          </c:extLst>
        </c:ser>
        <c:ser>
          <c:idx val="2"/>
          <c:order val="2"/>
          <c:tx>
            <c:strRef>
              <c:f>'Test Case Metrics'!$B$157</c:f>
              <c:strCache>
                <c:ptCount val="1"/>
                <c:pt idx="0">
                  <c:v>Blocked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'Test Case Metrics'!$C$154:$M$154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Metrics'!$C$157:$M$157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2F-460F-9E72-77CF39819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4216408"/>
        <c:axId val="424214056"/>
      </c:barChart>
      <c:lineChart>
        <c:grouping val="stacked"/>
        <c:varyColors val="0"/>
        <c:ser>
          <c:idx val="3"/>
          <c:order val="3"/>
          <c:tx>
            <c:strRef>
              <c:f>'Test Case Metrics'!$B$158</c:f>
              <c:strCache>
                <c:ptCount val="1"/>
                <c:pt idx="0">
                  <c:v>Planned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'Test Case Metrics'!$C$154:$M$154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Metrics'!$C$158:$M$158</c:f>
              <c:numCache>
                <c:formatCode>General</c:formatCode>
                <c:ptCount val="11"/>
                <c:pt idx="0">
                  <c:v>50</c:v>
                </c:pt>
                <c:pt idx="1">
                  <c:v>90</c:v>
                </c:pt>
                <c:pt idx="2">
                  <c:v>130</c:v>
                </c:pt>
                <c:pt idx="3">
                  <c:v>170</c:v>
                </c:pt>
                <c:pt idx="4">
                  <c:v>220</c:v>
                </c:pt>
                <c:pt idx="5">
                  <c:v>270</c:v>
                </c:pt>
                <c:pt idx="6">
                  <c:v>330</c:v>
                </c:pt>
                <c:pt idx="7">
                  <c:v>390</c:v>
                </c:pt>
                <c:pt idx="8">
                  <c:v>455</c:v>
                </c:pt>
                <c:pt idx="9">
                  <c:v>520</c:v>
                </c:pt>
                <c:pt idx="10">
                  <c:v>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2F-460F-9E72-77CF39819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216408"/>
        <c:axId val="424214056"/>
      </c:lineChart>
      <c:dateAx>
        <c:axId val="424216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24214056"/>
        <c:crosses val="autoZero"/>
        <c:auto val="1"/>
        <c:lblOffset val="100"/>
        <c:baseTimeUnit val="days"/>
        <c:majorUnit val="7"/>
      </c:dateAx>
      <c:valAx>
        <c:axId val="424214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42164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2054235202008801E-2"/>
          <c:y val="9.213901053018074E-2"/>
          <c:w val="0.89978553345283652"/>
          <c:h val="0.8337794832981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'Test Case Metrics'!$B$56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'Test Case Metrics'!$C$55:$M$55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Metrics'!$C$56:$M$56</c:f>
              <c:numCache>
                <c:formatCode>General</c:formatCode>
                <c:ptCount val="11"/>
                <c:pt idx="0">
                  <c:v>100</c:v>
                </c:pt>
                <c:pt idx="1">
                  <c:v>137</c:v>
                </c:pt>
                <c:pt idx="2">
                  <c:v>325</c:v>
                </c:pt>
                <c:pt idx="3">
                  <c:v>338</c:v>
                </c:pt>
                <c:pt idx="4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D-4AA0-B765-143B88C21BC0}"/>
            </c:ext>
          </c:extLst>
        </c:ser>
        <c:ser>
          <c:idx val="1"/>
          <c:order val="1"/>
          <c:tx>
            <c:strRef>
              <c:f>'Test Case Metrics'!$B$57</c:f>
              <c:strCache>
                <c:ptCount val="1"/>
                <c:pt idx="0">
                  <c:v>Failed</c:v>
                </c:pt>
              </c:strCache>
            </c:strRef>
          </c:tx>
          <c:invertIfNegative val="0"/>
          <c:cat>
            <c:numRef>
              <c:f>'Test Case Metrics'!$C$55:$M$55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Metrics'!$C$57:$M$57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4D-4AA0-B765-143B88C21BC0}"/>
            </c:ext>
          </c:extLst>
        </c:ser>
        <c:ser>
          <c:idx val="2"/>
          <c:order val="2"/>
          <c:tx>
            <c:strRef>
              <c:f>'Test Case Metrics'!$B$58</c:f>
              <c:strCache>
                <c:ptCount val="1"/>
                <c:pt idx="0">
                  <c:v>Blocked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'Test Case Metrics'!$C$55:$M$55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Metrics'!$C$58:$M$58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4D-4AA0-B765-143B88C21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3159584"/>
        <c:axId val="373158464"/>
      </c:barChart>
      <c:lineChart>
        <c:grouping val="stacked"/>
        <c:varyColors val="0"/>
        <c:ser>
          <c:idx val="3"/>
          <c:order val="3"/>
          <c:tx>
            <c:strRef>
              <c:f>'Test Case Metrics'!$B$59</c:f>
              <c:strCache>
                <c:ptCount val="1"/>
                <c:pt idx="0">
                  <c:v>Planned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'Test Case Metrics'!$C$55:$M$55</c:f>
              <c:numCache>
                <c:formatCode>m/d/yyyy</c:formatCode>
                <c:ptCount val="11"/>
                <c:pt idx="0">
                  <c:v>42928</c:v>
                </c:pt>
                <c:pt idx="1">
                  <c:v>42935</c:v>
                </c:pt>
                <c:pt idx="2">
                  <c:v>42942</c:v>
                </c:pt>
                <c:pt idx="3">
                  <c:v>42949</c:v>
                </c:pt>
                <c:pt idx="4">
                  <c:v>42956</c:v>
                </c:pt>
                <c:pt idx="5">
                  <c:v>42963</c:v>
                </c:pt>
                <c:pt idx="6">
                  <c:v>42970</c:v>
                </c:pt>
                <c:pt idx="7">
                  <c:v>42977</c:v>
                </c:pt>
                <c:pt idx="8">
                  <c:v>42984</c:v>
                </c:pt>
                <c:pt idx="9">
                  <c:v>42991</c:v>
                </c:pt>
                <c:pt idx="10">
                  <c:v>42998</c:v>
                </c:pt>
              </c:numCache>
            </c:numRef>
          </c:cat>
          <c:val>
            <c:numRef>
              <c:f>'Test Case Metrics'!$C$59:$M$59</c:f>
              <c:numCache>
                <c:formatCode>General</c:formatCode>
                <c:ptCount val="11"/>
                <c:pt idx="0">
                  <c:v>100</c:v>
                </c:pt>
                <c:pt idx="1">
                  <c:v>130</c:v>
                </c:pt>
                <c:pt idx="2">
                  <c:v>160</c:v>
                </c:pt>
                <c:pt idx="3">
                  <c:v>190</c:v>
                </c:pt>
                <c:pt idx="4">
                  <c:v>220</c:v>
                </c:pt>
                <c:pt idx="5">
                  <c:v>250</c:v>
                </c:pt>
                <c:pt idx="6">
                  <c:v>290</c:v>
                </c:pt>
                <c:pt idx="7">
                  <c:v>330</c:v>
                </c:pt>
                <c:pt idx="8">
                  <c:v>370</c:v>
                </c:pt>
                <c:pt idx="9">
                  <c:v>410</c:v>
                </c:pt>
                <c:pt idx="10">
                  <c:v>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4D-4AA0-B765-143B88C21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159584"/>
        <c:axId val="373158464"/>
      </c:lineChart>
      <c:dateAx>
        <c:axId val="3731595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373158464"/>
        <c:crosses val="autoZero"/>
        <c:auto val="1"/>
        <c:lblOffset val="100"/>
        <c:baseTimeUnit val="days"/>
        <c:majorUnit val="7"/>
      </c:dateAx>
      <c:valAx>
        <c:axId val="373158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1595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Vormetric, Inc.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7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7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C5311FBC-E186-495F-91D8-8FE029045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850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Vormetric, Inc.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7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54188" y="577850"/>
            <a:ext cx="3481387" cy="260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53766" y="3351268"/>
            <a:ext cx="6328833" cy="536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7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1E56B78D-36B3-432E-B8D1-CF5A2FF17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33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lnSpc>
        <a:spcPct val="90000"/>
      </a:lnSpc>
      <a:spcBef>
        <a:spcPct val="2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ＭＳ Ｐゴシック" pitchFamily="18" charset="-128"/>
      </a:defRPr>
    </a:lvl1pPr>
    <a:lvl2pPr marL="285750" indent="-171450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70000"/>
      <a:buFont typeface="Wingdings 3" pitchFamily="18" charset="2"/>
      <a:buChar char="u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512763" indent="-109538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130000"/>
      <a:buFont typeface="Arial" pitchFamily="34" charset="0"/>
      <a:buChar char="•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735013" indent="-119063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130000"/>
      <a:buFont typeface="Arial" pitchFamily="34" charset="0"/>
      <a:buChar char="•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969963" indent="-109538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130000"/>
      <a:buFont typeface="Arial" pitchFamily="34" charset="0"/>
      <a:buChar char="•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7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3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96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46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1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46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6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36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1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5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0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8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1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3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5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1E60-849B-0242-8E0E-1793A2EBD74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61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Vormetric, Inc.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E56B78D-36B3-432E-B8D1-CF5A2FF173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12800" y="1748055"/>
            <a:ext cx="7594600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16100" y="3581400"/>
            <a:ext cx="6565900" cy="1143000"/>
          </a:xfrm>
          <a:prstGeom prst="rect">
            <a:avLst/>
          </a:prstGeom>
        </p:spPr>
        <p:txBody>
          <a:bodyPr vert="horz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02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812800" y="1748055"/>
            <a:ext cx="7594600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16100" y="3581399"/>
            <a:ext cx="6565900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6034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22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21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93791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021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22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22400"/>
            <a:ext cx="8229600" cy="4504267"/>
          </a:xfrm>
        </p:spPr>
        <p:txBody>
          <a:bodyPr/>
          <a:lstStyle>
            <a:lvl1pPr>
              <a:defRPr>
                <a:latin typeface="Tahoma"/>
                <a:cs typeface="Tahoma"/>
              </a:defRPr>
            </a:lvl1pPr>
            <a:lvl2pPr>
              <a:defRPr>
                <a:latin typeface="Tahoma"/>
                <a:cs typeface="Tahoma"/>
              </a:defRPr>
            </a:lvl2pPr>
            <a:lvl3pP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 Fifth level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6743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521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0342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lnSpc>
                <a:spcPct val="140000"/>
              </a:lnSpc>
              <a:defRPr sz="3700" b="1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413933"/>
            <a:ext cx="8229600" cy="4546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buSzPct val="120000"/>
              <a:buFont typeface="Wingdings" charset="2"/>
              <a:buChar char="§"/>
              <a:defRPr sz="2400" b="1">
                <a:solidFill>
                  <a:schemeClr val="bg1"/>
                </a:solidFill>
                <a:latin typeface="Tahoma"/>
                <a:cs typeface="Tahoma"/>
              </a:defRPr>
            </a:lvl1pPr>
            <a:lvl2pPr marL="742950" indent="-285750">
              <a:buSzPct val="110000"/>
              <a:buFont typeface="Wingdings" charset="2"/>
              <a:buChar char="§"/>
              <a:defRPr sz="2000">
                <a:solidFill>
                  <a:schemeClr val="bg1"/>
                </a:solidFill>
                <a:latin typeface="Tahoma"/>
                <a:cs typeface="Tahoma"/>
              </a:defRPr>
            </a:lvl2pPr>
            <a:lvl3pPr marL="1143000" indent="-228600">
              <a:buFont typeface="Wingdings" charset="2"/>
              <a:buChar char="§"/>
              <a:defRPr sz="1800">
                <a:solidFill>
                  <a:schemeClr val="bg1"/>
                </a:solidFill>
                <a:latin typeface="Tahoma"/>
                <a:cs typeface="Tahoma"/>
              </a:defRPr>
            </a:lvl3pPr>
            <a:lvl4pPr marL="1600200" indent="-228600">
              <a:buFont typeface="Wingdings" charset="2"/>
              <a:buChar char="§"/>
              <a:defRPr sz="1600">
                <a:solidFill>
                  <a:schemeClr val="bg1"/>
                </a:solidFill>
                <a:latin typeface="Tahoma"/>
                <a:cs typeface="Tahoma"/>
              </a:defRPr>
            </a:lvl4pPr>
            <a:lvl5pPr marL="2057400" indent="-228600">
              <a:buSzPct val="80000"/>
              <a:buFont typeface="Wingdings" charset="2"/>
              <a:buChar char="§"/>
              <a:defRPr sz="1400">
                <a:solidFill>
                  <a:schemeClr val="bg1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40692"/>
      </p:ext>
    </p:extLst>
  </p:cSld>
  <p:clrMapOvr>
    <a:masterClrMapping/>
  </p:clrMapOvr>
  <p:transition>
    <p:sndAc>
      <p:stSnd>
        <p:snd r:embed="rId1" name="motorcycle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0219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339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2344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504267"/>
          </a:xfrm>
        </p:spPr>
        <p:txBody>
          <a:bodyPr/>
          <a:lstStyle>
            <a:lvl1pPr>
              <a:defRPr>
                <a:latin typeface="Tahoma"/>
                <a:cs typeface="Tahoma"/>
              </a:defRPr>
            </a:lvl1pPr>
            <a:lvl2pPr>
              <a:defRPr>
                <a:latin typeface="Tahoma"/>
                <a:cs typeface="Tahoma"/>
              </a:defRPr>
            </a:lvl2pPr>
            <a:lvl3pP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4294967295"/>
          </p:nvPr>
        </p:nvSpPr>
        <p:spPr>
          <a:xfrm>
            <a:off x="3124200" y="605892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2013 Vormetric, Inc. – Proprietary and Confidential. All rights reserved.</a:t>
            </a:r>
          </a:p>
        </p:txBody>
      </p:sp>
      <p:sp>
        <p:nvSpPr>
          <p:cNvPr id="7" name="Slide Number Placeholder 2"/>
          <p:cNvSpPr>
            <a:spLocks noGrp="1"/>
          </p:cNvSpPr>
          <p:nvPr userDrawn="1">
            <p:ph type="sldNum" sz="quarter" idx="4294967295"/>
          </p:nvPr>
        </p:nvSpPr>
        <p:spPr>
          <a:xfrm>
            <a:off x="461963" y="60541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3042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49882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931315"/>
            <a:ext cx="4918023" cy="2171045"/>
          </a:xfrm>
        </p:spPr>
        <p:txBody>
          <a:bodyPr anchor="b">
            <a:norm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900" dirty="0" err="1">
                <a:solidFill>
                  <a:srgbClr val="242A75"/>
                </a:solidFill>
                <a:latin typeface="Century Gothic" pitchFamily="34" charset="0"/>
                <a:ea typeface="+mn-ea"/>
              </a:rPr>
              <a:t>www.thales-esecurity.com</a:t>
            </a:r>
            <a:endParaRPr lang="en-AU" sz="900" dirty="0">
              <a:solidFill>
                <a:srgbClr val="242A75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4199121"/>
            <a:ext cx="4918023" cy="4103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931315"/>
            <a:ext cx="386164" cy="525284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  <p:pic>
        <p:nvPicPr>
          <p:cNvPr id="3" name="Picture 2" descr="ppt-hero-mas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53" y="-1"/>
            <a:ext cx="3655288" cy="69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5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524594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950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59658" y="929218"/>
            <a:ext cx="8781143" cy="52451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26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79516" y="1766503"/>
            <a:ext cx="8761285" cy="440781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407988"/>
            <a:ext cx="7110412" cy="9636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93838" y="1447800"/>
            <a:ext cx="35194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5725" y="1447800"/>
            <a:ext cx="35210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79516" y="1766503"/>
            <a:ext cx="8761285" cy="274260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79388" y="4727417"/>
            <a:ext cx="8761412" cy="127846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0"/>
              </a:spcAft>
              <a:buNone/>
              <a:defRPr lang="en-US" sz="1400" b="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/>
            </a:lvl2pPr>
          </a:lstStyle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90000"/>
              <a:tabLst>
                <a:tab pos="985838" algn="l"/>
              </a:tabLst>
            </a:pPr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8941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174172" y="929218"/>
            <a:ext cx="8781143" cy="52451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-1" y="-1528839"/>
            <a:ext cx="9144001" cy="12966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FFFF"/>
                </a:solidFill>
              </a:rPr>
              <a:t>You can try different graph pre-sets by selecting the graph, then under the ‘chart tools’ tab, select design and choose from one of the pre-sets</a:t>
            </a:r>
          </a:p>
        </p:txBody>
      </p:sp>
    </p:spTree>
    <p:extLst>
      <p:ext uri="{BB962C8B-B14F-4D97-AF65-F5344CB8AC3E}">
        <p14:creationId xmlns:p14="http://schemas.microsoft.com/office/powerpoint/2010/main" val="2290577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174172" y="1766502"/>
            <a:ext cx="8781143" cy="440781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1" y="-1528839"/>
            <a:ext cx="9144001" cy="12966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FFFF"/>
                </a:solidFill>
              </a:rPr>
              <a:t>You can try different graph pre-sets by selecting the graph, then under the ‘chart tools’ tab, select design and choose from one of the pre-sets</a:t>
            </a:r>
          </a:p>
        </p:txBody>
      </p:sp>
    </p:spTree>
    <p:extLst>
      <p:ext uri="{BB962C8B-B14F-4D97-AF65-F5344CB8AC3E}">
        <p14:creationId xmlns:p14="http://schemas.microsoft.com/office/powerpoint/2010/main" val="2618201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ith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  <p:sp>
        <p:nvSpPr>
          <p:cNvPr id="8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174172" y="1766502"/>
            <a:ext cx="8781143" cy="2742604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-1528839"/>
            <a:ext cx="9144001" cy="12966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FFFF"/>
                </a:solidFill>
              </a:rPr>
              <a:t>You can try different graph pre-sets by selecting the graph, then under the ‘chart tools’ tab, select design and choose from one of the pre-sets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79388" y="4727417"/>
            <a:ext cx="8761412" cy="127846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0"/>
              </a:spcAft>
              <a:buNone/>
              <a:defRPr lang="en-US" sz="1400" b="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/>
            </a:lvl2pPr>
          </a:lstStyle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90000"/>
              <a:tabLst>
                <a:tab pos="985838" algn="l"/>
              </a:tabLst>
            </a:pPr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94161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2"/>
          </p:nvPr>
        </p:nvSpPr>
        <p:spPr>
          <a:xfrm>
            <a:off x="174172" y="914874"/>
            <a:ext cx="8802433" cy="5259444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44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838476"/>
            <a:ext cx="4918023" cy="1064387"/>
          </a:xfrm>
        </p:spPr>
        <p:txBody>
          <a:bodyPr wrap="square">
            <a:normAutofit/>
          </a:bodyPr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900" dirty="0" err="1">
                <a:solidFill>
                  <a:srgbClr val="242A75"/>
                </a:solidFill>
                <a:latin typeface="Century Gothic" pitchFamily="34" charset="0"/>
                <a:ea typeface="+mn-ea"/>
              </a:rPr>
              <a:t>www.thales-esecurity.com</a:t>
            </a:r>
            <a:endParaRPr lang="en-AU" sz="900" dirty="0">
              <a:solidFill>
                <a:srgbClr val="242A75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981174"/>
            <a:ext cx="4918023" cy="4103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3625584"/>
            <a:ext cx="4918022" cy="233538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1" y="-12699"/>
            <a:ext cx="3647433" cy="6904567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2232653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AU" sz="1400">
              <a:solidFill>
                <a:srgbClr val="323265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28373932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900" dirty="0" err="1">
                <a:solidFill>
                  <a:srgbClr val="242A75"/>
                </a:solidFill>
                <a:latin typeface="Century Gothic" pitchFamily="34" charset="0"/>
                <a:ea typeface="+mn-ea"/>
              </a:rPr>
              <a:t>www.thales-esecurity.com</a:t>
            </a:r>
            <a:endParaRPr lang="en-AU" sz="900" dirty="0">
              <a:solidFill>
                <a:srgbClr val="242A75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2232653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AU" sz="1400">
              <a:solidFill>
                <a:srgbClr val="323265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  <p:grpSp>
        <p:nvGrpSpPr>
          <p:cNvPr id="11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  <p:sp>
        <p:nvSpPr>
          <p:cNvPr id="22" name="Titre 1"/>
          <p:cNvSpPr>
            <a:spLocks noGrp="1"/>
          </p:cNvSpPr>
          <p:nvPr>
            <p:ph type="ctrTitle"/>
          </p:nvPr>
        </p:nvSpPr>
        <p:spPr>
          <a:xfrm>
            <a:off x="302050" y="1838476"/>
            <a:ext cx="4918023" cy="1064387"/>
          </a:xfrm>
        </p:spPr>
        <p:txBody>
          <a:bodyPr wrap="square">
            <a:normAutofit/>
          </a:bodyPr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fr-FR" dirty="0"/>
          </a:p>
        </p:txBody>
      </p:sp>
      <p:sp>
        <p:nvSpPr>
          <p:cNvPr id="2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981174"/>
            <a:ext cx="4918023" cy="4103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text style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3625584"/>
            <a:ext cx="4918022" cy="233538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252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559413"/>
            <a:ext cx="3993826" cy="375690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4450659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202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638909"/>
            <a:ext cx="2916868" cy="274383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4528041"/>
            <a:ext cx="2916868" cy="164662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5578623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8422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1" y="4528041"/>
            <a:ext cx="3313517" cy="1646623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1153507"/>
            <a:ext cx="1913083" cy="179959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38" y="2552897"/>
            <a:ext cx="1913083" cy="179959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4639968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8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797" y="1123725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797" y="2832877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797" y="4542029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9" y="2618958"/>
            <a:ext cx="1502469" cy="3555705"/>
          </a:xfrm>
        </p:spPr>
        <p:txBody>
          <a:bodyPr anchor="b" anchorCtr="0"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8290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ane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1" y="1098666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051335" y="1098666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6103888" y="1098666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1" y="3554278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051335" y="3554278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103888" y="3554278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-1159659"/>
            <a:ext cx="4066265" cy="738664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entury Gothic"/>
                <a:ea typeface="+mn-ea"/>
              </a:rPr>
              <a:t>NOTE : </a:t>
            </a:r>
            <a:r>
              <a:rPr lang="en-US" sz="1400" dirty="0">
                <a:solidFill>
                  <a:srgbClr val="FFFFFF"/>
                </a:solidFill>
                <a:latin typeface="Century Gothic"/>
                <a:ea typeface="+mn-ea"/>
              </a:rPr>
              <a:t>The 6 multi-images can be changed as needed. Always ensure the new image fits the entire frame when replacing.</a:t>
            </a:r>
          </a:p>
        </p:txBody>
      </p:sp>
    </p:spTree>
    <p:extLst>
      <p:ext uri="{BB962C8B-B14F-4D97-AF65-F5344CB8AC3E}">
        <p14:creationId xmlns:p14="http://schemas.microsoft.com/office/powerpoint/2010/main" val="2561244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18585" y="749115"/>
            <a:ext cx="9187366" cy="548066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18585" y="-1162185"/>
            <a:ext cx="4066265" cy="738664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entury Gothic"/>
                <a:ea typeface="+mn-ea"/>
              </a:rPr>
              <a:t>NOTE : </a:t>
            </a:r>
            <a:r>
              <a:rPr lang="en-US" sz="1400" dirty="0">
                <a:solidFill>
                  <a:srgbClr val="FFFFFF"/>
                </a:solidFill>
                <a:latin typeface="Century Gothic"/>
                <a:ea typeface="+mn-ea"/>
              </a:rPr>
              <a:t>This full screen image can be changed as needed. Always ensure the new image fits the entire frame when replacing.</a:t>
            </a:r>
          </a:p>
        </p:txBody>
      </p:sp>
    </p:spTree>
    <p:extLst>
      <p:ext uri="{BB962C8B-B14F-4D97-AF65-F5344CB8AC3E}">
        <p14:creationId xmlns:p14="http://schemas.microsoft.com/office/powerpoint/2010/main" val="3917363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18585" y="0"/>
            <a:ext cx="9187366" cy="6858000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</p:spTree>
    <p:extLst>
      <p:ext uri="{BB962C8B-B14F-4D97-AF65-F5344CB8AC3E}">
        <p14:creationId xmlns:p14="http://schemas.microsoft.com/office/powerpoint/2010/main" val="2376381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928724"/>
            <a:ext cx="3431610" cy="5245939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253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928724"/>
            <a:ext cx="3431610" cy="5245939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659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961237"/>
            <a:ext cx="4038600" cy="52232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961237"/>
            <a:ext cx="4038600" cy="52232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0403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kern="120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1238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8" y="1342953"/>
            <a:ext cx="4918023" cy="4254383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Click to edit Master 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solidFill>
                <a:srgbClr val="333366"/>
              </a:solidFill>
              <a:latin typeface="Century Gothic"/>
            </a:endParaRPr>
          </a:p>
        </p:txBody>
      </p:sp>
      <p:pic>
        <p:nvPicPr>
          <p:cNvPr id="28" name="Image 27" descr="logo_tha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940" y="250346"/>
            <a:ext cx="2337181" cy="449458"/>
          </a:xfrm>
          <a:prstGeom prst="rect">
            <a:avLst/>
          </a:prstGeom>
        </p:spPr>
      </p:pic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8" y="6425905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333366"/>
                </a:solidFill>
                <a:latin typeface="Century Gothic" pitchFamily="34" charset="0"/>
              </a:rPr>
              <a:t>www.thales-esecurity.com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8" y="4179768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Text styles</a:t>
            </a: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7904" y="6299773"/>
            <a:ext cx="1728192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baseline="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baseline="0" dirty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en-US" sz="600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Demi-cadre 9"/>
          <p:cNvSpPr/>
          <p:nvPr userDrawn="1"/>
        </p:nvSpPr>
        <p:spPr bwMode="auto">
          <a:xfrm>
            <a:off x="302049" y="2465546"/>
            <a:ext cx="386164" cy="386164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dirty="0"/>
          </a:p>
        </p:txBody>
      </p:sp>
      <p:pic>
        <p:nvPicPr>
          <p:cNvPr id="11" name="Espace réservé pour une image 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949" y="-12701"/>
            <a:ext cx="3647433" cy="6904567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617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812800" y="1748055"/>
            <a:ext cx="7594600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16100" y="3581399"/>
            <a:ext cx="6565900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22400"/>
            <a:ext cx="8229600" cy="4504267"/>
          </a:xfrm>
        </p:spPr>
        <p:txBody>
          <a:bodyPr/>
          <a:lstStyle>
            <a:lvl1pPr>
              <a:defRPr>
                <a:latin typeface="Tahoma"/>
                <a:cs typeface="Tahoma"/>
              </a:defRPr>
            </a:lvl1pPr>
            <a:lvl2pPr>
              <a:defRPr>
                <a:latin typeface="Tahoma"/>
                <a:cs typeface="Tahoma"/>
              </a:defRPr>
            </a:lvl2pPr>
            <a:lvl3pP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 Fifth level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755"/>
            <a:ext cx="4038600" cy="4495646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6725" y="1422401"/>
            <a:ext cx="4037889" cy="2216150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3"/>
          </p:nvPr>
        </p:nvSpPr>
        <p:spPr>
          <a:xfrm>
            <a:off x="466725" y="3764745"/>
            <a:ext cx="4037889" cy="2161921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4605853" y="1422401"/>
            <a:ext cx="4083574" cy="2216150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05853" y="3764745"/>
            <a:ext cx="4083574" cy="2161921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jpeg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10.jpeg"/><Relationship Id="rId10" Type="http://schemas.openxmlformats.org/officeDocument/2006/relationships/image" Target="../media/image7.png"/><Relationship Id="rId4" Type="http://schemas.openxmlformats.org/officeDocument/2006/relationships/theme" Target="../theme/theme5.xml"/><Relationship Id="rId9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11.jpeg"/><Relationship Id="rId10" Type="http://schemas.openxmlformats.org/officeDocument/2006/relationships/image" Target="../media/image7.png"/><Relationship Id="rId4" Type="http://schemas.openxmlformats.org/officeDocument/2006/relationships/theme" Target="../theme/theme6.xml"/><Relationship Id="rId9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heme" Target="../theme/theme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10" Type="http://schemas.openxmlformats.org/officeDocument/2006/relationships/image" Target="../media/image8.png"/><Relationship Id="rId4" Type="http://schemas.openxmlformats.org/officeDocument/2006/relationships/image" Target="../media/image12.jpeg"/><Relationship Id="rId9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14.pn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8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363" y="-5269"/>
            <a:ext cx="9190798" cy="688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Tagline_OneLineppt-01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8" y="6357698"/>
            <a:ext cx="9189721" cy="535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8467" y="0"/>
            <a:ext cx="9180577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55" r:id="rId1"/>
    <p:sldLayoutId id="2147486423" r:id="rId2"/>
    <p:sldLayoutId id="2147486499" r:id="rId3"/>
    <p:sldLayoutId id="2147486501" r:id="rId4"/>
    <p:sldLayoutId id="2147486502" r:id="rId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Tagline_OneLineppt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9162288" cy="212090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12" y="1422930"/>
            <a:ext cx="8229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9162288" cy="21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356" r:id="rId1"/>
    <p:sldLayoutId id="2147486357" r:id="rId2"/>
    <p:sldLayoutId id="2147486358" r:id="rId3"/>
    <p:sldLayoutId id="2147486457" r:id="rId4"/>
    <p:sldLayoutId id="2147486484" r:id="rId5"/>
    <p:sldLayoutId id="2147486458" r:id="rId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0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11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2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3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4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416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97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81" r:id="rId1"/>
    <p:sldLayoutId id="2147486485" r:id="rId2"/>
    <p:sldLayoutId id="2147486497" r:id="rId3"/>
    <p:sldLayoutId id="2147486498" r:id="rId4"/>
    <p:sldLayoutId id="2147486503" r:id="rId5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10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1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2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3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45416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896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87" r:id="rId1"/>
    <p:sldLayoutId id="2147486488" r:id="rId2"/>
    <p:sldLayoutId id="2147486496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7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8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0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1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45415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342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90" r:id="rId1"/>
    <p:sldLayoutId id="2147486491" r:id="rId2"/>
    <p:sldLayoutId id="2147486495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7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8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0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1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45415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54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93" r:id="rId1"/>
    <p:sldLayoutId id="2147486494" r:id="rId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6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7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8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0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749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kern="120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6" y="928723"/>
            <a:ext cx="8761933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6403771"/>
            <a:ext cx="786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44350D62-B6BB-E847-B7AB-6B0C5C66D2F8}" type="slidenum">
              <a:rPr lang="fr-FR" sz="1200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fr-FR" sz="12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751217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212004"/>
            <a:ext cx="180000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AU" sz="1400">
              <a:solidFill>
                <a:srgbClr val="323265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6456764"/>
            <a:ext cx="208368" cy="291115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800" kern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+mn-ea"/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3448" y="6324035"/>
            <a:ext cx="1728000" cy="44307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703263" y="6429517"/>
            <a:ext cx="28051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600" dirty="0">
                <a:solidFill>
                  <a:srgbClr val="242A75"/>
                </a:solidFill>
                <a:ea typeface="+mn-ea"/>
              </a:rPr>
              <a:t>This document may not be reproduced, modified, adapted, published, translated, in any way, in whole or in part, or disclosed to a third party without prior written consent of Thales - Thales © 2017 All rights reserved.</a:t>
            </a:r>
            <a:endParaRPr lang="fr-FR" altLang="fr-FR" sz="500" dirty="0">
              <a:solidFill>
                <a:srgbClr val="606060"/>
              </a:solidFill>
              <a:ea typeface="+mn-ea"/>
            </a:endParaRPr>
          </a:p>
        </p:txBody>
      </p:sp>
      <p:sp>
        <p:nvSpPr>
          <p:cNvPr id="20" name="ZoneTexte 11"/>
          <p:cNvSpPr txBox="1">
            <a:spLocks noChangeArrowheads="1"/>
          </p:cNvSpPr>
          <p:nvPr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401654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06" r:id="rId1"/>
    <p:sldLayoutId id="2147486507" r:id="rId2"/>
    <p:sldLayoutId id="2147486508" r:id="rId3"/>
    <p:sldLayoutId id="2147486509" r:id="rId4"/>
    <p:sldLayoutId id="2147486510" r:id="rId5"/>
    <p:sldLayoutId id="2147486511" r:id="rId6"/>
    <p:sldLayoutId id="2147486512" r:id="rId7"/>
    <p:sldLayoutId id="2147486513" r:id="rId8"/>
    <p:sldLayoutId id="2147486514" r:id="rId9"/>
    <p:sldLayoutId id="2147486515" r:id="rId10"/>
    <p:sldLayoutId id="2147486516" r:id="rId11"/>
    <p:sldLayoutId id="2147486517" r:id="rId12"/>
    <p:sldLayoutId id="2147486518" r:id="rId13"/>
    <p:sldLayoutId id="2147486519" r:id="rId14"/>
    <p:sldLayoutId id="2147486520" r:id="rId15"/>
    <p:sldLayoutId id="2147486521" r:id="rId16"/>
    <p:sldLayoutId id="2147486522" r:id="rId17"/>
    <p:sldLayoutId id="2147486523" r:id="rId18"/>
    <p:sldLayoutId id="2147486524" r:id="rId19"/>
    <p:sldLayoutId id="2147486525" r:id="rId20"/>
    <p:sldLayoutId id="2147486526" r:id="rId21"/>
    <p:sldLayoutId id="2147486527" r:id="rId22"/>
    <p:sldLayoutId id="2147486528" r:id="rId2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vormetric.com/secure/Dashboard.jspa?selectPageId=13803#Created-vs.-Resolved-Chart/1604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400" dirty="0"/>
              <a:t>Release Train #2 IVVQ </a:t>
            </a:r>
            <a:r>
              <a:rPr lang="fr-FR" sz="2400" dirty="0" err="1"/>
              <a:t>Status</a:t>
            </a:r>
            <a:br>
              <a:rPr lang="fr-FR" sz="2400" dirty="0"/>
            </a:br>
            <a:r>
              <a:rPr lang="fr-FR" sz="2400" dirty="0"/>
              <a:t>August 09, 2017</a:t>
            </a: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638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400" dirty="0"/>
              <a:t>Backup Slides Release Train #2 IVVQ </a:t>
            </a:r>
            <a:r>
              <a:rPr lang="fr-FR" sz="2400" dirty="0" err="1"/>
              <a:t>Status</a:t>
            </a:r>
            <a:r>
              <a:rPr lang="fr-FR" sz="2400" dirty="0"/>
              <a:t>  August 09, 2017</a:t>
            </a: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7006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06" y="108253"/>
            <a:ext cx="8674683" cy="682579"/>
          </a:xfrm>
        </p:spPr>
        <p:txBody>
          <a:bodyPr>
            <a:normAutofit/>
          </a:bodyPr>
          <a:lstStyle/>
          <a:p>
            <a:r>
              <a:rPr lang="en-US" dirty="0"/>
              <a:t>List of DSM New Feature Status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2A82A7-2FD9-4E23-BCFA-CCF98DB06C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705" y="790832"/>
          <a:ext cx="8674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0">
                  <a:extLst>
                    <a:ext uri="{9D8B030D-6E8A-4147-A177-3AD203B41FA5}">
                      <a16:colId xmlns:a16="http://schemas.microsoft.com/office/drawing/2014/main" val="2222191940"/>
                    </a:ext>
                  </a:extLst>
                </a:gridCol>
                <a:gridCol w="6493079">
                  <a:extLst>
                    <a:ext uri="{9D8B030D-6E8A-4147-A177-3AD203B41FA5}">
                      <a16:colId xmlns:a16="http://schemas.microsoft.com/office/drawing/2014/main" val="3956174378"/>
                    </a:ext>
                  </a:extLst>
                </a:gridCol>
                <a:gridCol w="1263185">
                  <a:extLst>
                    <a:ext uri="{9D8B030D-6E8A-4147-A177-3AD203B41FA5}">
                      <a16:colId xmlns:a16="http://schemas.microsoft.com/office/drawing/2014/main" val="42828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Jira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Jira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4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2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KMIP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7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DSM ECC external Web Cert to use 256 Key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PM-1196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V6100 reset requires New Cards, and cannot use existing cards/world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PM-1102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Automate registration of host with LDT/Docker option "on"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7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PM-1221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LDT/Docker option at a host group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Backup and HA replication failure alerts on the DSM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8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PM-1288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DSM Disk Encryption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8503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044729-8D98-4C6B-8199-56EA6C3A7825}"/>
              </a:ext>
            </a:extLst>
          </p:cNvPr>
          <p:cNvSpPr/>
          <p:nvPr/>
        </p:nvSpPr>
        <p:spPr>
          <a:xfrm>
            <a:off x="205705" y="5312193"/>
            <a:ext cx="86746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In Progress – Feature partially delivered to QA, development still in progress</a:t>
            </a:r>
          </a:p>
          <a:p>
            <a:r>
              <a:rPr lang="en-US" sz="1050" dirty="0"/>
              <a:t>Resolved – Development and QA Jira ticket linked with PM ticket are closed</a:t>
            </a:r>
          </a:p>
          <a:p>
            <a:r>
              <a:rPr lang="en-US" sz="1050" dirty="0"/>
              <a:t>Open – Development and QA Jira ticket are Open state </a:t>
            </a:r>
          </a:p>
        </p:txBody>
      </p:sp>
    </p:spTree>
    <p:extLst>
      <p:ext uri="{BB962C8B-B14F-4D97-AF65-F5344CB8AC3E}">
        <p14:creationId xmlns:p14="http://schemas.microsoft.com/office/powerpoint/2010/main" val="17981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06" y="108253"/>
            <a:ext cx="8674683" cy="682579"/>
          </a:xfrm>
        </p:spPr>
        <p:txBody>
          <a:bodyPr>
            <a:normAutofit/>
          </a:bodyPr>
          <a:lstStyle/>
          <a:p>
            <a:r>
              <a:rPr lang="en-US" dirty="0"/>
              <a:t>List of DSM Improvements Status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2A82A7-2FD9-4E23-BCFA-CCF98DB06C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705" y="790832"/>
          <a:ext cx="8674684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0">
                  <a:extLst>
                    <a:ext uri="{9D8B030D-6E8A-4147-A177-3AD203B41FA5}">
                      <a16:colId xmlns:a16="http://schemas.microsoft.com/office/drawing/2014/main" val="2222191940"/>
                    </a:ext>
                  </a:extLst>
                </a:gridCol>
                <a:gridCol w="6493079">
                  <a:extLst>
                    <a:ext uri="{9D8B030D-6E8A-4147-A177-3AD203B41FA5}">
                      <a16:colId xmlns:a16="http://schemas.microsoft.com/office/drawing/2014/main" val="3956174378"/>
                    </a:ext>
                  </a:extLst>
                </a:gridCol>
                <a:gridCol w="1263185">
                  <a:extLst>
                    <a:ext uri="{9D8B030D-6E8A-4147-A177-3AD203B41FA5}">
                      <a16:colId xmlns:a16="http://schemas.microsoft.com/office/drawing/2014/main" val="42828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Jira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Jira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4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Increase agent logging threshold beyond 100MB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2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PM-1281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Cloud based software form factors for the DSM must be built for every DSM release along with the existing form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7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PM-1282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 DHCP and static IP addresses for the DSM in enterprise and cloud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SHA-1 Removal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</a:t>
                      </a:r>
                    </a:p>
                    <a:p>
                      <a:r>
                        <a:rPr lang="en-US" sz="800" dirty="0"/>
                        <a:t>(development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PM-1095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DSM-Agent Registration protocol must be secured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(development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776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A8F6F1-A11E-485E-9F87-B97707B29BB3}"/>
              </a:ext>
            </a:extLst>
          </p:cNvPr>
          <p:cNvSpPr/>
          <p:nvPr/>
        </p:nvSpPr>
        <p:spPr>
          <a:xfrm>
            <a:off x="205705" y="5312193"/>
            <a:ext cx="86746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In Progress – Feature partially delivered to QA, development is still in progress.</a:t>
            </a:r>
          </a:p>
          <a:p>
            <a:r>
              <a:rPr lang="en-US" sz="1050" dirty="0"/>
              <a:t>Resolved – Development and QA Jira ticket linked with </a:t>
            </a:r>
            <a:r>
              <a:rPr lang="en-US" sz="1050"/>
              <a:t>PM  ticket </a:t>
            </a:r>
            <a:r>
              <a:rPr lang="en-US" sz="1050" dirty="0"/>
              <a:t>are closed</a:t>
            </a:r>
          </a:p>
          <a:p>
            <a:r>
              <a:rPr lang="en-US" sz="1050" dirty="0"/>
              <a:t>Open – Development and QA Jira ticket are Open state </a:t>
            </a:r>
          </a:p>
        </p:txBody>
      </p:sp>
    </p:spTree>
    <p:extLst>
      <p:ext uri="{BB962C8B-B14F-4D97-AF65-F5344CB8AC3E}">
        <p14:creationId xmlns:p14="http://schemas.microsoft.com/office/powerpoint/2010/main" val="13629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6" y="65903"/>
            <a:ext cx="8877234" cy="682579"/>
          </a:xfrm>
        </p:spPr>
        <p:txBody>
          <a:bodyPr>
            <a:normAutofit/>
          </a:bodyPr>
          <a:lstStyle/>
          <a:p>
            <a:r>
              <a:rPr lang="en-US" sz="2800"/>
              <a:t>DSM </a:t>
            </a:r>
            <a:r>
              <a:rPr lang="en-US" sz="2800" dirty="0"/>
              <a:t>Test Case Metrics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7FE07F-F112-46CC-9799-3CBE508C7E2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6766" y="2427147"/>
          <a:ext cx="8735027" cy="378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9503EA-41C8-4967-860B-B5D5B2FA6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79" y="816289"/>
            <a:ext cx="4419600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ACBBA-1D07-4A60-B32A-82BAB4140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954" y="816289"/>
            <a:ext cx="259684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6" y="65903"/>
            <a:ext cx="8877234" cy="682579"/>
          </a:xfrm>
        </p:spPr>
        <p:txBody>
          <a:bodyPr>
            <a:normAutofit/>
          </a:bodyPr>
          <a:lstStyle/>
          <a:p>
            <a:r>
              <a:rPr lang="en-US" sz="2800" dirty="0"/>
              <a:t>DSM6.0.2 Created Vs Resolved JIRA Incidents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3F4F5-80D7-40CF-BC4E-37614AD6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71" y="927158"/>
            <a:ext cx="5864823" cy="50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1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DSM Jira Incidents Statistics for current release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9438C-8CC6-4C90-8A26-D4A6647C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814512"/>
            <a:ext cx="7448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 Release Criteria Open Jira Incidents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B5BF-DC04-41F0-BC44-94D5C8F1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38250"/>
            <a:ext cx="7429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9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6" y="65903"/>
            <a:ext cx="8877234" cy="682579"/>
          </a:xfrm>
        </p:spPr>
        <p:txBody>
          <a:bodyPr>
            <a:normAutofit/>
          </a:bodyPr>
          <a:lstStyle/>
          <a:p>
            <a:r>
              <a:rPr lang="en-US" sz="2800" dirty="0"/>
              <a:t>LDT Linux Test Case Metrics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473521" y="807391"/>
          <a:ext cx="3431579" cy="1967760"/>
        </p:xfrm>
        <a:graphic>
          <a:graphicData uri="http://schemas.openxmlformats.org/drawingml/2006/table">
            <a:tbl>
              <a:tblPr/>
              <a:tblGrid>
                <a:gridCol w="1326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Test Case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Executed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Passed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Blocked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3031" y="805610"/>
          <a:ext cx="5143501" cy="1927343"/>
        </p:xfrm>
        <a:graphic>
          <a:graphicData uri="http://schemas.openxmlformats.org/drawingml/2006/table">
            <a:tbl>
              <a:tblPr/>
              <a:tblGrid>
                <a:gridCol w="136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7/12/2017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7/19/2017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7/26/2017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8/2/2017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8/9/2017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Failed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Wk Actual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0" y="2834060"/>
          <a:ext cx="8905100" cy="344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684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6" y="65903"/>
            <a:ext cx="8877234" cy="682579"/>
          </a:xfrm>
        </p:spPr>
        <p:txBody>
          <a:bodyPr>
            <a:normAutofit/>
          </a:bodyPr>
          <a:lstStyle/>
          <a:p>
            <a:r>
              <a:rPr lang="en-US" sz="2800" dirty="0"/>
              <a:t>General Linux VTE Test Case Metrics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514420" y="854334"/>
          <a:ext cx="3316251" cy="1949181"/>
        </p:xfrm>
        <a:graphic>
          <a:graphicData uri="http://schemas.openxmlformats.org/drawingml/2006/table">
            <a:tbl>
              <a:tblPr/>
              <a:tblGrid>
                <a:gridCol w="110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Test Case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Executed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Passed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Blocked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109" y="826091"/>
          <a:ext cx="5276501" cy="2005669"/>
        </p:xfrm>
        <a:graphic>
          <a:graphicData uri="http://schemas.openxmlformats.org/drawingml/2006/table">
            <a:tbl>
              <a:tblPr/>
              <a:tblGrid>
                <a:gridCol w="143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7/12/2017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7/19/2017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7/26/2017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8/2/2017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8/9/2017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Failed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Wk Actual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81109" y="2937612"/>
          <a:ext cx="8749562" cy="3182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014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6" y="65903"/>
            <a:ext cx="8877234" cy="682579"/>
          </a:xfrm>
        </p:spPr>
        <p:txBody>
          <a:bodyPr>
            <a:normAutofit/>
          </a:bodyPr>
          <a:lstStyle/>
          <a:p>
            <a:r>
              <a:rPr lang="en-US" sz="2800" dirty="0"/>
              <a:t>Linux 6.0.2 Created Vs Resolved JIRA Incidents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48482"/>
            <a:ext cx="832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https://jira.vormetric.com/issues/?filter=16455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" y="1144244"/>
            <a:ext cx="8918423" cy="50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AB14-CBBB-4E0D-96FD-B7739C0B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Train #2 Themes Status August 9, 2017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AD4D89-2A50-4B14-96AD-559C257353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928688"/>
          <a:ext cx="8761412" cy="524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892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Linux Jira Incidents Statistics for current release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1" y="883074"/>
            <a:ext cx="8962527" cy="46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8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Release Criteria Open Jira Incidents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0" y="888642"/>
            <a:ext cx="8901009" cy="49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9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6" y="65903"/>
            <a:ext cx="8877234" cy="682579"/>
          </a:xfrm>
        </p:spPr>
        <p:txBody>
          <a:bodyPr>
            <a:normAutofit/>
          </a:bodyPr>
          <a:lstStyle/>
          <a:p>
            <a:r>
              <a:rPr lang="en-US" sz="2800" dirty="0"/>
              <a:t>Windows VTE 6.0.2  Regression Test Case Metrics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0337" y="806438"/>
          <a:ext cx="4947141" cy="1863176"/>
        </p:xfrm>
        <a:graphic>
          <a:graphicData uri="http://schemas.openxmlformats.org/drawingml/2006/table">
            <a:tbl>
              <a:tblPr/>
              <a:tblGrid>
                <a:gridCol w="1309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7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7/12/2017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7/19/2017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7/26/2017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8/2/2017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8/9/2017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Failed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Wk Actual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236308" y="806433"/>
          <a:ext cx="3602892" cy="1863180"/>
        </p:xfrm>
        <a:graphic>
          <a:graphicData uri="http://schemas.openxmlformats.org/drawingml/2006/table">
            <a:tbl>
              <a:tblPr/>
              <a:tblGrid>
                <a:gridCol w="1200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Test Case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Executed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Passed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Blocked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70337" y="2836985"/>
          <a:ext cx="8878278" cy="329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987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 6.0.2 Created Vs Resolved JIRA Incidents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395" y="749116"/>
            <a:ext cx="875608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https://jira.vormetric.com/secure/Dashboard.jspa?selectPageId=13803#Created-vs.-Resolved-Chart/16047</a:t>
            </a:r>
            <a:endParaRPr lang="en-US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95" y="1101239"/>
            <a:ext cx="8490359" cy="50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8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Windows  Jira Incidents Statistics for current release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039446"/>
            <a:ext cx="8839849" cy="48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8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Release Criteria Open Jira Incidents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81100"/>
            <a:ext cx="9144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DA37-C47E-4B36-A512-98317882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Train#2 IVVQ Testing Status August 9, 2017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B4186D-8E95-4720-BA63-5AB9DFCCA4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928688"/>
          <a:ext cx="8761412" cy="524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887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1DC4-EB7C-4EDD-9CD3-C300710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Train #2 Created Vs Resolved JIRA Incidents</a:t>
            </a:r>
            <a:r>
              <a:rPr lang="en-US" sz="2400" dirty="0"/>
              <a:t>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5E822C-E724-4927-9CC6-2EBB51144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92" y="1010093"/>
            <a:ext cx="8070110" cy="46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8A47-AB04-427A-92D5-42E3100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Train #2 Jira Incidents Statistics for current release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4DF68-7BCF-4F23-9419-4C0609CF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824037"/>
            <a:ext cx="4924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2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IVVQ Release Train #2 Criteria Open Jira Incidents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0A218-1C79-4C2F-A323-02EBD64F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5" y="986059"/>
            <a:ext cx="4077253" cy="452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1309F0-D9BD-4C68-8BE2-F2D8055CD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107" y="1077433"/>
            <a:ext cx="4103958" cy="45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5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06" y="108253"/>
            <a:ext cx="8674683" cy="682579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Current DSM 6.0.2 Status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553" y="803711"/>
            <a:ext cx="82557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800" b="1" dirty="0"/>
              <a:t> KMIP Early Access testing – In progress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800" b="1" dirty="0"/>
              <a:t> IBM GDE 3.0 testing – In progress</a:t>
            </a:r>
          </a:p>
          <a:p>
            <a:endParaRPr lang="en-US" sz="1800" b="1" dirty="0">
              <a:latin typeface="+mn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 Build to QA 6.0.2.5020 </a:t>
            </a:r>
            <a:endParaRPr lang="en-US" sz="1800" dirty="0">
              <a:latin typeface="+mn-lt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+mn-lt"/>
              </a:rPr>
              <a:t>9 Jira incident resolved in above drop to DSMQA for DPM, DSM disk encryption, KMIP and CLI network fixes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 30 defects logged in Jira this week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 Test case execution exceeded (planned = 40, executed 63)</a:t>
            </a:r>
          </a:p>
        </p:txBody>
      </p:sp>
    </p:spTree>
    <p:extLst>
      <p:ext uri="{BB962C8B-B14F-4D97-AF65-F5344CB8AC3E}">
        <p14:creationId xmlns:p14="http://schemas.microsoft.com/office/powerpoint/2010/main" val="329192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06" y="108253"/>
            <a:ext cx="8674683" cy="682579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Current Linux VTE 6.0.2 Status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552" y="803711"/>
            <a:ext cx="8667839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 Build 6.0.2.21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 Redhat 7.4 platform support, </a:t>
            </a:r>
            <a:r>
              <a:rPr lang="en-US" sz="1600" dirty="0">
                <a:latin typeface="+mn-lt"/>
              </a:rPr>
              <a:t>fixes for internal found defects and escalations</a:t>
            </a:r>
          </a:p>
          <a:p>
            <a:pPr lvl="1"/>
            <a:endParaRPr lang="en-US" sz="1600" dirty="0">
              <a:latin typeface="+mn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Test blocker issue: </a:t>
            </a:r>
            <a:r>
              <a:rPr lang="en-US" sz="1800" dirty="0">
                <a:solidFill>
                  <a:srgbClr val="FF0000"/>
                </a:solidFill>
              </a:rPr>
              <a:t>AGT-15950: 6.0.2.20 VTE build failed to install on Ubuntu 16 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800" dirty="0">
              <a:latin typeface="+mn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Accessing 6.0.2 project impacts for new requests for the following changes: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+mn-lt"/>
              </a:rPr>
              <a:t>RHEL 7.4/Ubuntu 16.04.03 will be supported in 6.0.1 patch release; SLES 12 SP3 support will be evaluated.  LDT support with RHEL 7.4 will be 6.0.1 September patch </a:t>
            </a:r>
            <a:r>
              <a:rPr lang="en-US" sz="1600" b="1" dirty="0">
                <a:latin typeface="+mn-lt"/>
              </a:rPr>
              <a:t>(no impact to 6.0.2 release)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+mn-lt"/>
              </a:rPr>
              <a:t>Docker Open shift release is pulled in from 6.0.2 to 6.0.1 August patch release </a:t>
            </a:r>
            <a:r>
              <a:rPr lang="en-US" sz="1600" b="1" dirty="0"/>
              <a:t>(no impact to 6.0.2 release) </a:t>
            </a:r>
            <a:endParaRPr lang="en-US" sz="1600" dirty="0">
              <a:latin typeface="+mn-lt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Supporting common host setting for host group (Regular/LDT, Docker, HDFS, GPFS – </a:t>
            </a:r>
            <a:r>
              <a:rPr lang="en-US" sz="1600" b="1" dirty="0"/>
              <a:t>still to be evaluated</a:t>
            </a:r>
            <a:r>
              <a:rPr lang="en-US" sz="1600" dirty="0"/>
              <a:t>)</a:t>
            </a:r>
            <a:r>
              <a:rPr lang="en-US" sz="1600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+mn-lt"/>
              </a:rPr>
              <a:t>GPFS 4.1.1.4 support with </a:t>
            </a:r>
            <a:r>
              <a:rPr lang="en-US" sz="1600" dirty="0" err="1">
                <a:latin typeface="+mn-lt"/>
              </a:rPr>
              <a:t>PureScale</a:t>
            </a:r>
            <a:r>
              <a:rPr lang="en-US" sz="1600" dirty="0">
                <a:latin typeface="+mn-lt"/>
              </a:rPr>
              <a:t> with DB2 11 (we support GPFS 3.5 with DB2 10.5 at this moment </a:t>
            </a:r>
            <a:r>
              <a:rPr lang="en-US" sz="1600" dirty="0"/>
              <a:t>– </a:t>
            </a:r>
            <a:r>
              <a:rPr lang="en-US" sz="1600" b="1" dirty="0"/>
              <a:t>still to be evaluated</a:t>
            </a:r>
            <a:r>
              <a:rPr lang="en-US" sz="1600" dirty="0"/>
              <a:t>)</a:t>
            </a:r>
            <a:r>
              <a:rPr lang="en-US" sz="1600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Supporting Amazon S3 storage in 6.0.2 </a:t>
            </a:r>
            <a:r>
              <a:rPr lang="en-US" sz="1600" b="1" dirty="0"/>
              <a:t>(QA can only test this in post 6.0.2)</a:t>
            </a:r>
          </a:p>
          <a:p>
            <a:pPr lvl="1"/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 Continue to work on VTE QA Jira ticket for visibility in </a:t>
            </a:r>
            <a:r>
              <a:rPr lang="en-US" sz="1800" dirty="0" err="1">
                <a:latin typeface="+mn-lt"/>
              </a:rPr>
              <a:t>jira</a:t>
            </a:r>
            <a:r>
              <a:rPr lang="en-US" sz="1800" dirty="0">
                <a:latin typeface="+mn-lt"/>
              </a:rPr>
              <a:t> structure plugin (has dependency on development/PM) 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972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1" y="104230"/>
            <a:ext cx="8674683" cy="388140"/>
          </a:xfrm>
        </p:spPr>
        <p:txBody>
          <a:bodyPr>
            <a:normAutofit fontScale="90000"/>
          </a:bodyPr>
          <a:lstStyle/>
          <a:p>
            <a:br>
              <a:rPr lang="en-GB" sz="2400" dirty="0"/>
            </a:br>
            <a:r>
              <a:rPr lang="en-GB" sz="2400" dirty="0"/>
              <a:t>Current Windows  VTE 6.0.2 Status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737" y="741189"/>
            <a:ext cx="82557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/>
              <a:t> Build 6.0.2.15 ~ 6.0.2.22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EA features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Active Directory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Critical escalation fixes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Internal found defects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 Current QA testing focus: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cs typeface="Arial" panose="020B0604020202020204" pitchFamily="34" charset="0"/>
              </a:rPr>
              <a:t>Active directory in Local and Azure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cs typeface="Arial" panose="020B0604020202020204" pitchFamily="34" charset="0"/>
              </a:rPr>
              <a:t>EA(Early access) in local and Azure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cs typeface="Arial" panose="020B0604020202020204" pitchFamily="34" charset="0"/>
              </a:rPr>
              <a:t>MS SQL in Azure  and local environment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Regression testing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Functional testing of log logging threshold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2571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Vormetric_Company_Powerpoint_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Tran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4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Thales e-Security Template 2017">
  <a:themeElements>
    <a:clrScheme name="Custom 7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309DB5"/>
      </a:accent1>
      <a:accent2>
        <a:srgbClr val="B42573"/>
      </a:accent2>
      <a:accent3>
        <a:srgbClr val="7D7EAB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ales e-Security Template EN 020217 v3 no content.potm" id="{46A08EF9-8CC9-4AE4-B192-4A4BCE431D81}" vid="{A9AF271F-74BE-40A5-B6E2-66285C16FDA5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Vormetric_Company_Powerpoint_Template_Final</Template>
  <TotalTime>24836</TotalTime>
  <Words>1103</Words>
  <Application>Microsoft Office PowerPoint</Application>
  <PresentationFormat>On-screen Show (4:3)</PresentationFormat>
  <Paragraphs>345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ＭＳ Ｐゴシック</vt:lpstr>
      <vt:lpstr>SimSun</vt:lpstr>
      <vt:lpstr>Arial</vt:lpstr>
      <vt:lpstr>Calibri</vt:lpstr>
      <vt:lpstr>Century Gothic</vt:lpstr>
      <vt:lpstr>Lucida Grande</vt:lpstr>
      <vt:lpstr>Tahoma</vt:lpstr>
      <vt:lpstr>Times New Roman</vt:lpstr>
      <vt:lpstr>Trebuchet MS</vt:lpstr>
      <vt:lpstr>Wingdings</vt:lpstr>
      <vt:lpstr>Wingdings 3</vt:lpstr>
      <vt:lpstr>Vormetric_Company_Powerpoint_Template_Final</vt:lpstr>
      <vt:lpstr>Blue Transition</vt:lpstr>
      <vt:lpstr>Simple Blue with Tag</vt:lpstr>
      <vt:lpstr>1_Simple Blue with Tag</vt:lpstr>
      <vt:lpstr>2_Simple Blue with Tag</vt:lpstr>
      <vt:lpstr>3_Simple Blue with Tag</vt:lpstr>
      <vt:lpstr>4_Simple Blue with Tag</vt:lpstr>
      <vt:lpstr>Thales e-Security Template 2017</vt:lpstr>
      <vt:lpstr>Release Train #2 IVVQ Status August 09, 2017  </vt:lpstr>
      <vt:lpstr>Release Train #2 Themes Status August 9, 2017</vt:lpstr>
      <vt:lpstr>Release Train#2 IVVQ Testing Status August 9, 2017</vt:lpstr>
      <vt:lpstr>Release Train #2 Created Vs Resolved JIRA Incidents </vt:lpstr>
      <vt:lpstr>Release Train #2 Jira Incidents Statistics for current release</vt:lpstr>
      <vt:lpstr>IVVQ Release Train #2 Criteria Open Jira Incidents</vt:lpstr>
      <vt:lpstr>Current DSM 6.0.2 Status </vt:lpstr>
      <vt:lpstr>Current Linux VTE 6.0.2 Status </vt:lpstr>
      <vt:lpstr> Current Windows  VTE 6.0.2 Status  </vt:lpstr>
      <vt:lpstr>Backup Slides Release Train #2 IVVQ Status  August 09, 2017  </vt:lpstr>
      <vt:lpstr>List of DSM New Feature Status </vt:lpstr>
      <vt:lpstr>List of DSM Improvements Status </vt:lpstr>
      <vt:lpstr>DSM Test Case Metrics</vt:lpstr>
      <vt:lpstr>DSM6.0.2 Created Vs Resolved JIRA Incidents </vt:lpstr>
      <vt:lpstr>Total DSM Jira Incidents Statistics for current release</vt:lpstr>
      <vt:lpstr>DSM Release Criteria Open Jira Incidents</vt:lpstr>
      <vt:lpstr>LDT Linux Test Case Metrics</vt:lpstr>
      <vt:lpstr>General Linux VTE Test Case Metrics</vt:lpstr>
      <vt:lpstr>Linux 6.0.2 Created Vs Resolved JIRA Incidents </vt:lpstr>
      <vt:lpstr>Total Linux Jira Incidents Statistics for current release</vt:lpstr>
      <vt:lpstr>Linux Release Criteria Open Jira Incidents</vt:lpstr>
      <vt:lpstr>Windows VTE 6.0.2  Regression Test Case Metrics </vt:lpstr>
      <vt:lpstr>Windows  6.0.2 Created Vs Resolved JIRA Incidents  </vt:lpstr>
      <vt:lpstr>Total Windows  Jira Incidents Statistics for current release</vt:lpstr>
      <vt:lpstr>Windows Release Criteria Open Jira Incidents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Vormetric Security Intelligence Integration with Splunk, ArcSight and QRadar</dc:title>
  <dc:creator>I-Ching Wang</dc:creator>
  <dc:description>designed by Focus Visual Communication - 831-425-5574</dc:description>
  <cp:lastModifiedBy>Dixit, Saurabh</cp:lastModifiedBy>
  <cp:revision>910</cp:revision>
  <cp:lastPrinted>2014-11-12T22:57:13Z</cp:lastPrinted>
  <dcterms:created xsi:type="dcterms:W3CDTF">2014-03-26T21:02:26Z</dcterms:created>
  <dcterms:modified xsi:type="dcterms:W3CDTF">2017-08-09T18:48:26Z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0008005E3B0000000000010250600207e7000400038000</vt:lpwstr>
  </property>
  <property fmtid="{D5CDD505-2E9C-101B-9397-08002B2CF9AE}" pid="3" name="Offisync_ServerID">
    <vt:lpwstr>2c1b7fb9-70ef-46d9-bc4a-260aa46b53ca</vt:lpwstr>
  </property>
  <property fmtid="{D5CDD505-2E9C-101B-9397-08002B2CF9AE}" pid="4" name="Offisync_ProviderInitializationData">
    <vt:lpwstr>https://vormetric.jiveon.com/</vt:lpwstr>
  </property>
  <property fmtid="{D5CDD505-2E9C-101B-9397-08002B2CF9AE}" pid="5" name="Offisync_UpdateToken">
    <vt:lpwstr>2</vt:lpwstr>
  </property>
  <property fmtid="{D5CDD505-2E9C-101B-9397-08002B2CF9AE}" pid="6" name="Jive_PrevVersionNumber">
    <vt:lpwstr>1</vt:lpwstr>
  </property>
  <property fmtid="{D5CDD505-2E9C-101B-9397-08002B2CF9AE}" pid="7" name="Jive_LatestUserAccountName">
    <vt:lpwstr>tstewart@vormetric.com</vt:lpwstr>
  </property>
  <property fmtid="{D5CDD505-2E9C-101B-9397-08002B2CF9AE}" pid="8" name="Jive_LatestFileFullName">
    <vt:lpwstr>9495276d277fd2fe047321fae350d2cc</vt:lpwstr>
  </property>
  <property fmtid="{D5CDD505-2E9C-101B-9397-08002B2CF9AE}" pid="9" name="Jive_ModifiedButNotPublished">
    <vt:lpwstr>True</vt:lpwstr>
  </property>
  <property fmtid="{D5CDD505-2E9C-101B-9397-08002B2CF9AE}" pid="10" name="Offisync_UniqueId">
    <vt:lpwstr>2329</vt:lpwstr>
  </property>
  <property fmtid="{D5CDD505-2E9C-101B-9397-08002B2CF9AE}" pid="11" name="Jive_VersionGuid_v2.5">
    <vt:lpwstr>41b63e7ed15241c8b82966114d5692c3</vt:lpwstr>
  </property>
</Properties>
</file>