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4"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4" r:id="rId9"/>
    <p:sldId id="265" r:id="rId10"/>
    <p:sldId id="266" r:id="rId11"/>
    <p:sldId id="267" r:id="rId12"/>
    <p:sldId id="274" r:id="rId13"/>
    <p:sldId id="269" r:id="rId14"/>
    <p:sldId id="270" r:id="rId15"/>
    <p:sldId id="268" r:id="rId16"/>
    <p:sldId id="275" r:id="rId17"/>
    <p:sldId id="276" r:id="rId18"/>
    <p:sldId id="271" r:id="rId19"/>
    <p:sldId id="277" r:id="rId20"/>
    <p:sldId id="278"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ACC43DA6-4C19-4F88-A24C-9D6B5622FAE7}">
          <p14:sldIdLst>
            <p14:sldId id="256"/>
          </p14:sldIdLst>
        </p14:section>
        <p14:section name="INTRODUCTION" id="{D5B81DD9-FA39-4C07-9F70-A3764BF9408B}">
          <p14:sldIdLst>
            <p14:sldId id="257"/>
            <p14:sldId id="258"/>
            <p14:sldId id="259"/>
          </p14:sldIdLst>
        </p14:section>
        <p14:section name="DATA" id="{755C6A24-1230-4F7C-A2AB-B2D0D027B48F}">
          <p14:sldIdLst>
            <p14:sldId id="260"/>
            <p14:sldId id="261"/>
            <p14:sldId id="262"/>
            <p14:sldId id="264"/>
            <p14:sldId id="265"/>
          </p14:sldIdLst>
        </p14:section>
        <p14:section name="METHODOLOGY" id="{9481F8D6-2B8E-4049-BCA1-2B6AA6DED41B}">
          <p14:sldIdLst>
            <p14:sldId id="266"/>
            <p14:sldId id="267"/>
            <p14:sldId id="274"/>
            <p14:sldId id="269"/>
            <p14:sldId id="270"/>
            <p14:sldId id="268"/>
            <p14:sldId id="275"/>
            <p14:sldId id="276"/>
          </p14:sldIdLst>
        </p14:section>
        <p14:section name="RESULTS" id="{4C81D956-84D5-4CA0-AA7F-916D37DF9BCA}">
          <p14:sldIdLst>
            <p14:sldId id="271"/>
            <p14:sldId id="277"/>
            <p14:sldId id="278"/>
          </p14:sldIdLst>
        </p14:section>
        <p14:section name="CONCLUSION" id="{D7B89465-9043-4CFB-9713-90CEEAF56F5D}">
          <p14:sldIdLst>
            <p14:sldId id="280"/>
          </p14:sldIdLst>
        </p14:section>
        <p14:section name="THANK YOU" id="{CC069F8A-644B-495B-89ED-B27B6FB6EFF2}">
          <p14:sldIdLst>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1bc7286f8f0804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4T13:28:00.172"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INTRODUCTION</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FCDC7A-E321-4E5E-8BB1-27F8DA2C9F3E}" type="datetimeFigureOut">
              <a:rPr lang="en-IN" smtClean="0"/>
              <a:t>25-05-2019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BDE025-511F-439D-B802-15F19AA2C81F}" type="slidenum">
              <a:rPr lang="en-IN" smtClean="0"/>
              <a:t>‹#›</a:t>
            </a:fld>
            <a:endParaRPr lang="en-IN"/>
          </a:p>
        </p:txBody>
      </p:sp>
    </p:spTree>
    <p:extLst>
      <p:ext uri="{BB962C8B-B14F-4D97-AF65-F5344CB8AC3E}">
        <p14:creationId xmlns:p14="http://schemas.microsoft.com/office/powerpoint/2010/main" val="28431656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INTRODUCTION</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4303D-0590-4C52-81BE-047E0AEC5E6A}" type="datetimeFigureOut">
              <a:rPr lang="en-IN" smtClean="0"/>
              <a:t>25-05-2019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CD898-4459-4D93-B1F3-DD25B8E917E9}" type="slidenum">
              <a:rPr lang="en-IN" smtClean="0"/>
              <a:t>‹#›</a:t>
            </a:fld>
            <a:endParaRPr lang="en-IN"/>
          </a:p>
        </p:txBody>
      </p:sp>
    </p:spTree>
    <p:extLst>
      <p:ext uri="{BB962C8B-B14F-4D97-AF65-F5344CB8AC3E}">
        <p14:creationId xmlns:p14="http://schemas.microsoft.com/office/powerpoint/2010/main" val="227072921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C6920A7-C5DA-45BE-B3F4-71B2BDDA5F69}" type="datetime1">
              <a:rPr lang="en-IN" smtClean="0"/>
              <a:t>25-05-2019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41702050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8C0533-256E-46E0-89AE-20C873C7944D}" type="datetime1">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136185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EA7FA7-11D7-46C0-85EB-5014B2AFED04}" type="datetime1">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3495788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74049E-3046-4544-84C6-2D4B0FAC1393}" type="datetime1">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351153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5F6F1A-E659-42E3-BB2E-0E447882C7CF}" type="datetime1">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1487126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7297F9-EF96-4C6D-8749-42B7B0DA1DAE}" type="datetime1">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3897048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75C068-E766-4CDE-9E15-FF2763815C26}" type="datetime1">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1692544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ECE2FD-6434-48FB-8B3C-9C03DAB5B8B4}" type="datetime1">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CACEF-1AE3-4FD5-9CBC-CBF8E4C5DCFC}"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616178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C17CEB-584D-41AE-A078-6EC41F16276B}" type="datetime1">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274018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3946B6-AB79-477E-8A44-78D666E190F9}" type="datetime1">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146616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0F834B-DE77-4EBF-BAE3-873C27579B63}" type="datetime1">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71316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B87A7-331A-4046-80C9-4AD4EC7B68BF}" type="datetime1">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403567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1F8275-D5E0-42E8-83DD-CAEBACD9D58F}" type="datetime1">
              <a:rPr lang="en-IN" smtClean="0"/>
              <a:t>25-05-2019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347639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976E3B-3054-4281-97E9-C6E554D68A21}" type="datetime1">
              <a:rPr lang="en-IN" smtClean="0"/>
              <a:t>25-05-2019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421939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D7CCAB5-2457-4730-B9ED-676CC6CCF904}" type="datetime1">
              <a:rPr lang="en-IN" smtClean="0"/>
              <a:t>25-05-2019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31267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FB3B3-E268-4A56-A6B3-0D59337DAFAE}" type="datetime1">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321820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94A0F6-C6A3-44E4-9AA6-9E96486EBC05}" type="datetime1">
              <a:rPr lang="en-IN" smtClean="0"/>
              <a:t>25-05-2019</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FCACEF-1AE3-4FD5-9CBC-CBF8E4C5DCFC}" type="slidenum">
              <a:rPr lang="en-IN" smtClean="0"/>
              <a:t>‹#›</a:t>
            </a:fld>
            <a:endParaRPr lang="en-IN"/>
          </a:p>
        </p:txBody>
      </p:sp>
    </p:spTree>
    <p:extLst>
      <p:ext uri="{BB962C8B-B14F-4D97-AF65-F5344CB8AC3E}">
        <p14:creationId xmlns:p14="http://schemas.microsoft.com/office/powerpoint/2010/main" val="15757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3E80BD-4E3D-4E7C-88B9-E151505558C5}" type="datetime1">
              <a:rPr lang="en-IN" smtClean="0"/>
              <a:t>25-05-2019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FCACEF-1AE3-4FD5-9CBC-CBF8E4C5DCFC}" type="slidenum">
              <a:rPr lang="en-IN" smtClean="0"/>
              <a:t>‹#›</a:t>
            </a:fld>
            <a:endParaRPr lang="en-IN"/>
          </a:p>
        </p:txBody>
      </p:sp>
    </p:spTree>
    <p:extLst>
      <p:ext uri="{BB962C8B-B14F-4D97-AF65-F5344CB8AC3E}">
        <p14:creationId xmlns:p14="http://schemas.microsoft.com/office/powerpoint/2010/main" val="642509845"/>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964267"/>
            <a:ext cx="7197726" cy="2421464"/>
          </a:xfrm>
        </p:spPr>
        <p:txBody>
          <a:bodyPr>
            <a:normAutofit fontScale="90000"/>
          </a:bodyPr>
          <a:lstStyle/>
          <a:p>
            <a:pPr algn="ctr"/>
            <a:r>
              <a:rPr lang="en-US" b="1" dirty="0" smtClean="0"/>
              <a:t>----- -----</a:t>
            </a:r>
            <a:br>
              <a:rPr lang="en-US" b="1" dirty="0" smtClean="0"/>
            </a:br>
            <a:r>
              <a:rPr lang="en-US" b="1" dirty="0" smtClean="0"/>
              <a:t>Best Place </a:t>
            </a:r>
            <a:br>
              <a:rPr lang="en-US" b="1" dirty="0" smtClean="0"/>
            </a:br>
            <a:r>
              <a:rPr lang="en-US" sz="2500" b="1" dirty="0" smtClean="0"/>
              <a:t>For</a:t>
            </a:r>
            <a:r>
              <a:rPr lang="en-US" b="1" dirty="0" smtClean="0"/>
              <a:t/>
            </a:r>
            <a:br>
              <a:rPr lang="en-US" b="1" dirty="0" smtClean="0"/>
            </a:br>
            <a:r>
              <a:rPr lang="en-US" b="1" dirty="0" smtClean="0"/>
              <a:t>groceries warehouse</a:t>
            </a:r>
            <a:br>
              <a:rPr lang="en-US" b="1" dirty="0" smtClean="0"/>
            </a:br>
            <a:r>
              <a:rPr lang="en-US" b="1" dirty="0" smtClean="0"/>
              <a:t>----- -----</a:t>
            </a:r>
            <a:endParaRPr lang="en-IN" b="1" dirty="0"/>
          </a:p>
        </p:txBody>
      </p:sp>
      <p:sp>
        <p:nvSpPr>
          <p:cNvPr id="3" name="Subtitle 2"/>
          <p:cNvSpPr>
            <a:spLocks noGrp="1"/>
          </p:cNvSpPr>
          <p:nvPr>
            <p:ph type="subTitle" idx="1"/>
          </p:nvPr>
        </p:nvSpPr>
        <p:spPr>
          <a:xfrm>
            <a:off x="3962399" y="4594738"/>
            <a:ext cx="7197726" cy="1405467"/>
          </a:xfrm>
        </p:spPr>
        <p:txBody>
          <a:bodyPr>
            <a:normAutofit fontScale="85000" lnSpcReduction="20000"/>
          </a:bodyPr>
          <a:lstStyle/>
          <a:p>
            <a:pPr marL="342900" indent="-342900">
              <a:buFontTx/>
              <a:buChar char="-"/>
            </a:pPr>
            <a:endParaRPr lang="en-US" sz="2200" dirty="0" smtClean="0"/>
          </a:p>
          <a:p>
            <a:pPr marL="342900" indent="-342900">
              <a:buFontTx/>
              <a:buChar char="-"/>
            </a:pPr>
            <a:r>
              <a:rPr lang="en-US" sz="2200" dirty="0" smtClean="0"/>
              <a:t>Applied </a:t>
            </a:r>
            <a:r>
              <a:rPr lang="en-US" sz="2200" dirty="0" smtClean="0"/>
              <a:t>data science professional </a:t>
            </a:r>
            <a:r>
              <a:rPr lang="en-US" sz="2200" dirty="0" smtClean="0"/>
              <a:t>certificate</a:t>
            </a:r>
          </a:p>
          <a:p>
            <a:pPr marL="342900" indent="-342900">
              <a:buFontTx/>
              <a:buChar char="-"/>
            </a:pPr>
            <a:r>
              <a:rPr lang="en-US" sz="2200" dirty="0" smtClean="0"/>
              <a:t>Vishal </a:t>
            </a:r>
            <a:r>
              <a:rPr lang="en-US" sz="2200" dirty="0" err="1" smtClean="0"/>
              <a:t>dhiman</a:t>
            </a:r>
            <a:endParaRPr lang="en-US" sz="2200" dirty="0" smtClean="0"/>
          </a:p>
          <a:p>
            <a:pPr marL="342900" indent="-342900">
              <a:buFontTx/>
              <a:buChar char="-"/>
            </a:pPr>
            <a:r>
              <a:rPr lang="en-US" sz="2200" dirty="0" smtClean="0"/>
              <a:t>(dvishal231995@gmail.com)</a:t>
            </a:r>
            <a:endParaRPr lang="en-IN" sz="2200" dirty="0"/>
          </a:p>
        </p:txBody>
      </p:sp>
    </p:spTree>
    <p:extLst>
      <p:ext uri="{BB962C8B-B14F-4D97-AF65-F5344CB8AC3E}">
        <p14:creationId xmlns:p14="http://schemas.microsoft.com/office/powerpoint/2010/main" val="1158864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a:t>
            </a:r>
            <a:r>
              <a:rPr lang="en-US" b="1" dirty="0" smtClean="0"/>
              <a:t>.    methodology:</a:t>
            </a:r>
            <a:endParaRPr lang="en-IN" b="1" dirty="0"/>
          </a:p>
        </p:txBody>
      </p:sp>
      <p:sp>
        <p:nvSpPr>
          <p:cNvPr id="3" name="Content Placeholder 2"/>
          <p:cNvSpPr>
            <a:spLocks noGrp="1"/>
          </p:cNvSpPr>
          <p:nvPr>
            <p:ph idx="1"/>
          </p:nvPr>
        </p:nvSpPr>
        <p:spPr/>
        <p:txBody>
          <a:bodyPr>
            <a:normAutofit/>
          </a:bodyPr>
          <a:lstStyle/>
          <a:p>
            <a:pPr marL="0" indent="0">
              <a:buNone/>
            </a:pPr>
            <a:r>
              <a:rPr lang="en-US" sz="2400" dirty="0"/>
              <a:t>In this section we will discuss about the data analysis that we did on the data extracted from the websites or </a:t>
            </a:r>
            <a:r>
              <a:rPr lang="en-US" sz="2400" dirty="0" smtClean="0"/>
              <a:t>internet and also which machine learning technique we used to get the best location for the groceries warehouse.</a:t>
            </a:r>
          </a:p>
          <a:p>
            <a:r>
              <a:rPr lang="en-US" sz="2400" dirty="0" smtClean="0"/>
              <a:t>Filtering and cleaning of data.</a:t>
            </a:r>
          </a:p>
          <a:p>
            <a:r>
              <a:rPr lang="en-US" sz="2400" dirty="0" smtClean="0"/>
              <a:t>Connecting to Foursquare to retrieve venues data for each </a:t>
            </a:r>
            <a:r>
              <a:rPr lang="en-US" sz="2400" dirty="0" err="1" smtClean="0"/>
              <a:t>neighbourhood</a:t>
            </a:r>
            <a:r>
              <a:rPr lang="en-US" sz="2400" dirty="0" smtClean="0"/>
              <a:t>.</a:t>
            </a:r>
          </a:p>
          <a:p>
            <a:r>
              <a:rPr lang="en-US" sz="2400" dirty="0" smtClean="0"/>
              <a:t>Processing and cleaning of retrieved data.</a:t>
            </a:r>
          </a:p>
          <a:p>
            <a:r>
              <a:rPr lang="en-US" sz="2400" dirty="0" smtClean="0"/>
              <a:t>Machine Learning technique used for finding best location for warehouse.</a:t>
            </a:r>
          </a:p>
        </p:txBody>
      </p:sp>
    </p:spTree>
    <p:extLst>
      <p:ext uri="{BB962C8B-B14F-4D97-AF65-F5344CB8AC3E}">
        <p14:creationId xmlns:p14="http://schemas.microsoft.com/office/powerpoint/2010/main" val="4250225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09600"/>
            <a:ext cx="10131425" cy="1968137"/>
          </a:xfrm>
        </p:spPr>
        <p:txBody>
          <a:bodyPr>
            <a:normAutofit/>
          </a:bodyPr>
          <a:lstStyle/>
          <a:p>
            <a:r>
              <a:rPr lang="en-US" sz="3000" u="sng" dirty="0" smtClean="0"/>
              <a:t>Filtering and cleaning of Data:</a:t>
            </a:r>
          </a:p>
          <a:p>
            <a:pPr marL="0" indent="0">
              <a:buNone/>
            </a:pPr>
            <a:r>
              <a:rPr lang="en-US" sz="2400" dirty="0" smtClean="0"/>
              <a:t>As </a:t>
            </a:r>
            <a:r>
              <a:rPr lang="en-US" sz="2400" dirty="0"/>
              <a:t>the contractor already made his mind to build a warehouse in Scarborough, so we only selected the Scarborough data from the </a:t>
            </a:r>
            <a:r>
              <a:rPr lang="en-US" sz="2400" dirty="0" err="1" smtClean="0"/>
              <a:t>dataframe</a:t>
            </a:r>
            <a:r>
              <a:rPr lang="en-US" sz="2400" dirty="0" smtClean="0"/>
              <a:t>.</a:t>
            </a:r>
          </a:p>
          <a:p>
            <a:pPr marL="0" indent="0">
              <a:buNone/>
            </a:pP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256" y="2293994"/>
            <a:ext cx="8142514" cy="4278975"/>
          </a:xfrm>
          <a:prstGeom prst="rect">
            <a:avLst/>
          </a:prstGeom>
        </p:spPr>
      </p:pic>
    </p:spTree>
    <p:extLst>
      <p:ext uri="{BB962C8B-B14F-4D97-AF65-F5344CB8AC3E}">
        <p14:creationId xmlns:p14="http://schemas.microsoft.com/office/powerpoint/2010/main" val="2383202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964" y="1380046"/>
            <a:ext cx="7959634" cy="5040468"/>
          </a:xfrm>
          <a:prstGeom prst="rect">
            <a:avLst/>
          </a:prstGeom>
        </p:spPr>
      </p:pic>
      <p:sp>
        <p:nvSpPr>
          <p:cNvPr id="7" name="TextBox 6"/>
          <p:cNvSpPr txBox="1"/>
          <p:nvPr/>
        </p:nvSpPr>
        <p:spPr>
          <a:xfrm>
            <a:off x="1558964" y="609600"/>
            <a:ext cx="7959634" cy="461665"/>
          </a:xfrm>
          <a:prstGeom prst="rect">
            <a:avLst/>
          </a:prstGeom>
          <a:noFill/>
        </p:spPr>
        <p:txBody>
          <a:bodyPr wrap="square" rtlCol="0">
            <a:spAutoFit/>
          </a:bodyPr>
          <a:lstStyle/>
          <a:p>
            <a:r>
              <a:rPr lang="en-US" sz="2400" dirty="0" smtClean="0"/>
              <a:t> - Scarborough Map with its </a:t>
            </a:r>
            <a:r>
              <a:rPr lang="en-US" sz="2400" dirty="0" err="1" smtClean="0"/>
              <a:t>Neighbourhoods</a:t>
            </a:r>
            <a:endParaRPr lang="en-IN" sz="2400" dirty="0"/>
          </a:p>
        </p:txBody>
      </p:sp>
    </p:spTree>
    <p:extLst>
      <p:ext uri="{BB962C8B-B14F-4D97-AF65-F5344CB8AC3E}">
        <p14:creationId xmlns:p14="http://schemas.microsoft.com/office/powerpoint/2010/main" val="448067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87976"/>
            <a:ext cx="10131425" cy="3100251"/>
          </a:xfrm>
        </p:spPr>
        <p:txBody>
          <a:bodyPr>
            <a:normAutofit lnSpcReduction="10000"/>
          </a:bodyPr>
          <a:lstStyle/>
          <a:p>
            <a:r>
              <a:rPr lang="en-US" sz="3000" u="sng" dirty="0"/>
              <a:t>Connecting to Foursquare to retrieve Venues Data:</a:t>
            </a:r>
          </a:p>
          <a:p>
            <a:pPr marL="0" indent="0">
              <a:buNone/>
            </a:pPr>
            <a:r>
              <a:rPr lang="en-US" sz="2400" dirty="0"/>
              <a:t>Now we need the venues details for each </a:t>
            </a:r>
            <a:r>
              <a:rPr lang="en-US" sz="2400" dirty="0" err="1"/>
              <a:t>neighbourhood</a:t>
            </a:r>
            <a:r>
              <a:rPr lang="en-US" sz="2400" dirty="0"/>
              <a:t>. </a:t>
            </a:r>
          </a:p>
          <a:p>
            <a:pPr marL="0" indent="0">
              <a:buNone/>
            </a:pPr>
            <a:r>
              <a:rPr lang="en-US" sz="2400" dirty="0"/>
              <a:t>After finding the list of neighborhoods, we then connect to the Foursquare API to gather information about venues inside each and every </a:t>
            </a:r>
            <a:r>
              <a:rPr lang="en-US" sz="2400" dirty="0" err="1"/>
              <a:t>neighbourhood</a:t>
            </a:r>
            <a:r>
              <a:rPr lang="en-US" sz="2400" dirty="0"/>
              <a:t>. For each </a:t>
            </a:r>
            <a:r>
              <a:rPr lang="en-US" sz="2400" dirty="0" err="1"/>
              <a:t>neighbourhood</a:t>
            </a:r>
            <a:r>
              <a:rPr lang="en-US" sz="2400" dirty="0"/>
              <a:t>, we have chosen the radius to be 1000 meter. It means that we have asked Foursquare to find venues that are at most 1000 meter far from the center of the </a:t>
            </a:r>
            <a:r>
              <a:rPr lang="en-US" sz="2400" dirty="0" err="1" smtClean="0"/>
              <a:t>neighbourhood</a:t>
            </a:r>
            <a:r>
              <a:rPr lang="en-US" sz="2400" dirty="0" smtClean="0"/>
              <a:t>. After cleaning, data would look like this.</a:t>
            </a:r>
            <a:endParaRPr lang="en-IN" sz="2400" dirty="0"/>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788226"/>
            <a:ext cx="10131425" cy="2361237"/>
          </a:xfrm>
          <a:prstGeom prst="rect">
            <a:avLst/>
          </a:prstGeom>
        </p:spPr>
      </p:pic>
    </p:spTree>
    <p:extLst>
      <p:ext uri="{BB962C8B-B14F-4D97-AF65-F5344CB8AC3E}">
        <p14:creationId xmlns:p14="http://schemas.microsoft.com/office/powerpoint/2010/main" val="22304890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592184"/>
            <a:ext cx="10131425" cy="2978330"/>
          </a:xfrm>
        </p:spPr>
        <p:txBody>
          <a:bodyPr>
            <a:normAutofit/>
          </a:bodyPr>
          <a:lstStyle/>
          <a:p>
            <a:r>
              <a:rPr lang="en-US" sz="3000" u="sng" dirty="0" smtClean="0"/>
              <a:t>One Hot Encoding Process:</a:t>
            </a:r>
            <a:endParaRPr lang="en-US" sz="3000" u="sng" dirty="0"/>
          </a:p>
          <a:p>
            <a:pPr marL="0" indent="0">
              <a:buNone/>
            </a:pPr>
            <a:r>
              <a:rPr lang="en-US" sz="2400" dirty="0" smtClean="0"/>
              <a:t>Now we </a:t>
            </a:r>
            <a:r>
              <a:rPr lang="en-US" sz="2400" dirty="0"/>
              <a:t>will make </a:t>
            </a:r>
            <a:r>
              <a:rPr lang="en-US" sz="2400" dirty="0" err="1"/>
              <a:t>dataframe</a:t>
            </a:r>
            <a:r>
              <a:rPr lang="en-US" sz="2400" dirty="0"/>
              <a:t> of </a:t>
            </a:r>
            <a:r>
              <a:rPr lang="en-US" sz="2400" dirty="0" smtClean="0"/>
              <a:t>selected venues to whom contractor supplies groceries and </a:t>
            </a:r>
            <a:r>
              <a:rPr lang="en-US" sz="2400" dirty="0"/>
              <a:t>then do encoding on “Venue Category” column using </a:t>
            </a:r>
            <a:r>
              <a:rPr lang="en-US" sz="2400" dirty="0" err="1"/>
              <a:t>OneHot</a:t>
            </a:r>
            <a:r>
              <a:rPr lang="en-US" sz="2400" dirty="0"/>
              <a:t> encoding process. This process will make different feature columns of Venue Category. After encoding we will integrate all restaurant columns to “Total Restaurant” column and all joint columns to ‘Total Joint” column. Now the dataset is ready for the </a:t>
            </a:r>
            <a:r>
              <a:rPr lang="en-US" sz="2400" dirty="0" smtClean="0"/>
              <a:t>Machine Learning Technique.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3692436"/>
            <a:ext cx="10131425" cy="2577577"/>
          </a:xfrm>
          <a:prstGeom prst="rect">
            <a:avLst/>
          </a:prstGeom>
        </p:spPr>
      </p:pic>
    </p:spTree>
    <p:extLst>
      <p:ext uri="{BB962C8B-B14F-4D97-AF65-F5344CB8AC3E}">
        <p14:creationId xmlns:p14="http://schemas.microsoft.com/office/powerpoint/2010/main" val="3077633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27020"/>
            <a:ext cx="10131425" cy="2542900"/>
          </a:xfrm>
        </p:spPr>
        <p:txBody>
          <a:bodyPr>
            <a:normAutofit/>
          </a:bodyPr>
          <a:lstStyle/>
          <a:p>
            <a:r>
              <a:rPr lang="en-US" sz="3000" u="sng" dirty="0" smtClean="0"/>
              <a:t>Machine Learning Technique (</a:t>
            </a:r>
            <a:r>
              <a:rPr lang="en-US" sz="3000" u="sng" dirty="0" err="1" smtClean="0"/>
              <a:t>KMeans</a:t>
            </a:r>
            <a:r>
              <a:rPr lang="en-US" sz="3000" u="sng" dirty="0" smtClean="0"/>
              <a:t> Clustering): </a:t>
            </a:r>
          </a:p>
          <a:p>
            <a:pPr marL="0" indent="0">
              <a:buNone/>
            </a:pPr>
            <a:r>
              <a:rPr lang="en-US" sz="2400" dirty="0" smtClean="0"/>
              <a:t>Now </a:t>
            </a:r>
            <a:r>
              <a:rPr lang="en-US" sz="2400" dirty="0"/>
              <a:t>using </a:t>
            </a:r>
            <a:r>
              <a:rPr lang="en-US" sz="2400" dirty="0" err="1"/>
              <a:t>KMeans</a:t>
            </a:r>
            <a:r>
              <a:rPr lang="en-US" sz="2400" dirty="0"/>
              <a:t> Clustering, we will make 5 clusters. We selected only 5 clusters because we think 5 clusters are enough for our dataset. Then we will update our dataset </a:t>
            </a:r>
            <a:r>
              <a:rPr lang="en-US" sz="2400" dirty="0" smtClean="0"/>
              <a:t>with column names and index representing group or cluster. </a:t>
            </a:r>
            <a:r>
              <a:rPr lang="en-US" sz="2400" dirty="0"/>
              <a:t>Also we will add new column “Total Sum” that stores the sum of all the venue category values of each </a:t>
            </a:r>
            <a:r>
              <a:rPr lang="en-US" sz="2400" dirty="0" smtClean="0"/>
              <a:t>group.</a:t>
            </a:r>
            <a:endParaRPr lang="en-IN"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3178629"/>
            <a:ext cx="5959356" cy="861135"/>
          </a:xfrm>
          <a:prstGeom prst="rect">
            <a:avLst/>
          </a:prstGeom>
        </p:spPr>
      </p:pic>
      <p:sp>
        <p:nvSpPr>
          <p:cNvPr id="5" name="TextBox 4"/>
          <p:cNvSpPr txBox="1"/>
          <p:nvPr/>
        </p:nvSpPr>
        <p:spPr>
          <a:xfrm>
            <a:off x="7659447" y="3368431"/>
            <a:ext cx="2821577" cy="369332"/>
          </a:xfrm>
          <a:prstGeom prst="rect">
            <a:avLst/>
          </a:prstGeom>
          <a:noFill/>
        </p:spPr>
        <p:txBody>
          <a:bodyPr wrap="square" rtlCol="0">
            <a:spAutoFit/>
          </a:bodyPr>
          <a:lstStyle/>
          <a:p>
            <a:r>
              <a:rPr lang="en-US" dirty="0" smtClean="0"/>
              <a:t># </a:t>
            </a:r>
            <a:r>
              <a:rPr lang="en-US" dirty="0" err="1" smtClean="0"/>
              <a:t>KMeans</a:t>
            </a:r>
            <a:r>
              <a:rPr lang="en-US" dirty="0" smtClean="0"/>
              <a:t> Clustering</a:t>
            </a:r>
            <a:endParaRPr lang="en-IN" dirty="0"/>
          </a:p>
        </p:txBody>
      </p:sp>
      <p:sp>
        <p:nvSpPr>
          <p:cNvPr id="6" name="Left Arrow 5"/>
          <p:cNvSpPr/>
          <p:nvPr/>
        </p:nvSpPr>
        <p:spPr>
          <a:xfrm>
            <a:off x="6866967" y="3482926"/>
            <a:ext cx="792480" cy="183643"/>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4352770"/>
            <a:ext cx="10131425" cy="1964833"/>
          </a:xfrm>
          <a:prstGeom prst="rect">
            <a:avLst/>
          </a:prstGeom>
        </p:spPr>
      </p:pic>
    </p:spTree>
    <p:extLst>
      <p:ext uri="{BB962C8B-B14F-4D97-AF65-F5344CB8AC3E}">
        <p14:creationId xmlns:p14="http://schemas.microsoft.com/office/powerpoint/2010/main" val="2212958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96983"/>
            <a:ext cx="10131425" cy="2081347"/>
          </a:xfrm>
        </p:spPr>
        <p:txBody>
          <a:bodyPr>
            <a:normAutofit/>
          </a:bodyPr>
          <a:lstStyle/>
          <a:p>
            <a:pPr>
              <a:buFontTx/>
              <a:buChar char="-"/>
            </a:pPr>
            <a:r>
              <a:rPr lang="en-US" sz="2800" dirty="0" smtClean="0"/>
              <a:t>Sorting the </a:t>
            </a:r>
            <a:r>
              <a:rPr lang="en-US" sz="2800" dirty="0" err="1" smtClean="0"/>
              <a:t>DataFrame</a:t>
            </a:r>
            <a:r>
              <a:rPr lang="en-US" sz="2800" dirty="0" smtClean="0"/>
              <a:t> according to ‘Total Sum’ column.</a:t>
            </a:r>
          </a:p>
          <a:p>
            <a:pPr marL="0" indent="0">
              <a:buNone/>
            </a:pPr>
            <a:r>
              <a:rPr lang="en-US" sz="2400" dirty="0" smtClean="0"/>
              <a:t>After sorting the </a:t>
            </a:r>
            <a:r>
              <a:rPr lang="en-US" sz="2400" dirty="0" err="1" smtClean="0"/>
              <a:t>dataframe</a:t>
            </a:r>
            <a:r>
              <a:rPr lang="en-US" sz="2400" dirty="0" smtClean="0"/>
              <a:t> it shows that </a:t>
            </a:r>
            <a:r>
              <a:rPr lang="en-US" sz="2400" dirty="0" err="1" smtClean="0"/>
              <a:t>neighbourhoods</a:t>
            </a:r>
            <a:r>
              <a:rPr lang="en-US" sz="2400" dirty="0" smtClean="0"/>
              <a:t> falls under the ‘G2’ group are the best locations for building new Groceries Warehouse.</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27" y="3457303"/>
            <a:ext cx="9579170" cy="2270957"/>
          </a:xfrm>
          <a:prstGeom prst="rect">
            <a:avLst/>
          </a:prstGeom>
        </p:spPr>
      </p:pic>
    </p:spTree>
    <p:extLst>
      <p:ext uri="{BB962C8B-B14F-4D97-AF65-F5344CB8AC3E}">
        <p14:creationId xmlns:p14="http://schemas.microsoft.com/office/powerpoint/2010/main" val="1037223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522515"/>
            <a:ext cx="10131425" cy="984068"/>
          </a:xfrm>
        </p:spPr>
        <p:txBody>
          <a:bodyPr>
            <a:normAutofit/>
          </a:bodyPr>
          <a:lstStyle/>
          <a:p>
            <a:r>
              <a:rPr lang="en-US" sz="3000" dirty="0" err="1" smtClean="0"/>
              <a:t>Neighbourhoods</a:t>
            </a:r>
            <a:r>
              <a:rPr lang="en-US" sz="3000" dirty="0" smtClean="0"/>
              <a:t> with there group number: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474" y="1506583"/>
            <a:ext cx="4206605" cy="5166808"/>
          </a:xfrm>
          <a:prstGeom prst="rect">
            <a:avLst/>
          </a:prstGeom>
        </p:spPr>
      </p:pic>
    </p:spTree>
    <p:extLst>
      <p:ext uri="{BB962C8B-B14F-4D97-AF65-F5344CB8AC3E}">
        <p14:creationId xmlns:p14="http://schemas.microsoft.com/office/powerpoint/2010/main" val="126956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a:t>
            </a:r>
            <a:r>
              <a:rPr lang="en-US" b="1" dirty="0" smtClean="0"/>
              <a:t>.    results:</a:t>
            </a:r>
            <a:endParaRPr lang="en-IN" b="1" dirty="0"/>
          </a:p>
        </p:txBody>
      </p:sp>
      <p:sp>
        <p:nvSpPr>
          <p:cNvPr id="3" name="Content Placeholder 2"/>
          <p:cNvSpPr>
            <a:spLocks noGrp="1"/>
          </p:cNvSpPr>
          <p:nvPr>
            <p:ph idx="1"/>
          </p:nvPr>
        </p:nvSpPr>
        <p:spPr>
          <a:xfrm>
            <a:off x="685801" y="1959188"/>
            <a:ext cx="10131425" cy="2308012"/>
          </a:xfrm>
        </p:spPr>
        <p:txBody>
          <a:bodyPr>
            <a:noAutofit/>
          </a:bodyPr>
          <a:lstStyle/>
          <a:p>
            <a:r>
              <a:rPr lang="en-US" sz="2400" dirty="0" smtClean="0"/>
              <a:t>After Machine Learning Technique; </a:t>
            </a:r>
            <a:r>
              <a:rPr lang="en-US" sz="2400" dirty="0" err="1" smtClean="0"/>
              <a:t>KMeans</a:t>
            </a:r>
            <a:r>
              <a:rPr lang="en-US" sz="2400" dirty="0" smtClean="0"/>
              <a:t> Clustering, we got our result.</a:t>
            </a:r>
          </a:p>
          <a:p>
            <a:pPr marL="0" indent="0">
              <a:buNone/>
            </a:pPr>
            <a:r>
              <a:rPr lang="en-US" sz="2400" dirty="0" smtClean="0"/>
              <a:t>And  we found that Group ‘G2’ got the highest ‘Total sum’ value that means it is the nearest </a:t>
            </a:r>
            <a:r>
              <a:rPr lang="en-US" sz="2400" dirty="0" err="1" smtClean="0"/>
              <a:t>neighbourhood</a:t>
            </a:r>
            <a:r>
              <a:rPr lang="en-US" sz="2400" dirty="0" smtClean="0"/>
              <a:t> to most of the venues and having the highest chances of profit.</a:t>
            </a:r>
          </a:p>
          <a:p>
            <a:pPr marL="0" indent="0">
              <a:buNone/>
            </a:pPr>
            <a:r>
              <a:rPr lang="en-US" sz="2400" dirty="0" smtClean="0"/>
              <a:t>Best </a:t>
            </a:r>
            <a:r>
              <a:rPr lang="en-US" sz="2400" dirty="0" err="1" smtClean="0"/>
              <a:t>Neighbourhood</a:t>
            </a:r>
            <a:r>
              <a:rPr lang="en-US" sz="2400" dirty="0" smtClean="0"/>
              <a:t> is : Agincourt</a:t>
            </a:r>
          </a:p>
          <a:p>
            <a:pPr marL="0" indent="0">
              <a:buNone/>
            </a:pPr>
            <a:r>
              <a:rPr lang="en-US" sz="2400" dirty="0" smtClean="0"/>
              <a:t> </a:t>
            </a: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830" y="4267200"/>
            <a:ext cx="8423365" cy="1702019"/>
          </a:xfrm>
          <a:prstGeom prst="rect">
            <a:avLst/>
          </a:prstGeom>
        </p:spPr>
      </p:pic>
    </p:spTree>
    <p:extLst>
      <p:ext uri="{BB962C8B-B14F-4D97-AF65-F5344CB8AC3E}">
        <p14:creationId xmlns:p14="http://schemas.microsoft.com/office/powerpoint/2010/main" val="599179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799" y="365657"/>
            <a:ext cx="10131425" cy="5016239"/>
          </a:xfrm>
        </p:spPr>
        <p:txBody>
          <a:bodyPr>
            <a:normAutofit/>
          </a:bodyPr>
          <a:lstStyle/>
          <a:p>
            <a:pPr>
              <a:buFontTx/>
              <a:buChar char="-"/>
            </a:pPr>
            <a:r>
              <a:rPr lang="en-US" sz="3000" dirty="0" smtClean="0"/>
              <a:t>Map of Scarborough including its </a:t>
            </a:r>
            <a:r>
              <a:rPr lang="en-US" sz="3000" dirty="0" err="1" smtClean="0"/>
              <a:t>Neighbourhoods</a:t>
            </a:r>
            <a:r>
              <a:rPr lang="en-US" sz="3000" dirty="0" smtClean="0"/>
              <a:t> in different colors representing different groups.</a:t>
            </a:r>
          </a:p>
          <a:p>
            <a:pPr marL="0" indent="0">
              <a:buNone/>
            </a:pPr>
            <a:endParaRPr lang="en-US" sz="3000" dirty="0" smtClean="0"/>
          </a:p>
          <a:p>
            <a:pPr>
              <a:buFontTx/>
              <a:buChar char="-"/>
            </a:pPr>
            <a:r>
              <a:rPr lang="en-US" sz="2400" dirty="0" smtClean="0"/>
              <a:t>1</a:t>
            </a:r>
            <a:r>
              <a:rPr lang="en-US" sz="2400" baseline="30000" dirty="0" smtClean="0"/>
              <a:t>st</a:t>
            </a:r>
            <a:r>
              <a:rPr lang="en-US" sz="2400" dirty="0" smtClean="0"/>
              <a:t> Best </a:t>
            </a:r>
            <a:r>
              <a:rPr lang="en-US" sz="2400" dirty="0" err="1" smtClean="0"/>
              <a:t>Neighbourhood</a:t>
            </a:r>
            <a:r>
              <a:rPr lang="en-US" sz="2400" dirty="0" smtClean="0"/>
              <a:t> in </a:t>
            </a:r>
            <a:r>
              <a:rPr lang="en-US" sz="2400" dirty="0" smtClean="0">
                <a:solidFill>
                  <a:srgbClr val="00B050"/>
                </a:solidFill>
              </a:rPr>
              <a:t>Green</a:t>
            </a:r>
            <a:r>
              <a:rPr lang="en-US" sz="2400" dirty="0" smtClean="0"/>
              <a:t> color.</a:t>
            </a:r>
          </a:p>
          <a:p>
            <a:pPr>
              <a:buFontTx/>
              <a:buChar char="-"/>
            </a:pPr>
            <a:r>
              <a:rPr lang="en-US" sz="2400" dirty="0" smtClean="0"/>
              <a:t>2</a:t>
            </a:r>
            <a:r>
              <a:rPr lang="en-US" sz="2400" baseline="30000" dirty="0" smtClean="0"/>
              <a:t>nd</a:t>
            </a:r>
            <a:r>
              <a:rPr lang="en-US" sz="2400" dirty="0" smtClean="0"/>
              <a:t> Best </a:t>
            </a:r>
            <a:r>
              <a:rPr lang="en-US" sz="2400" dirty="0" err="1" smtClean="0"/>
              <a:t>Neighbourhood</a:t>
            </a:r>
            <a:r>
              <a:rPr lang="en-US" sz="2400" dirty="0" smtClean="0"/>
              <a:t> in </a:t>
            </a:r>
            <a:r>
              <a:rPr lang="en-US" sz="2400" dirty="0" smtClean="0">
                <a:solidFill>
                  <a:schemeClr val="bg2">
                    <a:lumMod val="60000"/>
                    <a:lumOff val="40000"/>
                  </a:schemeClr>
                </a:solidFill>
              </a:rPr>
              <a:t>Blue</a:t>
            </a:r>
            <a:r>
              <a:rPr lang="en-US" sz="2400" dirty="0" smtClean="0"/>
              <a:t> color.</a:t>
            </a:r>
          </a:p>
          <a:p>
            <a:pPr>
              <a:buFontTx/>
              <a:buChar char="-"/>
            </a:pPr>
            <a:r>
              <a:rPr lang="en-US" sz="2400" dirty="0" smtClean="0"/>
              <a:t>3</a:t>
            </a:r>
            <a:r>
              <a:rPr lang="en-US" sz="2400" baseline="30000" dirty="0" smtClean="0"/>
              <a:t>rd</a:t>
            </a:r>
            <a:r>
              <a:rPr lang="en-US" sz="2400" dirty="0" smtClean="0"/>
              <a:t> Best </a:t>
            </a:r>
            <a:r>
              <a:rPr lang="en-US" sz="2400" dirty="0" err="1"/>
              <a:t>Neighbourhood</a:t>
            </a:r>
            <a:r>
              <a:rPr lang="en-US" sz="2400" dirty="0"/>
              <a:t> in </a:t>
            </a:r>
            <a:r>
              <a:rPr lang="en-US" sz="2400" dirty="0" smtClean="0">
                <a:solidFill>
                  <a:srgbClr val="FFC000"/>
                </a:solidFill>
              </a:rPr>
              <a:t>Orange</a:t>
            </a:r>
            <a:r>
              <a:rPr lang="en-US" sz="2400" dirty="0" smtClean="0"/>
              <a:t> </a:t>
            </a:r>
            <a:r>
              <a:rPr lang="en-US" sz="2400" dirty="0"/>
              <a:t>color.</a:t>
            </a:r>
          </a:p>
          <a:p>
            <a:pPr>
              <a:buFontTx/>
              <a:buChar char="-"/>
            </a:pPr>
            <a:r>
              <a:rPr lang="en-US" sz="2400" dirty="0" smtClean="0"/>
              <a:t>4</a:t>
            </a:r>
            <a:r>
              <a:rPr lang="en-US" sz="2400" baseline="30000" dirty="0" smtClean="0"/>
              <a:t>th</a:t>
            </a:r>
            <a:r>
              <a:rPr lang="en-US" sz="2400" dirty="0" smtClean="0"/>
              <a:t> Best </a:t>
            </a:r>
            <a:r>
              <a:rPr lang="en-US" sz="2400" dirty="0" err="1"/>
              <a:t>Neighbourhood</a:t>
            </a:r>
            <a:r>
              <a:rPr lang="en-US" sz="2400" dirty="0"/>
              <a:t> in </a:t>
            </a:r>
            <a:r>
              <a:rPr lang="en-US" sz="2400" dirty="0" smtClean="0">
                <a:solidFill>
                  <a:schemeClr val="bg1"/>
                </a:solidFill>
              </a:rPr>
              <a:t>Black</a:t>
            </a:r>
            <a:r>
              <a:rPr lang="en-US" sz="2400" dirty="0" smtClean="0"/>
              <a:t> </a:t>
            </a:r>
            <a:r>
              <a:rPr lang="en-US" sz="2400" dirty="0"/>
              <a:t>color.</a:t>
            </a:r>
          </a:p>
          <a:p>
            <a:pPr>
              <a:buFontTx/>
              <a:buChar char="-"/>
            </a:pPr>
            <a:r>
              <a:rPr lang="en-US" sz="2400" dirty="0" smtClean="0"/>
              <a:t>5</a:t>
            </a:r>
            <a:r>
              <a:rPr lang="en-US" sz="2400" baseline="30000" dirty="0" smtClean="0"/>
              <a:t>th</a:t>
            </a:r>
            <a:r>
              <a:rPr lang="en-US" sz="2400" dirty="0" smtClean="0"/>
              <a:t> Best </a:t>
            </a:r>
            <a:r>
              <a:rPr lang="en-US" sz="2400" dirty="0" err="1"/>
              <a:t>Neighbourhood</a:t>
            </a:r>
            <a:r>
              <a:rPr lang="en-US" sz="2400" dirty="0"/>
              <a:t> in </a:t>
            </a:r>
            <a:r>
              <a:rPr lang="en-US" sz="2400" dirty="0" smtClean="0">
                <a:solidFill>
                  <a:srgbClr val="FF0000"/>
                </a:solidFill>
              </a:rPr>
              <a:t>Red</a:t>
            </a:r>
            <a:r>
              <a:rPr lang="en-US" sz="2400" dirty="0" smtClean="0"/>
              <a:t> </a:t>
            </a:r>
            <a:r>
              <a:rPr lang="en-US" sz="2400" dirty="0"/>
              <a:t>color</a:t>
            </a:r>
            <a:r>
              <a:rPr lang="en-US" sz="2400" dirty="0" smtClean="0"/>
              <a:t>.</a:t>
            </a:r>
            <a:endParaRPr lang="en-US" sz="2400" dirty="0"/>
          </a:p>
        </p:txBody>
      </p:sp>
    </p:spTree>
    <p:extLst>
      <p:ext uri="{BB962C8B-B14F-4D97-AF65-F5344CB8AC3E}">
        <p14:creationId xmlns:p14="http://schemas.microsoft.com/office/powerpoint/2010/main" val="3100923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b="1" dirty="0" smtClean="0"/>
              <a:t>Introduction/ business problem:</a:t>
            </a:r>
            <a:endParaRPr lang="en-IN" b="1" dirty="0"/>
          </a:p>
        </p:txBody>
      </p:sp>
      <p:sp>
        <p:nvSpPr>
          <p:cNvPr id="3" name="Content Placeholder 2"/>
          <p:cNvSpPr>
            <a:spLocks noGrp="1"/>
          </p:cNvSpPr>
          <p:nvPr>
            <p:ph idx="1"/>
          </p:nvPr>
        </p:nvSpPr>
        <p:spPr/>
        <p:txBody>
          <a:bodyPr>
            <a:normAutofit/>
          </a:bodyPr>
          <a:lstStyle/>
          <a:p>
            <a:r>
              <a:rPr lang="en-US" sz="2400" dirty="0" smtClean="0"/>
              <a:t>There </a:t>
            </a:r>
            <a:r>
              <a:rPr lang="en-US" sz="2400" dirty="0"/>
              <a:t>is a contractor who buys groceries from villagers and supplies it to the restaurants and other kind of places in Scarborough. Transporting groceries from long distance to different locations in Scarborough, costs more. So he thought he should build a warehouse in Scarborough near the restaurants and shops to whom he can deliver groceries so he can save his transportation money and time as well. </a:t>
            </a:r>
            <a:endParaRPr lang="en-IN" sz="2400" dirty="0"/>
          </a:p>
        </p:txBody>
      </p:sp>
    </p:spTree>
    <p:extLst>
      <p:ext uri="{BB962C8B-B14F-4D97-AF65-F5344CB8AC3E}">
        <p14:creationId xmlns:p14="http://schemas.microsoft.com/office/powerpoint/2010/main" val="349968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513807"/>
            <a:ext cx="10131425" cy="975359"/>
          </a:xfrm>
        </p:spPr>
        <p:txBody>
          <a:bodyPr>
            <a:normAutofit lnSpcReduction="10000"/>
          </a:bodyPr>
          <a:lstStyle/>
          <a:p>
            <a:r>
              <a:rPr lang="en-US" sz="3000" dirty="0" smtClean="0"/>
              <a:t>Map of Scarborough with its </a:t>
            </a:r>
            <a:r>
              <a:rPr lang="en-US" sz="3000" dirty="0" err="1" smtClean="0"/>
              <a:t>Neighbourhoods</a:t>
            </a:r>
            <a:r>
              <a:rPr lang="en-US" sz="3000" dirty="0" smtClean="0"/>
              <a:t> in different colors.</a:t>
            </a:r>
            <a:endParaRPr lang="en-IN" sz="3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35" y="1649875"/>
            <a:ext cx="8011756" cy="4856768"/>
          </a:xfrm>
          <a:prstGeom prst="rect">
            <a:avLst/>
          </a:prstGeom>
        </p:spPr>
      </p:pic>
    </p:spTree>
    <p:extLst>
      <p:ext uri="{BB962C8B-B14F-4D97-AF65-F5344CB8AC3E}">
        <p14:creationId xmlns:p14="http://schemas.microsoft.com/office/powerpoint/2010/main" val="3740829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a:t>
            </a:r>
            <a:r>
              <a:rPr lang="en-US" b="1" dirty="0" smtClean="0"/>
              <a:t>.    Conclusion:</a:t>
            </a:r>
            <a:endParaRPr lang="en-IN" b="1" dirty="0"/>
          </a:p>
        </p:txBody>
      </p:sp>
      <p:sp>
        <p:nvSpPr>
          <p:cNvPr id="3" name="Content Placeholder 2"/>
          <p:cNvSpPr>
            <a:spLocks noGrp="1"/>
          </p:cNvSpPr>
          <p:nvPr>
            <p:ph idx="1"/>
          </p:nvPr>
        </p:nvSpPr>
        <p:spPr/>
        <p:txBody>
          <a:bodyPr>
            <a:normAutofit/>
          </a:bodyPr>
          <a:lstStyle/>
          <a:p>
            <a:r>
              <a:rPr lang="en-US" sz="2400" b="1" dirty="0"/>
              <a:t>We recommend groceries contractor to build his Groceries Warehouse in “Agincourt” </a:t>
            </a:r>
            <a:r>
              <a:rPr lang="en-US" sz="2400" b="1" dirty="0" err="1"/>
              <a:t>neighbourhood</a:t>
            </a:r>
            <a:r>
              <a:rPr lang="en-US" sz="2400" b="1" dirty="0"/>
              <a:t> for best results and profit. </a:t>
            </a:r>
            <a:endParaRPr lang="en-US" sz="2400" dirty="0"/>
          </a:p>
          <a:p>
            <a:pPr marL="0" indent="0">
              <a:buNone/>
            </a:pPr>
            <a:r>
              <a:rPr lang="en-IN" sz="2400" b="1" dirty="0" smtClean="0"/>
              <a:t>	Best </a:t>
            </a:r>
            <a:r>
              <a:rPr lang="en-IN" sz="2400" b="1" dirty="0"/>
              <a:t>Neighbourhood details: </a:t>
            </a:r>
            <a:endParaRPr lang="en-IN" sz="2400" dirty="0"/>
          </a:p>
          <a:p>
            <a:pPr marL="0" indent="0">
              <a:buNone/>
            </a:pPr>
            <a:r>
              <a:rPr lang="en-IN" sz="2400" b="1" dirty="0" smtClean="0"/>
              <a:t>	Name</a:t>
            </a:r>
            <a:r>
              <a:rPr lang="en-IN" sz="2400" b="1" dirty="0"/>
              <a:t>: </a:t>
            </a:r>
            <a:r>
              <a:rPr lang="en-IN" sz="2400" dirty="0"/>
              <a:t>Agincourt </a:t>
            </a:r>
          </a:p>
          <a:p>
            <a:pPr marL="0" indent="0">
              <a:buNone/>
            </a:pPr>
            <a:r>
              <a:rPr lang="en-IN" sz="2400" b="1" dirty="0" smtClean="0"/>
              <a:t>	Latitude</a:t>
            </a:r>
            <a:r>
              <a:rPr lang="en-IN" sz="2400" b="1" dirty="0"/>
              <a:t>: </a:t>
            </a:r>
            <a:r>
              <a:rPr lang="en-IN" sz="2400" dirty="0"/>
              <a:t>43.7942 </a:t>
            </a:r>
          </a:p>
          <a:p>
            <a:pPr marL="0" indent="0">
              <a:buNone/>
            </a:pPr>
            <a:r>
              <a:rPr lang="en-IN" sz="2400" b="1" dirty="0" smtClean="0"/>
              <a:t>	Longitude</a:t>
            </a:r>
            <a:r>
              <a:rPr lang="en-IN" sz="2400" b="1" dirty="0"/>
              <a:t>: </a:t>
            </a:r>
            <a:r>
              <a:rPr lang="en-IN" sz="2400" dirty="0"/>
              <a:t>-79.262029 </a:t>
            </a:r>
            <a:endParaRPr lang="en-US" sz="2400" dirty="0" smtClean="0"/>
          </a:p>
        </p:txBody>
      </p:sp>
    </p:spTree>
    <p:extLst>
      <p:ext uri="{BB962C8B-B14F-4D97-AF65-F5344CB8AC3E}">
        <p14:creationId xmlns:p14="http://schemas.microsoft.com/office/powerpoint/2010/main" val="2805398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675" y="2699657"/>
            <a:ext cx="10131425" cy="1456267"/>
          </a:xfrm>
        </p:spPr>
        <p:txBody>
          <a:bodyPr>
            <a:noAutofit/>
          </a:bodyPr>
          <a:lstStyle/>
          <a:p>
            <a:pPr algn="ctr"/>
            <a:r>
              <a:rPr lang="en-US" sz="10000" b="1" dirty="0" smtClean="0"/>
              <a:t>THANK YOU</a:t>
            </a:r>
            <a:endParaRPr lang="en-IN" sz="10000" b="1" dirty="0"/>
          </a:p>
        </p:txBody>
      </p:sp>
    </p:spTree>
    <p:extLst>
      <p:ext uri="{BB962C8B-B14F-4D97-AF65-F5344CB8AC3E}">
        <p14:creationId xmlns:p14="http://schemas.microsoft.com/office/powerpoint/2010/main" val="816755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dirty="0" smtClean="0"/>
              <a:t> </a:t>
            </a:r>
            <a:br>
              <a:rPr lang="en-US" sz="3000" b="1" dirty="0" smtClean="0"/>
            </a:br>
            <a:r>
              <a:rPr lang="en-US" sz="3000" b="1" dirty="0" smtClean="0"/>
              <a:t>- </a:t>
            </a:r>
            <a:r>
              <a:rPr lang="en-US" sz="3000" b="1" u="sng" dirty="0" smtClean="0"/>
              <a:t>Advantages of building warehouse near customers:</a:t>
            </a:r>
            <a:endParaRPr lang="en-IN" sz="3000" b="1" u="sng" dirty="0"/>
          </a:p>
        </p:txBody>
      </p:sp>
      <p:sp>
        <p:nvSpPr>
          <p:cNvPr id="3" name="Content Placeholder 2"/>
          <p:cNvSpPr>
            <a:spLocks noGrp="1"/>
          </p:cNvSpPr>
          <p:nvPr>
            <p:ph idx="1"/>
          </p:nvPr>
        </p:nvSpPr>
        <p:spPr>
          <a:xfrm>
            <a:off x="685801" y="1915644"/>
            <a:ext cx="10131425" cy="3649133"/>
          </a:xfrm>
        </p:spPr>
        <p:txBody>
          <a:bodyPr>
            <a:normAutofit/>
          </a:bodyPr>
          <a:lstStyle/>
          <a:p>
            <a:endParaRPr lang="en-IN" sz="2400" dirty="0"/>
          </a:p>
          <a:p>
            <a:r>
              <a:rPr lang="en-US" sz="2400" dirty="0" smtClean="0"/>
              <a:t>Building </a:t>
            </a:r>
            <a:r>
              <a:rPr lang="en-US" sz="2400" dirty="0"/>
              <a:t>warehouse near his customers, can deliver them fresh items any time. </a:t>
            </a:r>
          </a:p>
          <a:p>
            <a:r>
              <a:rPr lang="en-US" sz="2400" dirty="0" smtClean="0"/>
              <a:t>Cooks </a:t>
            </a:r>
            <a:r>
              <a:rPr lang="en-US" sz="2400" dirty="0"/>
              <a:t>in restaurants can get fresh groceries early morning and starts cooking without waiting so long for the groceries. </a:t>
            </a:r>
          </a:p>
          <a:p>
            <a:r>
              <a:rPr lang="en-US" sz="2400" dirty="0" smtClean="0"/>
              <a:t>There </a:t>
            </a:r>
            <a:r>
              <a:rPr lang="en-US" sz="2400" dirty="0"/>
              <a:t>would be no delay in groceries delivery. </a:t>
            </a:r>
          </a:p>
          <a:p>
            <a:r>
              <a:rPr lang="en-US" sz="2400" dirty="0" smtClean="0"/>
              <a:t>After </a:t>
            </a:r>
            <a:r>
              <a:rPr lang="en-US" sz="2400" dirty="0"/>
              <a:t>supplying fresh items without any delay build customer’s trust. </a:t>
            </a:r>
            <a:endParaRPr lang="en-IN" sz="2400" dirty="0"/>
          </a:p>
        </p:txBody>
      </p:sp>
    </p:spTree>
    <p:extLst>
      <p:ext uri="{BB962C8B-B14F-4D97-AF65-F5344CB8AC3E}">
        <p14:creationId xmlns:p14="http://schemas.microsoft.com/office/powerpoint/2010/main" val="4021636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b="1" dirty="0"/>
              <a:t/>
            </a:r>
            <a:br>
              <a:rPr lang="en-IN" sz="3000" b="1" dirty="0"/>
            </a:br>
            <a:r>
              <a:rPr lang="en-IN" sz="3000" b="1" dirty="0" smtClean="0"/>
              <a:t>- </a:t>
            </a:r>
            <a:r>
              <a:rPr lang="en-IN" sz="3000" b="1" u="sng" dirty="0" smtClean="0"/>
              <a:t>target audience</a:t>
            </a:r>
            <a:endParaRPr lang="en-IN" sz="3000" b="1" dirty="0"/>
          </a:p>
        </p:txBody>
      </p:sp>
      <p:sp>
        <p:nvSpPr>
          <p:cNvPr id="3" name="Content Placeholder 2"/>
          <p:cNvSpPr>
            <a:spLocks noGrp="1"/>
          </p:cNvSpPr>
          <p:nvPr>
            <p:ph idx="1"/>
          </p:nvPr>
        </p:nvSpPr>
        <p:spPr/>
        <p:txBody>
          <a:bodyPr>
            <a:normAutofit/>
          </a:bodyPr>
          <a:lstStyle/>
          <a:p>
            <a:r>
              <a:rPr lang="en-US" sz="2400" dirty="0" smtClean="0"/>
              <a:t>My </a:t>
            </a:r>
            <a:r>
              <a:rPr lang="en-US" sz="2400" dirty="0"/>
              <a:t>analysis will educate someone who wants to build warehouse in the </a:t>
            </a:r>
            <a:r>
              <a:rPr lang="en-US" sz="2400" dirty="0" err="1"/>
              <a:t>neighbourhood</a:t>
            </a:r>
            <a:r>
              <a:rPr lang="en-US" sz="2400" dirty="0"/>
              <a:t> from where he can deliver the items to their customers quickly and saves lots of transportation money. It will give more business to the warehouse owner. </a:t>
            </a:r>
          </a:p>
          <a:p>
            <a:r>
              <a:rPr lang="en-US" sz="2400" dirty="0" smtClean="0"/>
              <a:t>This </a:t>
            </a:r>
            <a:r>
              <a:rPr lang="en-US" sz="2400" dirty="0"/>
              <a:t>analysis is also helpful to those who want to open new business like restaurants, bars or shops in the </a:t>
            </a:r>
            <a:r>
              <a:rPr lang="en-US" sz="2400" dirty="0" err="1"/>
              <a:t>neighbourhood</a:t>
            </a:r>
            <a:r>
              <a:rPr lang="en-US" sz="2400" dirty="0"/>
              <a:t>. They can check competition level in that </a:t>
            </a:r>
            <a:r>
              <a:rPr lang="en-US" sz="2400" dirty="0" err="1"/>
              <a:t>neighbourhood</a:t>
            </a:r>
            <a:r>
              <a:rPr lang="en-US" sz="2400" dirty="0"/>
              <a:t> or what is more popular in that </a:t>
            </a:r>
            <a:r>
              <a:rPr lang="en-US" sz="2400" dirty="0" err="1"/>
              <a:t>neighbourhood</a:t>
            </a:r>
            <a:r>
              <a:rPr lang="en-US" sz="2400" dirty="0"/>
              <a:t> and then decide which </a:t>
            </a:r>
            <a:r>
              <a:rPr lang="en-US" sz="2400" dirty="0" err="1"/>
              <a:t>neighbourhood</a:t>
            </a:r>
            <a:r>
              <a:rPr lang="en-US" sz="2400" dirty="0"/>
              <a:t> have more chances of profit for the business. </a:t>
            </a:r>
            <a:endParaRPr lang="en-IN" sz="2400" dirty="0"/>
          </a:p>
        </p:txBody>
      </p:sp>
    </p:spTree>
    <p:extLst>
      <p:ext uri="{BB962C8B-B14F-4D97-AF65-F5344CB8AC3E}">
        <p14:creationId xmlns:p14="http://schemas.microsoft.com/office/powerpoint/2010/main" val="3299378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data:</a:t>
            </a:r>
            <a:endParaRPr lang="en-IN" b="1" dirty="0"/>
          </a:p>
        </p:txBody>
      </p:sp>
      <p:sp>
        <p:nvSpPr>
          <p:cNvPr id="3" name="Content Placeholder 2"/>
          <p:cNvSpPr>
            <a:spLocks noGrp="1"/>
          </p:cNvSpPr>
          <p:nvPr>
            <p:ph idx="1"/>
          </p:nvPr>
        </p:nvSpPr>
        <p:spPr/>
        <p:txBody>
          <a:bodyPr>
            <a:normAutofit/>
          </a:bodyPr>
          <a:lstStyle/>
          <a:p>
            <a:r>
              <a:rPr lang="en-US" sz="2400" dirty="0" smtClean="0"/>
              <a:t>As </a:t>
            </a:r>
            <a:r>
              <a:rPr lang="en-US" sz="2400" dirty="0"/>
              <a:t>the contractor already made his mind to build warehouse in Scarborough, so for this we will need the data of location coordinates of the Scarborough and its </a:t>
            </a:r>
            <a:r>
              <a:rPr lang="en-US" sz="2400" dirty="0" err="1"/>
              <a:t>neighbourhoods</a:t>
            </a:r>
            <a:r>
              <a:rPr lang="en-US" sz="2400" dirty="0"/>
              <a:t>. Data like latitudes and longitudes of Scarborough and its </a:t>
            </a:r>
            <a:r>
              <a:rPr lang="en-US" sz="2400" dirty="0" err="1"/>
              <a:t>neighbourhoods</a:t>
            </a:r>
            <a:r>
              <a:rPr lang="en-US" sz="2400" dirty="0"/>
              <a:t>. </a:t>
            </a:r>
            <a:endParaRPr lang="en-US" sz="2400" dirty="0" smtClean="0"/>
          </a:p>
          <a:p>
            <a:pPr marL="0" indent="0">
              <a:buNone/>
            </a:pPr>
            <a:endParaRPr lang="en-US" sz="2400" dirty="0"/>
          </a:p>
          <a:p>
            <a:r>
              <a:rPr lang="en-US" sz="2400" dirty="0" smtClean="0"/>
              <a:t>Firstly, we will find the </a:t>
            </a:r>
            <a:r>
              <a:rPr lang="en-US" sz="2400" dirty="0" err="1" smtClean="0"/>
              <a:t>neighbourhoods</a:t>
            </a:r>
            <a:r>
              <a:rPr lang="en-US" sz="2400" dirty="0" smtClean="0"/>
              <a:t> of Scarborough using the list of Postal Codes.</a:t>
            </a:r>
          </a:p>
        </p:txBody>
      </p:sp>
    </p:spTree>
    <p:extLst>
      <p:ext uri="{BB962C8B-B14F-4D97-AF65-F5344CB8AC3E}">
        <p14:creationId xmlns:p14="http://schemas.microsoft.com/office/powerpoint/2010/main" val="4148263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 </a:t>
            </a:r>
            <a:r>
              <a:rPr lang="en-US" sz="3200" b="1" dirty="0" smtClean="0"/>
              <a:t>Source for list of Postal codes :</a:t>
            </a:r>
            <a:endParaRPr lang="en-IN" sz="3000" dirty="0"/>
          </a:p>
        </p:txBody>
      </p:sp>
      <p:sp>
        <p:nvSpPr>
          <p:cNvPr id="3" name="Content Placeholder 2"/>
          <p:cNvSpPr>
            <a:spLocks noGrp="1"/>
          </p:cNvSpPr>
          <p:nvPr>
            <p:ph idx="1"/>
          </p:nvPr>
        </p:nvSpPr>
        <p:spPr>
          <a:xfrm>
            <a:off x="685801" y="2135535"/>
            <a:ext cx="9703525" cy="3629539"/>
          </a:xfrm>
        </p:spPr>
        <p:txBody>
          <a:bodyPr>
            <a:normAutofit/>
          </a:bodyPr>
          <a:lstStyle/>
          <a:p>
            <a:pPr marL="0" indent="0">
              <a:buNone/>
            </a:pPr>
            <a:r>
              <a:rPr lang="en-US" sz="2400" dirty="0"/>
              <a:t>“https://en.wikipedia.org/wiki/</a:t>
            </a:r>
            <a:r>
              <a:rPr lang="en-US" sz="2400" dirty="0" err="1"/>
              <a:t>List_of_postal_codes_of_Canada:_M</a:t>
            </a:r>
            <a:r>
              <a:rPr lang="en-US" sz="2400" dirty="0"/>
              <a:t> “</a:t>
            </a:r>
          </a:p>
          <a:p>
            <a:pPr marL="0" indent="0">
              <a:buNone/>
            </a:pPr>
            <a:endParaRPr lang="en-US" sz="2400" dirty="0"/>
          </a:p>
          <a:p>
            <a:r>
              <a:rPr lang="en-US" sz="2400" dirty="0"/>
              <a:t>This website consists of a table that contains all the postal code of Canada with Borough and </a:t>
            </a:r>
            <a:r>
              <a:rPr lang="en-US" sz="2400" dirty="0" err="1" smtClean="0"/>
              <a:t>Neighbourhoods</a:t>
            </a:r>
            <a:r>
              <a:rPr lang="en-US" sz="2400" dirty="0" smtClean="0"/>
              <a:t>.</a:t>
            </a:r>
          </a:p>
          <a:p>
            <a:r>
              <a:rPr lang="en-US" sz="2400" dirty="0" smtClean="0"/>
              <a:t>So </a:t>
            </a:r>
            <a:r>
              <a:rPr lang="en-US" sz="2400" dirty="0"/>
              <a:t>by using python we will extract the data of that table and clean it to make it ready to use. </a:t>
            </a:r>
            <a:endParaRPr lang="en-IN" sz="2400" dirty="0"/>
          </a:p>
        </p:txBody>
      </p:sp>
    </p:spTree>
    <p:extLst>
      <p:ext uri="{BB962C8B-B14F-4D97-AF65-F5344CB8AC3E}">
        <p14:creationId xmlns:p14="http://schemas.microsoft.com/office/powerpoint/2010/main" val="1471725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mn-lt"/>
              </a:rPr>
              <a:t>- Exporting table data from website into </a:t>
            </a:r>
            <a:r>
              <a:rPr lang="en-US" sz="2400" dirty="0" err="1" smtClean="0">
                <a:latin typeface="+mn-lt"/>
              </a:rPr>
              <a:t>dataframe</a:t>
            </a:r>
            <a:endParaRPr lang="en-IN" sz="2400" dirty="0">
              <a:latin typeface="+mn-lt"/>
            </a:endParaRPr>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85800" y="2630901"/>
            <a:ext cx="4995863" cy="2670935"/>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21363" y="2630902"/>
            <a:ext cx="4995862" cy="2670934"/>
          </a:xfrm>
        </p:spPr>
      </p:pic>
      <p:sp>
        <p:nvSpPr>
          <p:cNvPr id="10" name="Curved Down Arrow 9"/>
          <p:cNvSpPr/>
          <p:nvPr/>
        </p:nvSpPr>
        <p:spPr>
          <a:xfrm>
            <a:off x="4760845" y="1933302"/>
            <a:ext cx="2121036" cy="592183"/>
          </a:xfrm>
          <a:prstGeom prst="curvedDownArrow">
            <a:avLst/>
          </a:prstGeom>
          <a:solidFill>
            <a:schemeClr val="tx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p:cNvSpPr txBox="1"/>
          <p:nvPr/>
        </p:nvSpPr>
        <p:spPr>
          <a:xfrm>
            <a:off x="1084965" y="5407252"/>
            <a:ext cx="4197532" cy="369332"/>
          </a:xfrm>
          <a:prstGeom prst="rect">
            <a:avLst/>
          </a:prstGeom>
          <a:noFill/>
        </p:spPr>
        <p:txBody>
          <a:bodyPr wrap="square" rtlCol="0">
            <a:spAutoFit/>
          </a:bodyPr>
          <a:lstStyle/>
          <a:p>
            <a:r>
              <a:rPr lang="en-US" dirty="0" smtClean="0"/>
              <a:t> -- Website Postal codes Table -- </a:t>
            </a:r>
            <a:endParaRPr lang="en-IN" dirty="0"/>
          </a:p>
        </p:txBody>
      </p:sp>
      <p:sp>
        <p:nvSpPr>
          <p:cNvPr id="12" name="TextBox 11"/>
          <p:cNvSpPr txBox="1"/>
          <p:nvPr/>
        </p:nvSpPr>
        <p:spPr>
          <a:xfrm>
            <a:off x="6283235" y="5497539"/>
            <a:ext cx="4197532" cy="369332"/>
          </a:xfrm>
          <a:prstGeom prst="rect">
            <a:avLst/>
          </a:prstGeom>
          <a:noFill/>
        </p:spPr>
        <p:txBody>
          <a:bodyPr wrap="square" rtlCol="0">
            <a:spAutoFit/>
          </a:bodyPr>
          <a:lstStyle/>
          <a:p>
            <a:r>
              <a:rPr lang="en-US" dirty="0" smtClean="0"/>
              <a:t> -- </a:t>
            </a:r>
            <a:r>
              <a:rPr lang="en-US" dirty="0" err="1" smtClean="0"/>
              <a:t>Dataframe</a:t>
            </a:r>
            <a:r>
              <a:rPr lang="en-US" dirty="0" smtClean="0"/>
              <a:t> with website table data -- </a:t>
            </a:r>
            <a:endParaRPr lang="en-IN" dirty="0"/>
          </a:p>
        </p:txBody>
      </p:sp>
    </p:spTree>
    <p:extLst>
      <p:ext uri="{BB962C8B-B14F-4D97-AF65-F5344CB8AC3E}">
        <p14:creationId xmlns:p14="http://schemas.microsoft.com/office/powerpoint/2010/main" val="1475210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 </a:t>
            </a:r>
            <a:r>
              <a:rPr lang="en-US" sz="3200" b="1" dirty="0" smtClean="0"/>
              <a:t>Source </a:t>
            </a:r>
            <a:r>
              <a:rPr lang="en-US" sz="3200" b="1" dirty="0"/>
              <a:t>for </a:t>
            </a:r>
            <a:r>
              <a:rPr lang="en-US" sz="3200" b="1" dirty="0" err="1"/>
              <a:t>Neighbourhood</a:t>
            </a:r>
            <a:r>
              <a:rPr lang="en-US" sz="3200" b="1" dirty="0"/>
              <a:t> locations data</a:t>
            </a:r>
            <a:r>
              <a:rPr lang="en-US" sz="3200" b="1" dirty="0" smtClean="0"/>
              <a:t>:</a:t>
            </a:r>
            <a:endParaRPr lang="en-IN" sz="3200" b="1" dirty="0"/>
          </a:p>
        </p:txBody>
      </p:sp>
      <p:sp>
        <p:nvSpPr>
          <p:cNvPr id="3" name="Content Placeholder 2"/>
          <p:cNvSpPr>
            <a:spLocks noGrp="1"/>
          </p:cNvSpPr>
          <p:nvPr>
            <p:ph idx="1"/>
          </p:nvPr>
        </p:nvSpPr>
        <p:spPr>
          <a:xfrm>
            <a:off x="685801" y="2135535"/>
            <a:ext cx="5079273" cy="4474271"/>
          </a:xfrm>
        </p:spPr>
        <p:txBody>
          <a:bodyPr>
            <a:normAutofit/>
          </a:bodyPr>
          <a:lstStyle/>
          <a:p>
            <a:pPr marL="0" indent="0">
              <a:buNone/>
            </a:pPr>
            <a:r>
              <a:rPr lang="en-IN" sz="2400" dirty="0" smtClean="0"/>
              <a:t>“https://cocl.us/</a:t>
            </a:r>
            <a:r>
              <a:rPr lang="en-IN" sz="2400" dirty="0" err="1" smtClean="0"/>
              <a:t>Geospatial_data</a:t>
            </a:r>
            <a:r>
              <a:rPr lang="en-IN" sz="2400" dirty="0" smtClean="0"/>
              <a:t>”</a:t>
            </a:r>
          </a:p>
          <a:p>
            <a:pPr marL="0" indent="0">
              <a:buNone/>
            </a:pPr>
            <a:endParaRPr lang="en-US" sz="2400" dirty="0" smtClean="0"/>
          </a:p>
          <a:p>
            <a:r>
              <a:rPr lang="en-US" sz="2400" dirty="0" smtClean="0"/>
              <a:t>Then </a:t>
            </a:r>
            <a:r>
              <a:rPr lang="en-US" sz="2400" dirty="0"/>
              <a:t>we will get the geolocation data of all the </a:t>
            </a:r>
            <a:r>
              <a:rPr lang="en-US" sz="2400" dirty="0" err="1"/>
              <a:t>Neighbourhoods</a:t>
            </a:r>
            <a:r>
              <a:rPr lang="en-US" sz="2400" dirty="0"/>
              <a:t> in “toronto_m.geospatial_data.csv” file from “https://cocl.us/</a:t>
            </a:r>
            <a:r>
              <a:rPr lang="en-US" sz="2400" dirty="0" err="1"/>
              <a:t>Geospatial_data</a:t>
            </a:r>
            <a:r>
              <a:rPr lang="en-US" sz="2400" dirty="0"/>
              <a:t>”. </a:t>
            </a:r>
          </a:p>
          <a:p>
            <a:r>
              <a:rPr lang="en-IN" sz="2400" dirty="0"/>
              <a:t>This file contains Postal codes, latitudes and longitudes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757" y="2534195"/>
            <a:ext cx="5506104" cy="3655983"/>
          </a:xfrm>
          <a:prstGeom prst="rect">
            <a:avLst/>
          </a:prstGeom>
        </p:spPr>
      </p:pic>
    </p:spTree>
    <p:extLst>
      <p:ext uri="{BB962C8B-B14F-4D97-AF65-F5344CB8AC3E}">
        <p14:creationId xmlns:p14="http://schemas.microsoft.com/office/powerpoint/2010/main" val="3863570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 </a:t>
            </a:r>
            <a:r>
              <a:rPr lang="en-US" sz="3200" b="1" dirty="0" smtClean="0"/>
              <a:t>Venues data using “foursquare” :</a:t>
            </a:r>
            <a:endParaRPr lang="en-IN" sz="3000" dirty="0"/>
          </a:p>
        </p:txBody>
      </p:sp>
      <p:sp>
        <p:nvSpPr>
          <p:cNvPr id="3" name="Content Placeholder 2"/>
          <p:cNvSpPr>
            <a:spLocks noGrp="1"/>
          </p:cNvSpPr>
          <p:nvPr>
            <p:ph idx="1"/>
          </p:nvPr>
        </p:nvSpPr>
        <p:spPr>
          <a:xfrm>
            <a:off x="685801" y="1900405"/>
            <a:ext cx="9703525" cy="1574315"/>
          </a:xfrm>
        </p:spPr>
        <p:txBody>
          <a:bodyPr>
            <a:normAutofit/>
          </a:bodyPr>
          <a:lstStyle/>
          <a:p>
            <a:pPr marL="0" indent="0">
              <a:buNone/>
            </a:pPr>
            <a:r>
              <a:rPr lang="en-US" sz="2400" dirty="0"/>
              <a:t>We also need the information of all the venues in each </a:t>
            </a:r>
            <a:r>
              <a:rPr lang="en-US" sz="2400" dirty="0" err="1"/>
              <a:t>neighbourhood</a:t>
            </a:r>
            <a:r>
              <a:rPr lang="en-US" sz="2400" dirty="0"/>
              <a:t>, and that information we can find using ‘Foursquare’. Foursquare will provide almost every information about the venues in the </a:t>
            </a:r>
            <a:r>
              <a:rPr lang="en-US" sz="2400" dirty="0" err="1"/>
              <a:t>neighbourhood</a:t>
            </a:r>
            <a:r>
              <a:rPr lang="en-US" sz="2400" dirty="0"/>
              <a:t>. </a:t>
            </a:r>
            <a:r>
              <a:rPr lang="en-US" sz="2400" dirty="0" smtClean="0"/>
              <a:t>And after cleaning the data we have data like this.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3907906"/>
            <a:ext cx="9546770" cy="2105667"/>
          </a:xfrm>
          <a:prstGeom prst="rect">
            <a:avLst/>
          </a:prstGeom>
        </p:spPr>
      </p:pic>
    </p:spTree>
    <p:extLst>
      <p:ext uri="{BB962C8B-B14F-4D97-AF65-F5344CB8AC3E}">
        <p14:creationId xmlns:p14="http://schemas.microsoft.com/office/powerpoint/2010/main" val="40642049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906</TotalTime>
  <Words>1026</Words>
  <Application>Microsoft Office PowerPoint</Application>
  <PresentationFormat>Widescreen</PresentationFormat>
  <Paragraphs>75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Celestial</vt:lpstr>
      <vt:lpstr>----- ----- Best Place  For groceries warehouse ----- -----</vt:lpstr>
      <vt:lpstr>Introduction/ business problem:</vt:lpstr>
      <vt:lpstr>  - Advantages of building warehouse near customers:</vt:lpstr>
      <vt:lpstr> - target audience</vt:lpstr>
      <vt:lpstr>2.    data:</vt:lpstr>
      <vt:lpstr>- Source for list of Postal codes :</vt:lpstr>
      <vt:lpstr>- Exporting table data from website into dataframe</vt:lpstr>
      <vt:lpstr>- Source for Neighbourhood locations data:</vt:lpstr>
      <vt:lpstr>- Venues data using “foursquare” :</vt:lpstr>
      <vt:lpstr>3.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results:</vt:lpstr>
      <vt:lpstr>PowerPoint Presentation</vt:lpstr>
      <vt:lpstr>PowerPoint Presentation</vt:lpstr>
      <vt:lpstr>5.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Place  For groceries warehouse</dc:title>
  <dc:creator>Windows User</dc:creator>
  <cp:lastModifiedBy>Windows User</cp:lastModifiedBy>
  <cp:revision>32</cp:revision>
  <dcterms:created xsi:type="dcterms:W3CDTF">2019-05-24T06:11:29Z</dcterms:created>
  <dcterms:modified xsi:type="dcterms:W3CDTF">2019-05-25T08:47:53Z</dcterms:modified>
</cp:coreProperties>
</file>