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5" r:id="rId3"/>
  </p:sldMasterIdLst>
  <p:notesMasterIdLst>
    <p:notesMasterId r:id="rId14"/>
  </p:notesMasterIdLst>
  <p:sldIdLst>
    <p:sldId id="257" r:id="rId4"/>
    <p:sldId id="258" r:id="rId5"/>
    <p:sldId id="268" r:id="rId6"/>
    <p:sldId id="259" r:id="rId7"/>
    <p:sldId id="269" r:id="rId8"/>
    <p:sldId id="260" r:id="rId9"/>
    <p:sldId id="261" r:id="rId10"/>
    <p:sldId id="262" r:id="rId11"/>
    <p:sldId id="263" r:id="rId12"/>
    <p:sldId id="265" r:id="rId13"/>
  </p:sldIdLst>
  <p:sldSz cx="12192000" cy="6858000"/>
  <p:notesSz cx="6858000" cy="9144000"/>
  <p:embeddedFontLst>
    <p:embeddedFont>
      <p:font typeface="Calibri" panose="020F050202020403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jyxBxf+lTwpKgPVanRb6zOSqTw6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ushik somala" initials="ks" lastIdx="1" clrIdx="0">
    <p:extLst>
      <p:ext uri="{19B8F6BF-5375-455C-9EA6-DF929625EA0E}">
        <p15:presenceInfo xmlns:p15="http://schemas.microsoft.com/office/powerpoint/2012/main" userId="156b29a8aa9082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5" d="100"/>
          <a:sy n="85" d="100"/>
        </p:scale>
        <p:origin x="590" y="48"/>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font" Target="fonts/font4.fntdata"/><Relationship Id="rId3" Type="http://schemas.openxmlformats.org/officeDocument/2006/relationships/slideMaster" Target="slideMasters/slideMaster3.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2.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font" Target="fonts/font1.fntdata"/><Relationship Id="rId10" Type="http://schemas.openxmlformats.org/officeDocument/2006/relationships/slide" Target="slides/slide7.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 Id="rId3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13T22:53:32.563"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02" name="Google Shape;30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4"/>
        <p:cNvGrpSpPr/>
        <p:nvPr/>
      </p:nvGrpSpPr>
      <p:grpSpPr>
        <a:xfrm>
          <a:off x="0" y="0"/>
          <a:ext cx="0" cy="0"/>
          <a:chOff x="0" y="0"/>
          <a:chExt cx="0" cy="0"/>
        </a:xfrm>
      </p:grpSpPr>
      <p:sp>
        <p:nvSpPr>
          <p:cNvPr id="85" name="Google Shape;85;p23"/>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 name="Google Shape;86;p23"/>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7" name="Google Shape;87;p23"/>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8" name="Google Shape;88;p23"/>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5"/>
        <p:cNvGrpSpPr/>
        <p:nvPr/>
      </p:nvGrpSpPr>
      <p:grpSpPr>
        <a:xfrm>
          <a:off x="0" y="0"/>
          <a:ext cx="0" cy="0"/>
          <a:chOff x="0" y="0"/>
          <a:chExt cx="0" cy="0"/>
        </a:xfrm>
      </p:grpSpPr>
      <p:sp>
        <p:nvSpPr>
          <p:cNvPr id="96" name="Google Shape;96;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8" name="Google Shape;9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1"/>
        <p:cNvGrpSpPr/>
        <p:nvPr/>
      </p:nvGrpSpPr>
      <p:grpSpPr>
        <a:xfrm>
          <a:off x="0" y="0"/>
          <a:ext cx="0" cy="0"/>
          <a:chOff x="0" y="0"/>
          <a:chExt cx="0" cy="0"/>
        </a:xfrm>
      </p:grpSpPr>
      <p:sp>
        <p:nvSpPr>
          <p:cNvPr id="102" name="Google Shape;102;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7"/>
        <p:cNvGrpSpPr/>
        <p:nvPr/>
      </p:nvGrpSpPr>
      <p:grpSpPr>
        <a:xfrm>
          <a:off x="0" y="0"/>
          <a:ext cx="0" cy="0"/>
          <a:chOff x="0" y="0"/>
          <a:chExt cx="0" cy="0"/>
        </a:xfrm>
      </p:grpSpPr>
      <p:sp>
        <p:nvSpPr>
          <p:cNvPr id="108" name="Google Shape;108;p2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2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10" name="Google Shape;110;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3"/>
        <p:cNvGrpSpPr/>
        <p:nvPr/>
      </p:nvGrpSpPr>
      <p:grpSpPr>
        <a:xfrm>
          <a:off x="0" y="0"/>
          <a:ext cx="0" cy="0"/>
          <a:chOff x="0" y="0"/>
          <a:chExt cx="0" cy="0"/>
        </a:xfrm>
      </p:grpSpPr>
      <p:sp>
        <p:nvSpPr>
          <p:cNvPr id="114" name="Google Shape;114;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2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0"/>
        <p:cNvGrpSpPr/>
        <p:nvPr/>
      </p:nvGrpSpPr>
      <p:grpSpPr>
        <a:xfrm>
          <a:off x="0" y="0"/>
          <a:ext cx="0" cy="0"/>
          <a:chOff x="0" y="0"/>
          <a:chExt cx="0" cy="0"/>
        </a:xfrm>
      </p:grpSpPr>
      <p:sp>
        <p:nvSpPr>
          <p:cNvPr id="121" name="Google Shape;121;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3" name="Google Shape;123;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5" name="Google Shape;125;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6" name="Google Shape;126;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9"/>
        <p:cNvGrpSpPr/>
        <p:nvPr/>
      </p:nvGrpSpPr>
      <p:grpSpPr>
        <a:xfrm>
          <a:off x="0" y="0"/>
          <a:ext cx="0" cy="0"/>
          <a:chOff x="0" y="0"/>
          <a:chExt cx="0" cy="0"/>
        </a:xfrm>
      </p:grpSpPr>
      <p:sp>
        <p:nvSpPr>
          <p:cNvPr id="130" name="Google Shape;130;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1" name="Google Shape;13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4"/>
        <p:cNvGrpSpPr/>
        <p:nvPr/>
      </p:nvGrpSpPr>
      <p:grpSpPr>
        <a:xfrm>
          <a:off x="0" y="0"/>
          <a:ext cx="0" cy="0"/>
          <a:chOff x="0" y="0"/>
          <a:chExt cx="0" cy="0"/>
        </a:xfrm>
      </p:grpSpPr>
      <p:sp>
        <p:nvSpPr>
          <p:cNvPr id="135" name="Google Shape;13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8"/>
        <p:cNvGrpSpPr/>
        <p:nvPr/>
      </p:nvGrpSpPr>
      <p:grpSpPr>
        <a:xfrm>
          <a:off x="0" y="0"/>
          <a:ext cx="0" cy="0"/>
          <a:chOff x="0" y="0"/>
          <a:chExt cx="0" cy="0"/>
        </a:xfrm>
      </p:grpSpPr>
      <p:sp>
        <p:nvSpPr>
          <p:cNvPr id="139" name="Google Shape;139;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0" name="Google Shape;140;p3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41" name="Google Shape;141;p3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2" name="Google Shape;142;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5"/>
        <p:cNvGrpSpPr/>
        <p:nvPr/>
      </p:nvGrpSpPr>
      <p:grpSpPr>
        <a:xfrm>
          <a:off x="0" y="0"/>
          <a:ext cx="0" cy="0"/>
          <a:chOff x="0" y="0"/>
          <a:chExt cx="0" cy="0"/>
        </a:xfrm>
      </p:grpSpPr>
      <p:sp>
        <p:nvSpPr>
          <p:cNvPr id="146" name="Google Shape;146;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7" name="Google Shape;147;p33"/>
          <p:cNvSpPr>
            <a:spLocks noGrp="1"/>
          </p:cNvSpPr>
          <p:nvPr>
            <p:ph type="pic" idx="2"/>
          </p:nvPr>
        </p:nvSpPr>
        <p:spPr>
          <a:xfrm>
            <a:off x="5183188" y="987425"/>
            <a:ext cx="6172200" cy="4873625"/>
          </a:xfrm>
          <a:prstGeom prst="rect">
            <a:avLst/>
          </a:prstGeom>
          <a:noFill/>
          <a:ln>
            <a:noFill/>
          </a:ln>
        </p:spPr>
      </p:sp>
      <p:sp>
        <p:nvSpPr>
          <p:cNvPr id="148" name="Google Shape;148;p3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9" name="Google Shape;149;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2"/>
        <p:cNvGrpSpPr/>
        <p:nvPr/>
      </p:nvGrpSpPr>
      <p:grpSpPr>
        <a:xfrm>
          <a:off x="0" y="0"/>
          <a:ext cx="0" cy="0"/>
          <a:chOff x="0" y="0"/>
          <a:chExt cx="0" cy="0"/>
        </a:xfrm>
      </p:grpSpPr>
      <p:sp>
        <p:nvSpPr>
          <p:cNvPr id="153" name="Google Shape;153;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4" name="Google Shape;154;p3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8"/>
        <p:cNvGrpSpPr/>
        <p:nvPr/>
      </p:nvGrpSpPr>
      <p:grpSpPr>
        <a:xfrm>
          <a:off x="0" y="0"/>
          <a:ext cx="0" cy="0"/>
          <a:chOff x="0" y="0"/>
          <a:chExt cx="0" cy="0"/>
        </a:xfrm>
      </p:grpSpPr>
      <p:sp>
        <p:nvSpPr>
          <p:cNvPr id="159" name="Google Shape;159;p3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3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1" name="Google Shape;161;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164"/>
        <p:cNvGrpSpPr/>
        <p:nvPr/>
      </p:nvGrpSpPr>
      <p:grpSpPr>
        <a:xfrm>
          <a:off x="0" y="0"/>
          <a:ext cx="0" cy="0"/>
          <a:chOff x="0" y="0"/>
          <a:chExt cx="0" cy="0"/>
        </a:xfrm>
      </p:grpSpPr>
      <p:sp>
        <p:nvSpPr>
          <p:cNvPr id="165" name="Google Shape;165;p36"/>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6" name="Google Shape;166;p36"/>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7" name="Google Shape;167;p36"/>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8" name="Google Shape;168;p36"/>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69"/>
        <p:cNvGrpSpPr/>
        <p:nvPr/>
      </p:nvGrpSpPr>
      <p:grpSpPr>
        <a:xfrm>
          <a:off x="0" y="0"/>
          <a:ext cx="0" cy="0"/>
          <a:chOff x="0" y="0"/>
          <a:chExt cx="0" cy="0"/>
        </a:xfrm>
      </p:grpSpPr>
      <p:sp>
        <p:nvSpPr>
          <p:cNvPr id="170" name="Google Shape;170;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174"/>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77" name="Google Shape;177;p40"/>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chemeClr val="dk1"/>
              </a:buClr>
              <a:buSzPts val="1867"/>
              <a:buFont typeface="Arial"/>
              <a:buNone/>
              <a:defRPr sz="1867"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78" name="Google Shape;178;p40"/>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9" name="Google Shape;179;p40"/>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lt1"/>
        </a:solidFill>
        <a:effectLst/>
      </p:bgPr>
    </p:bg>
    <p:spTree>
      <p:nvGrpSpPr>
        <p:cNvPr id="1" name="Shape 180"/>
        <p:cNvGrpSpPr/>
        <p:nvPr/>
      </p:nvGrpSpPr>
      <p:grpSpPr>
        <a:xfrm>
          <a:off x="0" y="0"/>
          <a:ext cx="0" cy="0"/>
          <a:chOff x="0" y="0"/>
          <a:chExt cx="0" cy="0"/>
        </a:xfrm>
      </p:grpSpPr>
      <p:sp>
        <p:nvSpPr>
          <p:cNvPr id="181" name="Google Shape;181;p41"/>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82" name="Google Shape;182;p41"/>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83" name="Google Shape;183;p41"/>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84" name="Google Shape;184;p41"/>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lt1"/>
        </a:solidFill>
        <a:effectLst/>
      </p:bgPr>
    </p:bg>
    <p:spTree>
      <p:nvGrpSpPr>
        <p:cNvPr id="1" name="Shape 185"/>
        <p:cNvGrpSpPr/>
        <p:nvPr/>
      </p:nvGrpSpPr>
      <p:grpSpPr>
        <a:xfrm>
          <a:off x="0" y="0"/>
          <a:ext cx="0" cy="0"/>
          <a:chOff x="0" y="0"/>
          <a:chExt cx="0" cy="0"/>
        </a:xfrm>
      </p:grpSpPr>
      <p:sp>
        <p:nvSpPr>
          <p:cNvPr id="186" name="Google Shape;186;p42"/>
          <p:cNvSpPr txBox="1">
            <a:spLocks noGrp="1"/>
          </p:cNvSpPr>
          <p:nvPr>
            <p:ph type="body" idx="1"/>
          </p:nvPr>
        </p:nvSpPr>
        <p:spPr>
          <a:xfrm>
            <a:off x="2735627" y="164638"/>
            <a:ext cx="9456373" cy="76808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87" name="Google Shape;187;p42"/>
          <p:cNvSpPr txBox="1">
            <a:spLocks noGrp="1"/>
          </p:cNvSpPr>
          <p:nvPr>
            <p:ph type="body" idx="2"/>
          </p:nvPr>
        </p:nvSpPr>
        <p:spPr>
          <a:xfrm>
            <a:off x="2735627" y="932723"/>
            <a:ext cx="9456373" cy="384043"/>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88" name="Google Shape;188;p42"/>
          <p:cNvSpPr/>
          <p:nvPr/>
        </p:nvSpPr>
        <p:spPr>
          <a:xfrm>
            <a:off x="0" y="1"/>
            <a:ext cx="2543605" cy="68641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189"/>
        <p:cNvGrpSpPr/>
        <p:nvPr/>
      </p:nvGrpSpPr>
      <p:grpSpPr>
        <a:xfrm>
          <a:off x="0" y="0"/>
          <a:ext cx="0" cy="0"/>
          <a:chOff x="0" y="0"/>
          <a:chExt cx="0" cy="0"/>
        </a:xfrm>
      </p:grpSpPr>
      <p:sp>
        <p:nvSpPr>
          <p:cNvPr id="190" name="Google Shape;190;p43"/>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91" name="Google Shape;191;p43"/>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92" name="Google Shape;192;p43"/>
          <p:cNvSpPr/>
          <p:nvPr/>
        </p:nvSpPr>
        <p:spPr>
          <a:xfrm>
            <a:off x="0" y="2276872"/>
            <a:ext cx="12192000" cy="2400267"/>
          </a:xfrm>
          <a:prstGeom prst="rect">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93" name="Google Shape;193;p43"/>
          <p:cNvSpPr/>
          <p:nvPr/>
        </p:nvSpPr>
        <p:spPr>
          <a:xfrm rot="10800000">
            <a:off x="158339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94" name="Google Shape;194;p43"/>
          <p:cNvSpPr/>
          <p:nvPr/>
        </p:nvSpPr>
        <p:spPr>
          <a:xfrm rot="10800000">
            <a:off x="446371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95" name="Google Shape;195;p43"/>
          <p:cNvSpPr/>
          <p:nvPr/>
        </p:nvSpPr>
        <p:spPr>
          <a:xfrm rot="10800000">
            <a:off x="734403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96" name="Google Shape;196;p43"/>
          <p:cNvSpPr/>
          <p:nvPr/>
        </p:nvSpPr>
        <p:spPr>
          <a:xfrm rot="10800000">
            <a:off x="10224348"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97" name="Google Shape;197;p43"/>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98" name="Google Shape;198;p43"/>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99" name="Google Shape;199;p43"/>
          <p:cNvSpPr>
            <a:spLocks noGrp="1"/>
          </p:cNvSpPr>
          <p:nvPr>
            <p:ph type="pic" idx="3"/>
          </p:nvPr>
        </p:nvSpPr>
        <p:spPr>
          <a:xfrm>
            <a:off x="815413" y="2517005"/>
            <a:ext cx="1920000" cy="1920000"/>
          </a:xfrm>
          <a:prstGeom prst="ellipse">
            <a:avLst/>
          </a:prstGeom>
          <a:solidFill>
            <a:srgbClr val="F2F2F2"/>
          </a:solidFill>
          <a:ln>
            <a:noFill/>
          </a:ln>
        </p:spPr>
      </p:sp>
      <p:sp>
        <p:nvSpPr>
          <p:cNvPr id="200" name="Google Shape;200;p43"/>
          <p:cNvSpPr>
            <a:spLocks noGrp="1"/>
          </p:cNvSpPr>
          <p:nvPr>
            <p:ph type="pic" idx="4"/>
          </p:nvPr>
        </p:nvSpPr>
        <p:spPr>
          <a:xfrm>
            <a:off x="3695732" y="2517005"/>
            <a:ext cx="1920000" cy="1920000"/>
          </a:xfrm>
          <a:prstGeom prst="ellipse">
            <a:avLst/>
          </a:prstGeom>
          <a:solidFill>
            <a:srgbClr val="F2F2F2"/>
          </a:solidFill>
          <a:ln>
            <a:noFill/>
          </a:ln>
        </p:spPr>
      </p:sp>
      <p:sp>
        <p:nvSpPr>
          <p:cNvPr id="201" name="Google Shape;201;p43"/>
          <p:cNvSpPr>
            <a:spLocks noGrp="1"/>
          </p:cNvSpPr>
          <p:nvPr>
            <p:ph type="pic" idx="5"/>
          </p:nvPr>
        </p:nvSpPr>
        <p:spPr>
          <a:xfrm>
            <a:off x="6576051" y="2517005"/>
            <a:ext cx="1920000" cy="1920000"/>
          </a:xfrm>
          <a:prstGeom prst="ellipse">
            <a:avLst/>
          </a:prstGeom>
          <a:solidFill>
            <a:srgbClr val="F2F2F2"/>
          </a:solidFill>
          <a:ln>
            <a:noFill/>
          </a:ln>
        </p:spPr>
      </p:sp>
      <p:sp>
        <p:nvSpPr>
          <p:cNvPr id="202" name="Google Shape;202;p43"/>
          <p:cNvSpPr>
            <a:spLocks noGrp="1"/>
          </p:cNvSpPr>
          <p:nvPr>
            <p:ph type="pic" idx="6"/>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203"/>
        <p:cNvGrpSpPr/>
        <p:nvPr/>
      </p:nvGrpSpPr>
      <p:grpSpPr>
        <a:xfrm>
          <a:off x="0" y="0"/>
          <a:ext cx="0" cy="0"/>
          <a:chOff x="0" y="0"/>
          <a:chExt cx="0" cy="0"/>
        </a:xfrm>
      </p:grpSpPr>
      <p:sp>
        <p:nvSpPr>
          <p:cNvPr id="204" name="Google Shape;204;p44"/>
          <p:cNvSpPr/>
          <p:nvPr/>
        </p:nvSpPr>
        <p:spPr>
          <a:xfrm>
            <a:off x="5231904" y="2276872"/>
            <a:ext cx="5711957" cy="3936437"/>
          </a:xfrm>
          <a:prstGeom prst="rect">
            <a:avLst/>
          </a:prstGeom>
          <a:solidFill>
            <a:srgbClr val="F2F2F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3F3F3F"/>
              </a:solidFill>
              <a:latin typeface="Arial"/>
              <a:ea typeface="Arial"/>
              <a:cs typeface="Arial"/>
              <a:sym typeface="Arial"/>
            </a:endParaRPr>
          </a:p>
        </p:txBody>
      </p:sp>
      <p:sp>
        <p:nvSpPr>
          <p:cNvPr id="205" name="Google Shape;205;p44"/>
          <p:cNvSpPr>
            <a:spLocks noGrp="1"/>
          </p:cNvSpPr>
          <p:nvPr>
            <p:ph type="pic" idx="2"/>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206"/>
        <p:cNvGrpSpPr/>
        <p:nvPr/>
      </p:nvGrpSpPr>
      <p:grpSpPr>
        <a:xfrm>
          <a:off x="0" y="0"/>
          <a:ext cx="0" cy="0"/>
          <a:chOff x="0" y="0"/>
          <a:chExt cx="0" cy="0"/>
        </a:xfrm>
      </p:grpSpPr>
      <p:sp>
        <p:nvSpPr>
          <p:cNvPr id="207" name="Google Shape;207;p45"/>
          <p:cNvSpPr>
            <a:spLocks noGrp="1"/>
          </p:cNvSpPr>
          <p:nvPr>
            <p:ph type="pic" idx="2"/>
          </p:nvPr>
        </p:nvSpPr>
        <p:spPr>
          <a:xfrm>
            <a:off x="0" y="990600"/>
            <a:ext cx="3887755" cy="5867400"/>
          </a:xfrm>
          <a:prstGeom prst="rect">
            <a:avLst/>
          </a:prstGeom>
          <a:solidFill>
            <a:srgbClr val="F2F2F2"/>
          </a:solidFill>
          <a:ln>
            <a:noFill/>
          </a:ln>
        </p:spPr>
      </p:sp>
      <p:sp>
        <p:nvSpPr>
          <p:cNvPr id="208" name="Google Shape;208;p45"/>
          <p:cNvSpPr>
            <a:spLocks noGrp="1"/>
          </p:cNvSpPr>
          <p:nvPr>
            <p:ph type="pic" idx="3"/>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209"/>
        <p:cNvGrpSpPr/>
        <p:nvPr/>
      </p:nvGrpSpPr>
      <p:grpSpPr>
        <a:xfrm>
          <a:off x="0" y="0"/>
          <a:ext cx="0" cy="0"/>
          <a:chOff x="0" y="0"/>
          <a:chExt cx="0" cy="0"/>
        </a:xfrm>
      </p:grpSpPr>
      <p:sp>
        <p:nvSpPr>
          <p:cNvPr id="210" name="Google Shape;210;p46"/>
          <p:cNvSpPr>
            <a:spLocks noGrp="1"/>
          </p:cNvSpPr>
          <p:nvPr>
            <p:ph type="pic" idx="2"/>
          </p:nvPr>
        </p:nvSpPr>
        <p:spPr>
          <a:xfrm>
            <a:off x="0" y="1013496"/>
            <a:ext cx="3887755" cy="3567632"/>
          </a:xfrm>
          <a:prstGeom prst="rect">
            <a:avLst/>
          </a:prstGeom>
          <a:solidFill>
            <a:srgbClr val="F2F2F2"/>
          </a:solidFill>
          <a:ln>
            <a:noFill/>
          </a:ln>
        </p:spPr>
      </p:sp>
      <p:sp>
        <p:nvSpPr>
          <p:cNvPr id="211" name="Google Shape;211;p46"/>
          <p:cNvSpPr>
            <a:spLocks noGrp="1"/>
          </p:cNvSpPr>
          <p:nvPr>
            <p:ph type="pic" idx="3"/>
          </p:nvPr>
        </p:nvSpPr>
        <p:spPr>
          <a:xfrm>
            <a:off x="8304245" y="0"/>
            <a:ext cx="3887755" cy="4581128"/>
          </a:xfrm>
          <a:prstGeom prst="rect">
            <a:avLst/>
          </a:prstGeom>
          <a:solidFill>
            <a:srgbClr val="F2F2F2"/>
          </a:solidFill>
          <a:ln>
            <a:noFill/>
          </a:ln>
        </p:spPr>
      </p:sp>
      <p:sp>
        <p:nvSpPr>
          <p:cNvPr id="212" name="Google Shape;212;p46"/>
          <p:cNvSpPr>
            <a:spLocks noGrp="1"/>
          </p:cNvSpPr>
          <p:nvPr>
            <p:ph type="pic" idx="4"/>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213"/>
        <p:cNvGrpSpPr/>
        <p:nvPr/>
      </p:nvGrpSpPr>
      <p:grpSpPr>
        <a:xfrm>
          <a:off x="0" y="0"/>
          <a:ext cx="0" cy="0"/>
          <a:chOff x="0" y="0"/>
          <a:chExt cx="0" cy="0"/>
        </a:xfrm>
      </p:grpSpPr>
      <p:sp>
        <p:nvSpPr>
          <p:cNvPr id="214" name="Google Shape;214;p47"/>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15" name="Google Shape;215;p47"/>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16" name="Google Shape;216;p47"/>
          <p:cNvSpPr/>
          <p:nvPr/>
        </p:nvSpPr>
        <p:spPr>
          <a:xfrm>
            <a:off x="595027" y="4101331"/>
            <a:ext cx="2400000" cy="2304000"/>
          </a:xfrm>
          <a:prstGeom prst="rect">
            <a:avLst/>
          </a:prstGeom>
          <a:solidFill>
            <a:schemeClr val="accent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217" name="Google Shape;217;p47"/>
          <p:cNvSpPr/>
          <p:nvPr/>
        </p:nvSpPr>
        <p:spPr>
          <a:xfrm>
            <a:off x="9196973" y="1700808"/>
            <a:ext cx="2400000" cy="2304000"/>
          </a:xfrm>
          <a:prstGeom prst="rect">
            <a:avLst/>
          </a:prstGeom>
          <a:solidFill>
            <a:schemeClr val="accent3"/>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218" name="Google Shape;218;p47"/>
          <p:cNvSpPr>
            <a:spLocks noGrp="1"/>
          </p:cNvSpPr>
          <p:nvPr>
            <p:ph type="pic" idx="3"/>
          </p:nvPr>
        </p:nvSpPr>
        <p:spPr>
          <a:xfrm>
            <a:off x="595027" y="1700808"/>
            <a:ext cx="2400000" cy="2304000"/>
          </a:xfrm>
          <a:prstGeom prst="rect">
            <a:avLst/>
          </a:prstGeom>
          <a:solidFill>
            <a:srgbClr val="F2F2F2"/>
          </a:solidFill>
          <a:ln>
            <a:noFill/>
          </a:ln>
        </p:spPr>
      </p:sp>
      <p:sp>
        <p:nvSpPr>
          <p:cNvPr id="219" name="Google Shape;219;p47"/>
          <p:cNvSpPr>
            <a:spLocks noGrp="1"/>
          </p:cNvSpPr>
          <p:nvPr>
            <p:ph type="pic" idx="4"/>
          </p:nvPr>
        </p:nvSpPr>
        <p:spPr>
          <a:xfrm>
            <a:off x="9196973" y="4101331"/>
            <a:ext cx="2400000" cy="2304000"/>
          </a:xfrm>
          <a:prstGeom prst="rect">
            <a:avLst/>
          </a:prstGeom>
          <a:solidFill>
            <a:srgbClr val="F2F2F2"/>
          </a:solidFill>
          <a:ln>
            <a:noFill/>
          </a:ln>
        </p:spPr>
      </p:sp>
      <p:sp>
        <p:nvSpPr>
          <p:cNvPr id="220" name="Google Shape;220;p47"/>
          <p:cNvSpPr>
            <a:spLocks noGrp="1"/>
          </p:cNvSpPr>
          <p:nvPr>
            <p:ph type="pic" idx="5"/>
          </p:nvPr>
        </p:nvSpPr>
        <p:spPr>
          <a:xfrm>
            <a:off x="3119669" y="4101331"/>
            <a:ext cx="5952663" cy="2304000"/>
          </a:xfrm>
          <a:prstGeom prst="rect">
            <a:avLst/>
          </a:prstGeom>
          <a:solidFill>
            <a:srgbClr val="F2F2F2"/>
          </a:solidFill>
          <a:ln>
            <a:noFill/>
          </a:ln>
        </p:spPr>
      </p:sp>
      <p:sp>
        <p:nvSpPr>
          <p:cNvPr id="221" name="Google Shape;221;p47"/>
          <p:cNvSpPr>
            <a:spLocks noGrp="1"/>
          </p:cNvSpPr>
          <p:nvPr>
            <p:ph type="pic" idx="6"/>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222"/>
        <p:cNvGrpSpPr/>
        <p:nvPr/>
      </p:nvGrpSpPr>
      <p:grpSpPr>
        <a:xfrm>
          <a:off x="0" y="0"/>
          <a:ext cx="0" cy="0"/>
          <a:chOff x="0" y="0"/>
          <a:chExt cx="0" cy="0"/>
        </a:xfrm>
      </p:grpSpPr>
      <p:sp>
        <p:nvSpPr>
          <p:cNvPr id="223" name="Google Shape;223;p48"/>
          <p:cNvSpPr>
            <a:spLocks noGrp="1"/>
          </p:cNvSpPr>
          <p:nvPr>
            <p:ph type="pic" idx="2"/>
          </p:nvPr>
        </p:nvSpPr>
        <p:spPr>
          <a:xfrm>
            <a:off x="709650" y="480055"/>
            <a:ext cx="4224469" cy="4197085"/>
          </a:xfrm>
          <a:prstGeom prst="rect">
            <a:avLst/>
          </a:prstGeom>
          <a:solidFill>
            <a:srgbClr val="F2F2F2"/>
          </a:solidFill>
          <a:ln>
            <a:noFill/>
          </a:ln>
        </p:spPr>
      </p:sp>
      <p:sp>
        <p:nvSpPr>
          <p:cNvPr id="224" name="Google Shape;224;p48"/>
          <p:cNvSpPr>
            <a:spLocks noGrp="1"/>
          </p:cNvSpPr>
          <p:nvPr>
            <p:ph type="pic" idx="3"/>
          </p:nvPr>
        </p:nvSpPr>
        <p:spPr>
          <a:xfrm>
            <a:off x="5126140" y="480056"/>
            <a:ext cx="6336704" cy="2296105"/>
          </a:xfrm>
          <a:prstGeom prst="rect">
            <a:avLst/>
          </a:prstGeom>
          <a:solidFill>
            <a:srgbClr val="F2F2F2"/>
          </a:solidFill>
          <a:ln>
            <a:noFill/>
          </a:ln>
        </p:spPr>
      </p:sp>
      <p:sp>
        <p:nvSpPr>
          <p:cNvPr id="225" name="Google Shape;225;p48"/>
          <p:cNvSpPr>
            <a:spLocks noGrp="1"/>
          </p:cNvSpPr>
          <p:nvPr>
            <p:ph type="pic" idx="4"/>
          </p:nvPr>
        </p:nvSpPr>
        <p:spPr>
          <a:xfrm>
            <a:off x="5126140" y="2948948"/>
            <a:ext cx="1968000" cy="1728192"/>
          </a:xfrm>
          <a:prstGeom prst="rect">
            <a:avLst/>
          </a:prstGeom>
          <a:solidFill>
            <a:srgbClr val="F2F2F2"/>
          </a:solidFill>
          <a:ln>
            <a:noFill/>
          </a:ln>
        </p:spPr>
      </p:sp>
      <p:sp>
        <p:nvSpPr>
          <p:cNvPr id="226" name="Google Shape;226;p48"/>
          <p:cNvSpPr>
            <a:spLocks noGrp="1"/>
          </p:cNvSpPr>
          <p:nvPr>
            <p:ph type="pic" idx="5"/>
          </p:nvPr>
        </p:nvSpPr>
        <p:spPr>
          <a:xfrm>
            <a:off x="7310492" y="2948948"/>
            <a:ext cx="1968000" cy="1728192"/>
          </a:xfrm>
          <a:prstGeom prst="rect">
            <a:avLst/>
          </a:prstGeom>
          <a:solidFill>
            <a:srgbClr val="F2F2F2"/>
          </a:solidFill>
          <a:ln>
            <a:noFill/>
          </a:ln>
        </p:spPr>
      </p:sp>
      <p:sp>
        <p:nvSpPr>
          <p:cNvPr id="227" name="Google Shape;227;p48"/>
          <p:cNvSpPr>
            <a:spLocks noGrp="1"/>
          </p:cNvSpPr>
          <p:nvPr>
            <p:ph type="pic" idx="6"/>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228"/>
        <p:cNvGrpSpPr/>
        <p:nvPr/>
      </p:nvGrpSpPr>
      <p:grpSpPr>
        <a:xfrm>
          <a:off x="0" y="0"/>
          <a:ext cx="0" cy="0"/>
          <a:chOff x="0" y="0"/>
          <a:chExt cx="0" cy="0"/>
        </a:xfrm>
      </p:grpSpPr>
      <p:sp>
        <p:nvSpPr>
          <p:cNvPr id="229" name="Google Shape;229;p49"/>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30" name="Google Shape;230;p49"/>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231" name="Google Shape;231;p49"/>
          <p:cNvPicPr preferRelativeResize="0"/>
          <p:nvPr/>
        </p:nvPicPr>
        <p:blipFill rotWithShape="1">
          <a:blip r:embed="rId2">
            <a:alphaModFix/>
          </a:blip>
          <a:srcRect/>
          <a:stretch/>
        </p:blipFill>
        <p:spPr>
          <a:xfrm>
            <a:off x="4546767" y="2276873"/>
            <a:ext cx="7238124" cy="3966041"/>
          </a:xfrm>
          <a:prstGeom prst="rect">
            <a:avLst/>
          </a:prstGeom>
          <a:noFill/>
          <a:ln>
            <a:noFill/>
          </a:ln>
        </p:spPr>
      </p:pic>
      <p:sp>
        <p:nvSpPr>
          <p:cNvPr id="232" name="Google Shape;232;p49"/>
          <p:cNvSpPr>
            <a:spLocks noGrp="1"/>
          </p:cNvSpPr>
          <p:nvPr>
            <p:ph type="pic" idx="3"/>
          </p:nvPr>
        </p:nvSpPr>
        <p:spPr>
          <a:xfrm>
            <a:off x="5705875" y="2485912"/>
            <a:ext cx="4832891" cy="3124239"/>
          </a:xfrm>
          <a:prstGeom prst="rect">
            <a:avLst/>
          </a:prstGeom>
          <a:solidFill>
            <a:srgbClr val="F2F2F2"/>
          </a:solidFill>
          <a:ln>
            <a:noFill/>
          </a:ln>
        </p:spPr>
      </p:sp>
      <p:sp>
        <p:nvSpPr>
          <p:cNvPr id="233" name="Google Shape;233;p49"/>
          <p:cNvSpPr/>
          <p:nvPr/>
        </p:nvSpPr>
        <p:spPr>
          <a:xfrm>
            <a:off x="4037371" y="1"/>
            <a:ext cx="4128459" cy="60959"/>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234" name="Google Shape;234;p49"/>
          <p:cNvSpPr/>
          <p:nvPr/>
        </p:nvSpPr>
        <p:spPr>
          <a:xfrm>
            <a:off x="0" y="6753308"/>
            <a:ext cx="12192000" cy="110875"/>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235"/>
        <p:cNvGrpSpPr/>
        <p:nvPr/>
      </p:nvGrpSpPr>
      <p:grpSpPr>
        <a:xfrm>
          <a:off x="0" y="0"/>
          <a:ext cx="0" cy="0"/>
          <a:chOff x="0" y="0"/>
          <a:chExt cx="0" cy="0"/>
        </a:xfrm>
      </p:grpSpPr>
      <p:sp>
        <p:nvSpPr>
          <p:cNvPr id="236" name="Google Shape;236;p50"/>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37" name="Google Shape;237;p50"/>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238" name="Google Shape;238;p50" descr="D:\Fullppt\005-PNG이미지\모니터.png"/>
          <p:cNvPicPr preferRelativeResize="0"/>
          <p:nvPr/>
        </p:nvPicPr>
        <p:blipFill rotWithShape="1">
          <a:blip r:embed="rId2">
            <a:alphaModFix/>
          </a:blip>
          <a:srcRect/>
          <a:stretch/>
        </p:blipFill>
        <p:spPr>
          <a:xfrm>
            <a:off x="776400" y="1815747"/>
            <a:ext cx="3360373" cy="3350541"/>
          </a:xfrm>
          <a:prstGeom prst="rect">
            <a:avLst/>
          </a:prstGeom>
          <a:noFill/>
          <a:ln>
            <a:noFill/>
          </a:ln>
        </p:spPr>
      </p:pic>
      <p:pic>
        <p:nvPicPr>
          <p:cNvPr id="239" name="Google Shape;239;p50" descr="D:\Fullppt\005-PNG이미지\모니터.png"/>
          <p:cNvPicPr preferRelativeResize="0"/>
          <p:nvPr/>
        </p:nvPicPr>
        <p:blipFill rotWithShape="1">
          <a:blip r:embed="rId2">
            <a:alphaModFix/>
          </a:blip>
          <a:srcRect/>
          <a:stretch/>
        </p:blipFill>
        <p:spPr>
          <a:xfrm>
            <a:off x="4406826" y="1815747"/>
            <a:ext cx="3360373" cy="3350541"/>
          </a:xfrm>
          <a:prstGeom prst="rect">
            <a:avLst/>
          </a:prstGeom>
          <a:noFill/>
          <a:ln>
            <a:noFill/>
          </a:ln>
        </p:spPr>
      </p:pic>
      <p:pic>
        <p:nvPicPr>
          <p:cNvPr id="240" name="Google Shape;240;p50" descr="D:\Fullppt\005-PNG이미지\모니터.png"/>
          <p:cNvPicPr preferRelativeResize="0"/>
          <p:nvPr/>
        </p:nvPicPr>
        <p:blipFill rotWithShape="1">
          <a:blip r:embed="rId2">
            <a:alphaModFix/>
          </a:blip>
          <a:srcRect/>
          <a:stretch/>
        </p:blipFill>
        <p:spPr>
          <a:xfrm>
            <a:off x="8037251" y="1815747"/>
            <a:ext cx="3360373" cy="3350541"/>
          </a:xfrm>
          <a:prstGeom prst="rect">
            <a:avLst/>
          </a:prstGeom>
          <a:noFill/>
          <a:ln>
            <a:noFill/>
          </a:ln>
        </p:spPr>
      </p:pic>
      <p:sp>
        <p:nvSpPr>
          <p:cNvPr id="241" name="Google Shape;241;p50"/>
          <p:cNvSpPr>
            <a:spLocks noGrp="1"/>
          </p:cNvSpPr>
          <p:nvPr>
            <p:ph type="pic" idx="3"/>
          </p:nvPr>
        </p:nvSpPr>
        <p:spPr>
          <a:xfrm>
            <a:off x="909901" y="1957962"/>
            <a:ext cx="3073864" cy="2080028"/>
          </a:xfrm>
          <a:prstGeom prst="rect">
            <a:avLst/>
          </a:prstGeom>
          <a:solidFill>
            <a:srgbClr val="F2F2F2"/>
          </a:solidFill>
          <a:ln>
            <a:noFill/>
          </a:ln>
        </p:spPr>
      </p:sp>
      <p:sp>
        <p:nvSpPr>
          <p:cNvPr id="242" name="Google Shape;242;p50"/>
          <p:cNvSpPr>
            <a:spLocks noGrp="1"/>
          </p:cNvSpPr>
          <p:nvPr>
            <p:ph type="pic" idx="4"/>
          </p:nvPr>
        </p:nvSpPr>
        <p:spPr>
          <a:xfrm>
            <a:off x="4539561" y="1957962"/>
            <a:ext cx="3073864" cy="2080028"/>
          </a:xfrm>
          <a:prstGeom prst="rect">
            <a:avLst/>
          </a:prstGeom>
          <a:solidFill>
            <a:srgbClr val="F2F2F2"/>
          </a:solidFill>
          <a:ln>
            <a:noFill/>
          </a:ln>
        </p:spPr>
      </p:sp>
      <p:sp>
        <p:nvSpPr>
          <p:cNvPr id="243" name="Google Shape;243;p50"/>
          <p:cNvSpPr>
            <a:spLocks noGrp="1"/>
          </p:cNvSpPr>
          <p:nvPr>
            <p:ph type="pic" idx="5"/>
          </p:nvPr>
        </p:nvSpPr>
        <p:spPr>
          <a:xfrm>
            <a:off x="8169221" y="1957962"/>
            <a:ext cx="3073864" cy="2080028"/>
          </a:xfrm>
          <a:prstGeom prst="rect">
            <a:avLst/>
          </a:prstGeom>
          <a:solidFill>
            <a:srgbClr val="F2F2F2"/>
          </a:solidFill>
          <a:ln>
            <a:noFill/>
          </a:ln>
        </p:spPr>
      </p:sp>
      <p:sp>
        <p:nvSpPr>
          <p:cNvPr id="244" name="Google Shape;244;p50"/>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245" name="Google Shape;245;p50"/>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spTree>
      <p:nvGrpSpPr>
        <p:cNvPr id="1" name="Shape 246"/>
        <p:cNvGrpSpPr/>
        <p:nvPr/>
      </p:nvGrpSpPr>
      <p:grpSpPr>
        <a:xfrm>
          <a:off x="0" y="0"/>
          <a:ext cx="0" cy="0"/>
          <a:chOff x="0" y="0"/>
          <a:chExt cx="0" cy="0"/>
        </a:xfrm>
      </p:grpSpPr>
      <p:sp>
        <p:nvSpPr>
          <p:cNvPr id="247" name="Google Shape;247;p51"/>
          <p:cNvSpPr>
            <a:spLocks noGrp="1"/>
          </p:cNvSpPr>
          <p:nvPr>
            <p:ph type="pic" idx="2"/>
          </p:nvPr>
        </p:nvSpPr>
        <p:spPr>
          <a:xfrm>
            <a:off x="0" y="0"/>
            <a:ext cx="12192000" cy="4101075"/>
          </a:xfrm>
          <a:prstGeom prst="rect">
            <a:avLst/>
          </a:prstGeom>
          <a:solidFill>
            <a:srgbClr val="D8D8D8"/>
          </a:solid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248"/>
        <p:cNvGrpSpPr/>
        <p:nvPr/>
      </p:nvGrpSpPr>
      <p:grpSpPr>
        <a:xfrm>
          <a:off x="0" y="0"/>
          <a:ext cx="0" cy="0"/>
          <a:chOff x="0" y="0"/>
          <a:chExt cx="0" cy="0"/>
        </a:xfrm>
      </p:grpSpPr>
      <p:sp>
        <p:nvSpPr>
          <p:cNvPr id="249" name="Google Shape;249;p52"/>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grpSp>
        <p:nvGrpSpPr>
          <p:cNvPr id="250" name="Google Shape;250;p52"/>
          <p:cNvGrpSpPr/>
          <p:nvPr/>
        </p:nvGrpSpPr>
        <p:grpSpPr>
          <a:xfrm>
            <a:off x="472011" y="1508786"/>
            <a:ext cx="3799787" cy="4865561"/>
            <a:chOff x="354008" y="1131589"/>
            <a:chExt cx="2849840" cy="3649171"/>
          </a:xfrm>
        </p:grpSpPr>
        <p:sp>
          <p:nvSpPr>
            <p:cNvPr id="251" name="Google Shape;251;p52"/>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252" name="Google Shape;252;p52"/>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253" name="Google Shape;253;p52"/>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0"/>
          <p:cNvSpPr>
            <a:spLocks noGrp="1"/>
          </p:cNvSpPr>
          <p:nvPr>
            <p:ph type="pic" idx="2"/>
          </p:nvPr>
        </p:nvSpPr>
        <p:spPr>
          <a:xfrm>
            <a:off x="5183188" y="987425"/>
            <a:ext cx="6172200" cy="4873625"/>
          </a:xfrm>
          <a:prstGeom prst="rect">
            <a:avLst/>
          </a:prstGeom>
          <a:noFill/>
          <a:ln>
            <a:noFill/>
          </a:ln>
        </p:spPr>
      </p:sp>
      <p:sp>
        <p:nvSpPr>
          <p:cNvPr id="68" name="Google Shape;68;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1.pn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theme" Target="../theme/theme3.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7" r:id="rId7"/>
    <p:sldLayoutId id="2147483658" r:id="rId8"/>
    <p:sldLayoutId id="2147483659" r:id="rId9"/>
    <p:sldLayoutId id="214748366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89"/>
        <p:cNvGrpSpPr/>
        <p:nvPr/>
      </p:nvGrpSpPr>
      <p:grpSpPr>
        <a:xfrm>
          <a:off x="0" y="0"/>
          <a:ext cx="0" cy="0"/>
          <a:chOff x="0" y="0"/>
          <a:chExt cx="0" cy="0"/>
        </a:xfrm>
      </p:grpSpPr>
      <p:sp>
        <p:nvSpPr>
          <p:cNvPr id="90" name="Google Shape;9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1" name="Google Shape;91;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2" name="Google Shape;9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3" name="Google Shape;9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4" name="Google Shape;9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
          <p:cNvSpPr txBox="1">
            <a:spLocks noGrp="1"/>
          </p:cNvSpPr>
          <p:nvPr>
            <p:ph type="title"/>
          </p:nvPr>
        </p:nvSpPr>
        <p:spPr>
          <a:xfrm>
            <a:off x="885676" y="365126"/>
            <a:ext cx="10515600" cy="97620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Outline</a:t>
            </a:r>
            <a:endParaRPr/>
          </a:p>
        </p:txBody>
      </p:sp>
      <p:sp>
        <p:nvSpPr>
          <p:cNvPr id="277" name="Google Shape;277;p2"/>
          <p:cNvSpPr txBox="1">
            <a:spLocks noGrp="1"/>
          </p:cNvSpPr>
          <p:nvPr>
            <p:ph type="body" idx="1"/>
          </p:nvPr>
        </p:nvSpPr>
        <p:spPr>
          <a:xfrm>
            <a:off x="838200" y="1588220"/>
            <a:ext cx="10515600" cy="495225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Introduction to Project</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Problem Formulation</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Objectives of the work </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Methodology used</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Results and Outputs</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Conclusion</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Future Scope</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References</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
        <p:nvSpPr>
          <p:cNvPr id="278" name="Google Shape;27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References</a:t>
            </a:r>
            <a:endParaRPr dirty="0"/>
          </a:p>
        </p:txBody>
      </p:sp>
      <p:sp>
        <p:nvSpPr>
          <p:cNvPr id="333" name="Google Shape;333;p10"/>
          <p:cNvSpPr txBox="1">
            <a:spLocks noGrp="1"/>
          </p:cNvSpPr>
          <p:nvPr>
            <p:ph type="body" idx="1"/>
          </p:nvPr>
        </p:nvSpPr>
        <p:spPr>
          <a:xfrm>
            <a:off x="722790" y="1550416"/>
            <a:ext cx="10515600" cy="5056571"/>
          </a:xfrm>
          <a:prstGeom prst="rect">
            <a:avLst/>
          </a:prstGeom>
          <a:noFill/>
          <a:ln>
            <a:noFill/>
          </a:ln>
        </p:spPr>
        <p:txBody>
          <a:bodyPr spcFirstLastPara="1" wrap="square" lIns="91425" tIns="45700" rIns="91425" bIns="45700" anchor="t" anchorCtr="0">
            <a:normAutofit fontScale="25000" lnSpcReduction="20000"/>
          </a:bodyPr>
          <a:lstStyle/>
          <a:p>
            <a:pPr marL="91440" indent="0">
              <a:lnSpc>
                <a:spcPct val="106000"/>
              </a:lnSpc>
              <a:spcAft>
                <a:spcPts val="575"/>
              </a:spcAft>
              <a:buNone/>
            </a:pPr>
            <a:r>
              <a:rPr lang="en-IN" sz="9600" b="0" dirty="0">
                <a:solidFill>
                  <a:srgbClr val="000000"/>
                </a:solidFill>
                <a:effectLst/>
                <a:latin typeface="Times New Roman" panose="02020603050405020304" pitchFamily="18" charset="0"/>
                <a:ea typeface="Times New Roman" panose="02020603050405020304" pitchFamily="18" charset="0"/>
              </a:rPr>
              <a:t>1. Smith, S., &amp; Brooks, M. (2017). Home Automation Security System Using Arduino and GSM. International Journal of Advanced Research in Computer Science, 8(4), 1052-1055.</a:t>
            </a:r>
            <a:endParaRPr lang="en-IN" sz="9600" b="1" dirty="0">
              <a:solidFill>
                <a:srgbClr val="000000"/>
              </a:solidFill>
              <a:effectLst/>
              <a:latin typeface="Times New Roman" panose="02020603050405020304" pitchFamily="18" charset="0"/>
              <a:ea typeface="Times New Roman" panose="02020603050405020304" pitchFamily="18" charset="0"/>
            </a:endParaRPr>
          </a:p>
          <a:p>
            <a:pPr marL="91440" indent="0">
              <a:lnSpc>
                <a:spcPct val="106000"/>
              </a:lnSpc>
              <a:spcAft>
                <a:spcPts val="575"/>
              </a:spcAft>
              <a:buNone/>
            </a:pPr>
            <a:r>
              <a:rPr lang="en-IN" sz="9600" b="0" dirty="0">
                <a:solidFill>
                  <a:srgbClr val="000000"/>
                </a:solidFill>
                <a:effectLst/>
                <a:latin typeface="Times New Roman" panose="02020603050405020304" pitchFamily="18" charset="0"/>
                <a:ea typeface="Times New Roman" panose="02020603050405020304" pitchFamily="18" charset="0"/>
              </a:rPr>
              <a:t>2. Chen, C. W., &amp; Wu, C. H. (2019). Smart Home Security System with Fuzzy Logic and IoT Technologies. IEEE Access, 7, 114437-114448.</a:t>
            </a:r>
            <a:endParaRPr lang="en-IN" sz="9600" b="1" dirty="0">
              <a:solidFill>
                <a:srgbClr val="000000"/>
              </a:solidFill>
              <a:effectLst/>
              <a:latin typeface="Times New Roman" panose="02020603050405020304" pitchFamily="18" charset="0"/>
              <a:ea typeface="Times New Roman" panose="02020603050405020304" pitchFamily="18" charset="0"/>
            </a:endParaRPr>
          </a:p>
          <a:p>
            <a:pPr marL="91440" indent="0">
              <a:lnSpc>
                <a:spcPct val="106000"/>
              </a:lnSpc>
              <a:spcAft>
                <a:spcPts val="575"/>
              </a:spcAft>
              <a:buNone/>
            </a:pPr>
            <a:r>
              <a:rPr lang="en-IN" sz="9600" b="0" dirty="0">
                <a:solidFill>
                  <a:srgbClr val="000000"/>
                </a:solidFill>
                <a:effectLst/>
                <a:latin typeface="Times New Roman" panose="02020603050405020304" pitchFamily="18" charset="0"/>
                <a:ea typeface="Times New Roman" panose="02020603050405020304" pitchFamily="18" charset="0"/>
              </a:rPr>
              <a:t>3. Brown, G. Z. (2017). Home Security Systems: Prevention and Protection. CRC Press.</a:t>
            </a:r>
            <a:endParaRPr lang="en-IN" sz="9600" b="1" dirty="0">
              <a:solidFill>
                <a:srgbClr val="000000"/>
              </a:solidFill>
              <a:effectLst/>
              <a:latin typeface="Times New Roman" panose="02020603050405020304" pitchFamily="18" charset="0"/>
              <a:ea typeface="Times New Roman" panose="02020603050405020304" pitchFamily="18" charset="0"/>
            </a:endParaRPr>
          </a:p>
          <a:p>
            <a:pPr marL="91440" indent="0">
              <a:lnSpc>
                <a:spcPct val="106000"/>
              </a:lnSpc>
              <a:spcAft>
                <a:spcPts val="575"/>
              </a:spcAft>
              <a:buNone/>
            </a:pPr>
            <a:r>
              <a:rPr lang="en-IN" sz="9600" b="0" dirty="0">
                <a:solidFill>
                  <a:srgbClr val="000000"/>
                </a:solidFill>
                <a:effectLst/>
                <a:latin typeface="Times New Roman" panose="02020603050405020304" pitchFamily="18" charset="0"/>
                <a:ea typeface="Times New Roman" panose="02020603050405020304" pitchFamily="18" charset="0"/>
              </a:rPr>
              <a:t>4. Chaudhary, A., &amp; </a:t>
            </a:r>
            <a:r>
              <a:rPr lang="en-IN" sz="9600" b="0" dirty="0" err="1">
                <a:solidFill>
                  <a:srgbClr val="000000"/>
                </a:solidFill>
                <a:effectLst/>
                <a:latin typeface="Times New Roman" panose="02020603050405020304" pitchFamily="18" charset="0"/>
                <a:ea typeface="Times New Roman" panose="02020603050405020304" pitchFamily="18" charset="0"/>
              </a:rPr>
              <a:t>Charaya</a:t>
            </a:r>
            <a:r>
              <a:rPr lang="en-IN" sz="9600" b="0" dirty="0">
                <a:solidFill>
                  <a:srgbClr val="000000"/>
                </a:solidFill>
                <a:effectLst/>
                <a:latin typeface="Times New Roman" panose="02020603050405020304" pitchFamily="18" charset="0"/>
                <a:ea typeface="Times New Roman" panose="02020603050405020304" pitchFamily="18" charset="0"/>
              </a:rPr>
              <a:t>, S. (2020). IoT-based Smart Home Security System. In Advances in Electronics, Communication and Computing (pp. 33-40). Springer, Singapore.</a:t>
            </a:r>
            <a:endParaRPr lang="en-IN" sz="9600" b="1" dirty="0">
              <a:solidFill>
                <a:srgbClr val="000000"/>
              </a:solidFill>
              <a:effectLst/>
              <a:latin typeface="Times New Roman" panose="02020603050405020304" pitchFamily="18" charset="0"/>
              <a:ea typeface="Times New Roman" panose="02020603050405020304" pitchFamily="18" charset="0"/>
            </a:endParaRPr>
          </a:p>
          <a:p>
            <a:pPr marL="91440" indent="0">
              <a:lnSpc>
                <a:spcPct val="106000"/>
              </a:lnSpc>
              <a:spcAft>
                <a:spcPts val="575"/>
              </a:spcAft>
              <a:buNone/>
            </a:pPr>
            <a:r>
              <a:rPr lang="en-IN" sz="9600" b="0" dirty="0">
                <a:solidFill>
                  <a:srgbClr val="000000"/>
                </a:solidFill>
                <a:effectLst/>
                <a:latin typeface="Times New Roman" panose="02020603050405020304" pitchFamily="18" charset="0"/>
                <a:ea typeface="Times New Roman" panose="02020603050405020304" pitchFamily="18" charset="0"/>
              </a:rPr>
              <a:t>5.Rai, A. K., &amp; Narang, N. (2018). Home security and automation systems using Internet of Things(pp. 1-4). IEEE.</a:t>
            </a:r>
            <a:endParaRPr lang="en-IN" sz="9600" dirty="0"/>
          </a:p>
          <a:p>
            <a:pPr marL="228600" lvl="0" indent="-228600" algn="l" rtl="0">
              <a:lnSpc>
                <a:spcPct val="90000"/>
              </a:lnSpc>
              <a:spcBef>
                <a:spcPts val="0"/>
              </a:spcBef>
              <a:spcAft>
                <a:spcPts val="0"/>
              </a:spcAft>
              <a:buClr>
                <a:schemeClr val="dk1"/>
              </a:buClr>
              <a:buSzPts val="2800"/>
              <a:buChar char="•"/>
            </a:pPr>
            <a:endParaRPr dirty="0"/>
          </a:p>
        </p:txBody>
      </p:sp>
      <p:sp>
        <p:nvSpPr>
          <p:cNvPr id="334" name="Google Shape;33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
          <p:cNvSpPr txBox="1">
            <a:spLocks noGrp="1"/>
          </p:cNvSpPr>
          <p:nvPr>
            <p:ph type="title"/>
          </p:nvPr>
        </p:nvSpPr>
        <p:spPr>
          <a:xfrm>
            <a:off x="838200" y="110201"/>
            <a:ext cx="10515600" cy="122230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Introduction to Project</a:t>
            </a:r>
            <a:endParaRPr dirty="0"/>
          </a:p>
        </p:txBody>
      </p:sp>
      <p:sp>
        <p:nvSpPr>
          <p:cNvPr id="284" name="Google Shape;284;p3"/>
          <p:cNvSpPr txBox="1">
            <a:spLocks noGrp="1"/>
          </p:cNvSpPr>
          <p:nvPr>
            <p:ph type="body" idx="1"/>
          </p:nvPr>
        </p:nvSpPr>
        <p:spPr>
          <a:xfrm>
            <a:off x="294051" y="1188470"/>
            <a:ext cx="10811069" cy="4948174"/>
          </a:xfrm>
          <a:prstGeom prst="rect">
            <a:avLst/>
          </a:prstGeom>
          <a:noFill/>
          <a:ln>
            <a:noFill/>
          </a:ln>
        </p:spPr>
        <p:txBody>
          <a:bodyPr spcFirstLastPara="1" wrap="square" lIns="91425" tIns="45700" rIns="91425" bIns="45700" anchor="t" anchorCtr="0">
            <a:normAutofit lnSpcReduction="10000"/>
          </a:bodyPr>
          <a:lstStyle/>
          <a:p>
            <a:pPr marL="685800" indent="-457200">
              <a:spcBef>
                <a:spcPts val="0"/>
              </a:spcBef>
            </a:pPr>
            <a:r>
              <a:rPr lang="en-US" b="0" i="0" dirty="0">
                <a:solidFill>
                  <a:schemeClr val="tx1"/>
                </a:solidFill>
                <a:effectLst/>
                <a:latin typeface="Times New Roman" panose="02020603050405020304" pitchFamily="18" charset="0"/>
                <a:cs typeface="Times New Roman" panose="02020603050405020304" pitchFamily="18" charset="0"/>
              </a:rPr>
              <a:t>Home security systems are networks of integrated electronic devices working together with a central control panel to protect against burglars and other potential home intruders.</a:t>
            </a:r>
            <a:endPar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28600" indent="0">
              <a:spcBef>
                <a:spcPts val="0"/>
              </a:spcBef>
              <a:buNone/>
            </a:pPr>
            <a:endParaRPr lang="en-US" dirty="0">
              <a:solidFill>
                <a:srgbClr val="000000"/>
              </a:solidFill>
              <a:latin typeface="Times New Roman" panose="02020603050405020304" pitchFamily="18" charset="0"/>
              <a:ea typeface="Times New Roman" panose="02020603050405020304" pitchFamily="18" charset="0"/>
            </a:endParaRPr>
          </a:p>
          <a:p>
            <a:pPr marL="685800" indent="-457200">
              <a:spcBef>
                <a:spcPts val="0"/>
              </a:spcBef>
            </a:pPr>
            <a:r>
              <a:rPr lang="en-US" dirty="0">
                <a:solidFill>
                  <a:srgbClr val="000000"/>
                </a:solidFill>
                <a:effectLst/>
                <a:latin typeface="Times New Roman" panose="02020603050405020304" pitchFamily="18" charset="0"/>
                <a:ea typeface="Times New Roman" panose="02020603050405020304" pitchFamily="18" charset="0"/>
              </a:rPr>
              <a:t>A home security system is a network of devices designed to protect your home from intruders, accidents, and other emergencies.</a:t>
            </a:r>
          </a:p>
          <a:p>
            <a:pPr marL="685800" indent="-457200">
              <a:spcBef>
                <a:spcPts val="0"/>
              </a:spcBef>
            </a:pPr>
            <a:endParaRPr lang="en-US" dirty="0">
              <a:solidFill>
                <a:srgbClr val="000000"/>
              </a:solidFill>
              <a:effectLst/>
              <a:latin typeface="Times New Roman" panose="02020603050405020304" pitchFamily="18" charset="0"/>
              <a:ea typeface="Times New Roman" panose="02020603050405020304" pitchFamily="18" charset="0"/>
            </a:endParaRPr>
          </a:p>
          <a:p>
            <a:pPr marL="685800" indent="-457200">
              <a:spcBef>
                <a:spcPts val="0"/>
              </a:spcBef>
            </a:pPr>
            <a:r>
              <a:rPr lang="en-US" dirty="0">
                <a:solidFill>
                  <a:srgbClr val="000000"/>
                </a:solidFill>
                <a:effectLst/>
                <a:latin typeface="Times New Roman" panose="02020603050405020304" pitchFamily="18" charset="0"/>
                <a:ea typeface="Times New Roman" panose="02020603050405020304" pitchFamily="18" charset="0"/>
              </a:rPr>
              <a:t>It typically includes components like door and window sensors, motion detectors, security cameras, alarms, and a central control panel. </a:t>
            </a:r>
          </a:p>
          <a:p>
            <a:pPr marL="685800" indent="-457200">
              <a:spcBef>
                <a:spcPts val="0"/>
              </a:spcBef>
            </a:pPr>
            <a:endParaRPr lang="en-US" dirty="0">
              <a:solidFill>
                <a:srgbClr val="000000"/>
              </a:solidFill>
              <a:latin typeface="Times New Roman" panose="02020603050405020304" pitchFamily="18" charset="0"/>
              <a:ea typeface="Times New Roman" panose="02020603050405020304" pitchFamily="18" charset="0"/>
            </a:endParaRPr>
          </a:p>
          <a:p>
            <a:pPr marL="685800" indent="-457200">
              <a:spcBef>
                <a:spcPts val="0"/>
              </a:spcBef>
            </a:pPr>
            <a:r>
              <a:rPr lang="en-US" dirty="0">
                <a:solidFill>
                  <a:srgbClr val="000000"/>
                </a:solidFill>
                <a:effectLst/>
                <a:latin typeface="Times New Roman" panose="02020603050405020304" pitchFamily="18" charset="0"/>
                <a:ea typeface="Times New Roman" panose="02020603050405020304" pitchFamily="18" charset="0"/>
              </a:rPr>
              <a:t>These devices work together to monitor and secure your home, providing you with peace of mind and the ability to respond quickly to any potential threats or incidents.</a:t>
            </a:r>
          </a:p>
          <a:p>
            <a:pPr marL="685800" indent="-457200">
              <a:spcBef>
                <a:spcPts val="0"/>
              </a:spcBef>
            </a:pPr>
            <a:endParaRPr lang="en-US" dirty="0">
              <a:solidFill>
                <a:srgbClr val="000000"/>
              </a:solidFill>
              <a:effectLst/>
              <a:latin typeface="Times New Roman" panose="02020603050405020304" pitchFamily="18" charset="0"/>
              <a:ea typeface="Times New Roman" panose="02020603050405020304" pitchFamily="18" charset="0"/>
            </a:endParaRPr>
          </a:p>
        </p:txBody>
      </p:sp>
      <p:sp>
        <p:nvSpPr>
          <p:cNvPr id="285" name="Google Shape;285;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3743A3-A1C6-BB35-F00F-9BE4E87B4A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6" name="TextBox 5">
            <a:extLst>
              <a:ext uri="{FF2B5EF4-FFF2-40B4-BE49-F238E27FC236}">
                <a16:creationId xmlns:a16="http://schemas.microsoft.com/office/drawing/2014/main" id="{EEB76CFE-88D9-A969-02F8-E57508C600FE}"/>
              </a:ext>
            </a:extLst>
          </p:cNvPr>
          <p:cNvSpPr txBox="1"/>
          <p:nvPr/>
        </p:nvSpPr>
        <p:spPr>
          <a:xfrm>
            <a:off x="838200" y="472459"/>
            <a:ext cx="10741241" cy="10556736"/>
          </a:xfrm>
          <a:prstGeom prst="rect">
            <a:avLst/>
          </a:prstGeom>
          <a:noFill/>
        </p:spPr>
        <p:txBody>
          <a:bodyPr wrap="square">
            <a:spAutoFit/>
          </a:bodyPr>
          <a:lstStyle/>
          <a:p>
            <a:pPr marL="457200" indent="-457200" algn="l">
              <a:buFont typeface="Arial" panose="020B0604020202020204" pitchFamily="34" charset="0"/>
              <a:buChar char="•"/>
            </a:pPr>
            <a:r>
              <a:rPr lang="en-US" sz="2800" b="0" i="0" dirty="0">
                <a:solidFill>
                  <a:schemeClr val="tx1"/>
                </a:solidFill>
                <a:effectLst/>
                <a:latin typeface="Times New Roman" panose="02020603050405020304" pitchFamily="18" charset="0"/>
                <a:cs typeface="Times New Roman" panose="02020603050405020304" pitchFamily="18" charset="0"/>
              </a:rPr>
              <a:t>A basic home security system includes:</a:t>
            </a:r>
          </a:p>
          <a:p>
            <a:r>
              <a:rPr lang="en-US" sz="2800" dirty="0">
                <a:solidFill>
                  <a:schemeClr val="tx1"/>
                </a:solidFill>
                <a:latin typeface="Times New Roman" panose="02020603050405020304" pitchFamily="18" charset="0"/>
                <a:cs typeface="Times New Roman" panose="02020603050405020304" pitchFamily="18" charset="0"/>
              </a:rPr>
              <a:t>           </a:t>
            </a:r>
            <a:r>
              <a:rPr lang="en-US" sz="2800" b="0" i="0" dirty="0">
                <a:solidFill>
                  <a:schemeClr val="tx1"/>
                </a:solidFill>
                <a:effectLst/>
                <a:latin typeface="Times New Roman" panose="02020603050405020304" pitchFamily="18" charset="0"/>
                <a:cs typeface="Times New Roman" panose="02020603050405020304" pitchFamily="18" charset="0"/>
              </a:rPr>
              <a:t>A control panel </a:t>
            </a:r>
          </a:p>
          <a:p>
            <a:r>
              <a:rPr lang="en-US" sz="2800" dirty="0">
                <a:solidFill>
                  <a:schemeClr val="tx1"/>
                </a:solidFill>
                <a:latin typeface="Times New Roman" panose="02020603050405020304" pitchFamily="18" charset="0"/>
                <a:cs typeface="Times New Roman" panose="02020603050405020304" pitchFamily="18" charset="0"/>
              </a:rPr>
              <a:t>           </a:t>
            </a:r>
            <a:r>
              <a:rPr lang="en-US" sz="2800" b="0" i="0" dirty="0">
                <a:solidFill>
                  <a:schemeClr val="tx1"/>
                </a:solidFill>
                <a:effectLst/>
                <a:latin typeface="Times New Roman" panose="02020603050405020304" pitchFamily="18" charset="0"/>
                <a:cs typeface="Times New Roman" panose="02020603050405020304" pitchFamily="18" charset="0"/>
              </a:rPr>
              <a:t>Door and window sensors</a:t>
            </a:r>
          </a:p>
          <a:p>
            <a:r>
              <a:rPr lang="en-US" sz="2800" b="0" i="0" dirty="0">
                <a:solidFill>
                  <a:schemeClr val="tx1"/>
                </a:solidFill>
                <a:effectLst/>
                <a:latin typeface="Times New Roman" panose="02020603050405020304" pitchFamily="18" charset="0"/>
                <a:cs typeface="Times New Roman" panose="02020603050405020304" pitchFamily="18" charset="0"/>
              </a:rPr>
              <a:t>           Motion sensors</a:t>
            </a:r>
          </a:p>
          <a:p>
            <a:pPr algn="l"/>
            <a:r>
              <a:rPr lang="en-US" sz="2800" b="0" i="0" dirty="0">
                <a:solidFill>
                  <a:schemeClr val="tx1"/>
                </a:solidFill>
                <a:effectLst/>
                <a:latin typeface="Times New Roman" panose="02020603050405020304" pitchFamily="18" charset="0"/>
                <a:cs typeface="Times New Roman" panose="02020603050405020304" pitchFamily="18" charset="0"/>
              </a:rPr>
              <a:t>           Glass break sensors</a:t>
            </a:r>
          </a:p>
          <a:p>
            <a:pPr algn="l"/>
            <a:r>
              <a:rPr lang="en-US" sz="2800" dirty="0">
                <a:solidFill>
                  <a:schemeClr val="tx1"/>
                </a:solidFill>
                <a:latin typeface="Times New Roman" panose="02020603050405020304" pitchFamily="18" charset="0"/>
                <a:cs typeface="Times New Roman" panose="02020603050405020304" pitchFamily="18" charset="0"/>
              </a:rPr>
              <a:t>           </a:t>
            </a:r>
            <a:r>
              <a:rPr lang="en-US" sz="2800" b="0" i="0" dirty="0">
                <a:solidFill>
                  <a:schemeClr val="tx1"/>
                </a:solidFill>
                <a:effectLst/>
                <a:latin typeface="Times New Roman" panose="02020603050405020304" pitchFamily="18" charset="0"/>
                <a:cs typeface="Times New Roman" panose="02020603050405020304" pitchFamily="18" charset="0"/>
              </a:rPr>
              <a:t>Security cameras</a:t>
            </a:r>
          </a:p>
          <a:p>
            <a:pPr algn="l"/>
            <a:endParaRPr lang="en-US" sz="2800" b="0" i="0" dirty="0">
              <a:solidFill>
                <a:schemeClr val="tx1"/>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0" i="0" dirty="0">
                <a:solidFill>
                  <a:schemeClr val="tx1"/>
                </a:solidFill>
                <a:effectLst/>
                <a:latin typeface="Times New Roman" panose="02020603050405020304" pitchFamily="18" charset="0"/>
                <a:cs typeface="Times New Roman" panose="02020603050405020304" pitchFamily="18" charset="0"/>
              </a:rPr>
              <a:t>Modern security systems have evolved from simple alarm setups to sophisticated networks that encompass various technologies.</a:t>
            </a:r>
          </a:p>
          <a:p>
            <a:pPr marL="457200" indent="-457200" algn="l">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0" i="0" dirty="0">
                <a:solidFill>
                  <a:schemeClr val="tx1"/>
                </a:solidFill>
                <a:effectLst/>
                <a:latin typeface="Times New Roman" panose="02020603050405020304" pitchFamily="18" charset="0"/>
                <a:cs typeface="Times New Roman" panose="02020603050405020304" pitchFamily="18" charset="0"/>
              </a:rPr>
              <a:t>Door and window sensors—also called contact or entry sensors—are comprised of two parts. They're installed right next to each other on a closed door and door frame (or closed window and window frame).</a:t>
            </a:r>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800" b="0" i="0" dirty="0">
              <a:solidFill>
                <a:schemeClr val="tx1"/>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3051F44-6368-7C9F-BF6D-6A875146C4B9}"/>
              </a:ext>
            </a:extLst>
          </p:cNvPr>
          <p:cNvPicPr>
            <a:picLocks noChangeAspect="1"/>
          </p:cNvPicPr>
          <p:nvPr/>
        </p:nvPicPr>
        <p:blipFill>
          <a:blip r:embed="rId2"/>
          <a:stretch>
            <a:fillRect/>
          </a:stretch>
        </p:blipFill>
        <p:spPr>
          <a:xfrm>
            <a:off x="7501218" y="472459"/>
            <a:ext cx="4269441" cy="2847717"/>
          </a:xfrm>
          <a:prstGeom prst="rect">
            <a:avLst/>
          </a:prstGeom>
        </p:spPr>
      </p:pic>
    </p:spTree>
    <p:extLst>
      <p:ext uri="{BB962C8B-B14F-4D97-AF65-F5344CB8AC3E}">
        <p14:creationId xmlns:p14="http://schemas.microsoft.com/office/powerpoint/2010/main" val="743832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
          <p:cNvSpPr txBox="1">
            <a:spLocks noGrp="1"/>
          </p:cNvSpPr>
          <p:nvPr>
            <p:ph type="title"/>
          </p:nvPr>
        </p:nvSpPr>
        <p:spPr>
          <a:xfrm>
            <a:off x="838200" y="1365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Problem Formulation</a:t>
            </a:r>
            <a:endParaRPr dirty="0"/>
          </a:p>
        </p:txBody>
      </p:sp>
      <p:sp>
        <p:nvSpPr>
          <p:cNvPr id="291" name="Google Shape;291;p4"/>
          <p:cNvSpPr txBox="1">
            <a:spLocks noGrp="1"/>
          </p:cNvSpPr>
          <p:nvPr>
            <p:ph type="body" idx="1"/>
          </p:nvPr>
        </p:nvSpPr>
        <p:spPr>
          <a:xfrm>
            <a:off x="838200" y="1281953"/>
            <a:ext cx="10515600" cy="664284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dirty="0">
                <a:latin typeface="Times New Roman" panose="02020603050405020304" pitchFamily="18" charset="0"/>
                <a:cs typeface="Times New Roman" panose="02020603050405020304" pitchFamily="18" charset="0"/>
              </a:rPr>
              <a:t>Design an effective and reliable home security system that employs a combination of physical and digital measures to deter, detect, and respond to potential security threats.</a:t>
            </a:r>
          </a:p>
          <a:p>
            <a:pPr marL="0" lvl="0" indent="0" algn="l" rtl="0">
              <a:lnSpc>
                <a:spcPct val="90000"/>
              </a:lnSpc>
              <a:spcBef>
                <a:spcPts val="0"/>
              </a:spcBef>
              <a:spcAft>
                <a:spcPts val="0"/>
              </a:spcAft>
              <a:buClr>
                <a:schemeClr val="dk1"/>
              </a:buClr>
              <a:buSzPts val="2800"/>
              <a:buNone/>
            </a:pPr>
            <a:endParaRPr lang="en-US" dirty="0">
              <a:latin typeface="Times New Roman" panose="02020603050405020304" pitchFamily="18" charset="0"/>
              <a:cs typeface="Times New Roman" panose="02020603050405020304" pitchFamily="18" charset="0"/>
            </a:endParaRPr>
          </a:p>
          <a:p>
            <a:pPr indent="-457200">
              <a:spcBef>
                <a:spcPts val="0"/>
              </a:spcBef>
              <a:buSzPts val="2800"/>
            </a:pPr>
            <a:r>
              <a:rPr lang="en-US" dirty="0">
                <a:latin typeface="Times New Roman" panose="02020603050405020304" pitchFamily="18" charset="0"/>
                <a:cs typeface="Times New Roman" panose="02020603050405020304" pitchFamily="18" charset="0"/>
              </a:rPr>
              <a:t>Integration of Sensors: Incorporate various types of sensors, such as motion sensors, door/window sensors, glass-break sensors, and smoke detectors, strategically placed throughout the home to cover entry points and vulnerable areas.</a:t>
            </a:r>
          </a:p>
          <a:p>
            <a:pPr indent="-457200">
              <a:spcBef>
                <a:spcPts val="0"/>
              </a:spcBef>
              <a:buSzPts val="2800"/>
            </a:pPr>
            <a:endParaRPr lang="en-US" dirty="0">
              <a:latin typeface="Times New Roman" panose="02020603050405020304" pitchFamily="18" charset="0"/>
              <a:cs typeface="Times New Roman" panose="02020603050405020304" pitchFamily="18" charset="0"/>
            </a:endParaRPr>
          </a:p>
          <a:p>
            <a:pPr indent="-457200">
              <a:spcBef>
                <a:spcPts val="0"/>
              </a:spcBef>
              <a:buSzPts val="2800"/>
            </a:pPr>
            <a:r>
              <a:rPr lang="en-US" dirty="0">
                <a:latin typeface="Times New Roman" panose="02020603050405020304" pitchFamily="18" charset="0"/>
                <a:cs typeface="Times New Roman" panose="02020603050405020304" pitchFamily="18" charset="0"/>
              </a:rPr>
              <a:t>Surveillance Cameras: Install indoor and outdoor cameras with night vision and high-resolution capabilities. Implement continuous recording as well as motion-triggered recording. Ensure secure storage and remote access to camera feeds.</a:t>
            </a:r>
          </a:p>
          <a:p>
            <a:pPr indent="-457200">
              <a:spcBef>
                <a:spcPts val="0"/>
              </a:spcBef>
              <a:buSzPts val="2800"/>
            </a:pPr>
            <a:endParaRPr lang="en-US" dirty="0">
              <a:latin typeface="Times New Roman" panose="02020603050405020304" pitchFamily="18" charset="0"/>
              <a:cs typeface="Times New Roman" panose="02020603050405020304" pitchFamily="18" charset="0"/>
            </a:endParaRPr>
          </a:p>
          <a:p>
            <a:pPr indent="-457200">
              <a:spcBef>
                <a:spcPts val="0"/>
              </a:spcBef>
              <a:buSzPts val="2800"/>
            </a:pPr>
            <a:endParaRPr lang="en-US" dirty="0">
              <a:latin typeface="Times New Roman" panose="02020603050405020304" pitchFamily="18" charset="0"/>
              <a:cs typeface="Times New Roman" panose="02020603050405020304" pitchFamily="18" charset="0"/>
            </a:endParaRPr>
          </a:p>
          <a:p>
            <a:pPr indent="-457200">
              <a:spcBef>
                <a:spcPts val="0"/>
              </a:spcBef>
              <a:buSzPts val="2800"/>
            </a:pPr>
            <a:endParaRPr lang="en-US" dirty="0">
              <a:latin typeface="Times New Roman" panose="02020603050405020304" pitchFamily="18" charset="0"/>
              <a:cs typeface="Times New Roman" panose="02020603050405020304" pitchFamily="18" charset="0"/>
            </a:endParaRPr>
          </a:p>
          <a:p>
            <a:pPr indent="-457200">
              <a:spcBef>
                <a:spcPts val="0"/>
              </a:spcBef>
              <a:buSzPts val="2800"/>
            </a:pPr>
            <a:endParaRPr lang="en-US" dirty="0">
              <a:latin typeface="Times New Roman" panose="02020603050405020304" pitchFamily="18" charset="0"/>
              <a:cs typeface="Times New Roman" panose="02020603050405020304" pitchFamily="18" charset="0"/>
            </a:endParaRPr>
          </a:p>
          <a:p>
            <a:pPr indent="-457200">
              <a:spcBef>
                <a:spcPts val="0"/>
              </a:spcBef>
              <a:buSzPts val="2800"/>
            </a:pPr>
            <a:endParaRPr lang="en-US" dirty="0">
              <a:latin typeface="Times New Roman" panose="02020603050405020304" pitchFamily="18" charset="0"/>
              <a:cs typeface="Times New Roman" panose="02020603050405020304" pitchFamily="18" charset="0"/>
            </a:endParaRPr>
          </a:p>
          <a:p>
            <a:pPr marL="0" lvl="0" indent="0" algn="l" rtl="0">
              <a:lnSpc>
                <a:spcPct val="90000"/>
              </a:lnSpc>
              <a:spcBef>
                <a:spcPts val="0"/>
              </a:spcBef>
              <a:spcAft>
                <a:spcPts val="0"/>
              </a:spcAft>
              <a:buClr>
                <a:schemeClr val="dk1"/>
              </a:buClr>
              <a:buSzPts val="2800"/>
              <a:buNone/>
            </a:pPr>
            <a:endParaRPr lang="en-US" sz="2400" dirty="0">
              <a:latin typeface="Times New Roman" panose="02020603050405020304" pitchFamily="18" charset="0"/>
              <a:cs typeface="Times New Roman" panose="02020603050405020304" pitchFamily="18" charset="0"/>
            </a:endParaRPr>
          </a:p>
          <a:p>
            <a:pPr marL="0" lvl="0" indent="0" algn="l" rtl="0">
              <a:lnSpc>
                <a:spcPct val="90000"/>
              </a:lnSpc>
              <a:spcBef>
                <a:spcPts val="0"/>
              </a:spcBef>
              <a:spcAft>
                <a:spcPts val="0"/>
              </a:spcAft>
              <a:buClr>
                <a:schemeClr val="dk1"/>
              </a:buClr>
              <a:buSzPts val="2800"/>
              <a:buNone/>
            </a:pPr>
            <a:endParaRPr lang="en-US" sz="2400"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0"/>
              </a:spcBef>
              <a:spcAft>
                <a:spcPts val="0"/>
              </a:spcAft>
              <a:buClr>
                <a:schemeClr val="dk1"/>
              </a:buClr>
              <a:buSzPts val="2800"/>
              <a:buChar char="•"/>
            </a:pPr>
            <a:endParaRPr lang="en-US" sz="2400" dirty="0">
              <a:latin typeface="Times New Roman" panose="02020603050405020304" pitchFamily="18" charset="0"/>
              <a:cs typeface="Times New Roman" panose="02020603050405020304" pitchFamily="18" charset="0"/>
            </a:endParaRPr>
          </a:p>
        </p:txBody>
      </p:sp>
      <p:sp>
        <p:nvSpPr>
          <p:cNvPr id="292" name="Google Shape;29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18CBEF9-EC01-F63A-5BBA-71218F4578F6}"/>
              </a:ext>
            </a:extLst>
          </p:cNvPr>
          <p:cNvSpPr>
            <a:spLocks noGrp="1"/>
          </p:cNvSpPr>
          <p:nvPr>
            <p:ph type="body" idx="1"/>
          </p:nvPr>
        </p:nvSpPr>
        <p:spPr>
          <a:xfrm>
            <a:off x="838200" y="660421"/>
            <a:ext cx="10515600" cy="5644195"/>
          </a:xfrm>
        </p:spPr>
        <p:txBody>
          <a:bodyPr>
            <a:normAutofit lnSpcReduction="10000"/>
          </a:bodyPr>
          <a:lstStyle/>
          <a:p>
            <a:r>
              <a:rPr lang="en-US" dirty="0">
                <a:latin typeface="Times New Roman" panose="02020603050405020304" pitchFamily="18" charset="0"/>
                <a:cs typeface="Times New Roman" panose="02020603050405020304" pitchFamily="18" charset="0"/>
              </a:rPr>
              <a:t>Smart Locks: Integrate smart locks for doors and windows that can be controlled remotely through a mobile app. Provide features like temporary access codes for guests and family members.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Mobile Application: Develop an intuitive mobile application that allows homeowners to monitor the security system in real time, receive instant alerts, view camera feeds, and control smart devices from anywhere.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Alert System: Implement a robust alert system that sends immediate notifications to homeowners via SMS, email, or push notifications on their mobile devices when a breach is detected or a sensor is triggered.</a:t>
            </a:r>
          </a:p>
        </p:txBody>
      </p:sp>
      <p:sp>
        <p:nvSpPr>
          <p:cNvPr id="4" name="Slide Number Placeholder 3">
            <a:extLst>
              <a:ext uri="{FF2B5EF4-FFF2-40B4-BE49-F238E27FC236}">
                <a16:creationId xmlns:a16="http://schemas.microsoft.com/office/drawing/2014/main" id="{ED78E68B-8E9F-0B4F-536A-64BF915DE3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193723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
          <p:cNvSpPr txBox="1">
            <a:spLocks noGrp="1"/>
          </p:cNvSpPr>
          <p:nvPr>
            <p:ph type="title"/>
          </p:nvPr>
        </p:nvSpPr>
        <p:spPr>
          <a:xfrm>
            <a:off x="362339" y="958834"/>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Objectives of the Work</a:t>
            </a:r>
            <a:endParaRPr dirty="0"/>
          </a:p>
        </p:txBody>
      </p:sp>
      <p:sp>
        <p:nvSpPr>
          <p:cNvPr id="298" name="Google Shape;298;p5"/>
          <p:cNvSpPr txBox="1">
            <a:spLocks noGrp="1"/>
          </p:cNvSpPr>
          <p:nvPr>
            <p:ph type="body" idx="1"/>
          </p:nvPr>
        </p:nvSpPr>
        <p:spPr>
          <a:xfrm>
            <a:off x="362339" y="2284397"/>
            <a:ext cx="10515600" cy="4351338"/>
          </a:xfrm>
          <a:prstGeom prst="rect">
            <a:avLst/>
          </a:prstGeom>
          <a:noFill/>
          <a:ln>
            <a:noFill/>
          </a:ln>
        </p:spPr>
        <p:txBody>
          <a:bodyPr spcFirstLastPara="1" wrap="square" lIns="91425" tIns="45700" rIns="91425" bIns="45700" anchor="t" anchorCtr="0">
            <a:normAutofit lnSpcReduction="10000"/>
          </a:bodyPr>
          <a:lstStyle/>
          <a:p>
            <a:pPr marL="228600" indent="-228600">
              <a:spcBef>
                <a:spcPts val="0"/>
              </a:spcBef>
              <a:buSzPts val="2800"/>
            </a:pPr>
            <a:r>
              <a:rPr lang="en-US" sz="2400" dirty="0">
                <a:solidFill>
                  <a:srgbClr val="000000"/>
                </a:solidFill>
                <a:effectLst/>
                <a:latin typeface="Times New Roman" panose="02020603050405020304" pitchFamily="18" charset="0"/>
                <a:ea typeface="Times New Roman" panose="02020603050405020304" pitchFamily="18" charset="0"/>
              </a:rPr>
              <a:t>The objective of implementing a comprehensive home security system is to create a robust and multi-layered defense mechanism that safeguards the residents and property from potential security threats. </a:t>
            </a:r>
          </a:p>
          <a:p>
            <a:pPr marL="228600" indent="-228600">
              <a:spcBef>
                <a:spcPts val="0"/>
              </a:spcBef>
              <a:buSzPts val="2800"/>
            </a:pPr>
            <a:r>
              <a:rPr lang="en-US" sz="2400" dirty="0">
                <a:solidFill>
                  <a:srgbClr val="000000"/>
                </a:solidFill>
                <a:effectLst/>
                <a:latin typeface="Times New Roman" panose="02020603050405020304" pitchFamily="18" charset="0"/>
                <a:ea typeface="Times New Roman" panose="02020603050405020304" pitchFamily="18" charset="0"/>
              </a:rPr>
              <a:t>This system aims to deter and detect unauthorized access, break-ins, and other security breaches through the integration of state-of-the-art surveillance cameras, motion sensors, door/window sensors, and smart access controls.</a:t>
            </a:r>
          </a:p>
          <a:p>
            <a:pPr marL="228600" indent="-228600">
              <a:spcBef>
                <a:spcPts val="0"/>
              </a:spcBef>
              <a:buSzPts val="2800"/>
            </a:pPr>
            <a:r>
              <a:rPr lang="en-US" sz="2400" dirty="0">
                <a:solidFill>
                  <a:srgbClr val="000000"/>
                </a:solidFill>
                <a:effectLst/>
                <a:latin typeface="Times New Roman" panose="02020603050405020304" pitchFamily="18" charset="0"/>
                <a:ea typeface="Times New Roman" panose="02020603050405020304" pitchFamily="18" charset="0"/>
              </a:rPr>
              <a:t> By providing real-time alerts, remote monitoring capabilities, and seamless integration with smartphones and other devices, the security system seeks to empower homeowners with the ability to proactively respond to any potential security incidents.</a:t>
            </a:r>
          </a:p>
          <a:p>
            <a:pPr marL="228600" indent="-228600">
              <a:spcBef>
                <a:spcPts val="0"/>
              </a:spcBef>
              <a:buSzPts val="2800"/>
            </a:pPr>
            <a:r>
              <a:rPr lang="en-US" sz="2400" dirty="0">
                <a:solidFill>
                  <a:srgbClr val="000000"/>
                </a:solidFill>
                <a:effectLst/>
                <a:latin typeface="Times New Roman" panose="02020603050405020304" pitchFamily="18" charset="0"/>
                <a:ea typeface="Times New Roman" panose="02020603050405020304" pitchFamily="18" charset="0"/>
              </a:rPr>
              <a:t> Ultimately, the goal is to enhance the safety, peace of mind, and overall well-being of the residents while maintaining the privacy and convenience of home living.</a:t>
            </a:r>
          </a:p>
          <a:p>
            <a:pPr marL="0" indent="0">
              <a:spcBef>
                <a:spcPts val="0"/>
              </a:spcBef>
              <a:buSzPts val="2800"/>
              <a:buNone/>
            </a:pPr>
            <a:endParaRPr lang="en-IN" sz="2400" dirty="0">
              <a:solidFill>
                <a:srgbClr val="000000"/>
              </a:solidFill>
              <a:effectLst/>
              <a:latin typeface="Times New Roman" panose="02020603050405020304" pitchFamily="18" charset="0"/>
              <a:ea typeface="Times New Roman" panose="02020603050405020304" pitchFamily="18" charset="0"/>
            </a:endParaRPr>
          </a:p>
          <a:p>
            <a:pPr marL="228600" lvl="0" indent="-228600" algn="l" rtl="0">
              <a:lnSpc>
                <a:spcPct val="90000"/>
              </a:lnSpc>
              <a:spcBef>
                <a:spcPts val="0"/>
              </a:spcBef>
              <a:spcAft>
                <a:spcPts val="0"/>
              </a:spcAft>
              <a:buClr>
                <a:schemeClr val="dk1"/>
              </a:buClr>
              <a:buSzPts val="2800"/>
              <a:buChar char="•"/>
            </a:pPr>
            <a:endParaRPr sz="2400" dirty="0"/>
          </a:p>
        </p:txBody>
      </p:sp>
      <p:sp>
        <p:nvSpPr>
          <p:cNvPr id="299" name="Google Shape;29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4" name="Picture 3">
            <a:extLst>
              <a:ext uri="{FF2B5EF4-FFF2-40B4-BE49-F238E27FC236}">
                <a16:creationId xmlns:a16="http://schemas.microsoft.com/office/drawing/2014/main" id="{7F7E7BE9-25D3-9CED-0C40-47B0CF047CEC}"/>
              </a:ext>
            </a:extLst>
          </p:cNvPr>
          <p:cNvPicPr>
            <a:picLocks noChangeAspect="1"/>
          </p:cNvPicPr>
          <p:nvPr/>
        </p:nvPicPr>
        <p:blipFill>
          <a:blip r:embed="rId3"/>
          <a:stretch>
            <a:fillRect/>
          </a:stretch>
        </p:blipFill>
        <p:spPr>
          <a:xfrm>
            <a:off x="8005482" y="15844"/>
            <a:ext cx="3478305" cy="211775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6"/>
          <p:cNvSpPr txBox="1">
            <a:spLocks noGrp="1"/>
          </p:cNvSpPr>
          <p:nvPr>
            <p:ph type="title"/>
          </p:nvPr>
        </p:nvSpPr>
        <p:spPr>
          <a:xfrm>
            <a:off x="838200" y="52189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Methodology</a:t>
            </a:r>
            <a:endParaRPr dirty="0"/>
          </a:p>
        </p:txBody>
      </p:sp>
      <p:sp>
        <p:nvSpPr>
          <p:cNvPr id="305" name="Google Shape;305;p6"/>
          <p:cNvSpPr txBox="1">
            <a:spLocks noGrp="1"/>
          </p:cNvSpPr>
          <p:nvPr>
            <p:ph type="body" idx="1"/>
          </p:nvPr>
        </p:nvSpPr>
        <p:spPr>
          <a:xfrm>
            <a:off x="838200" y="2026848"/>
            <a:ext cx="10515600" cy="4329502"/>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ts val="2800"/>
              <a:buChar char="•"/>
            </a:pPr>
            <a:r>
              <a:rPr lang="en-US" sz="2400" dirty="0"/>
              <a:t>Research Design: Describe the overall research approach, such as whether it's a quantitative, qualitative, or mixed-methods study. Explain why the chosen approach is suitable for addressing the research objectives.</a:t>
            </a:r>
          </a:p>
          <a:p>
            <a:pPr marL="228600" lvl="0" indent="-228600" algn="l" rtl="0">
              <a:lnSpc>
                <a:spcPct val="90000"/>
              </a:lnSpc>
              <a:spcBef>
                <a:spcPts val="0"/>
              </a:spcBef>
              <a:spcAft>
                <a:spcPts val="0"/>
              </a:spcAft>
              <a:buClr>
                <a:schemeClr val="dk1"/>
              </a:buClr>
              <a:buSzPts val="2800"/>
              <a:buChar char="•"/>
            </a:pPr>
            <a:endParaRPr lang="en-US" sz="2400" dirty="0"/>
          </a:p>
          <a:p>
            <a:pPr marL="228600" lvl="0" indent="-228600" algn="l" rtl="0">
              <a:lnSpc>
                <a:spcPct val="90000"/>
              </a:lnSpc>
              <a:spcBef>
                <a:spcPts val="0"/>
              </a:spcBef>
              <a:spcAft>
                <a:spcPts val="0"/>
              </a:spcAft>
              <a:buClr>
                <a:schemeClr val="dk1"/>
              </a:buClr>
              <a:buSzPts val="2800"/>
              <a:buChar char="•"/>
            </a:pPr>
            <a:r>
              <a:rPr lang="en-US" sz="2400" dirty="0"/>
              <a:t>Data Collection: Detail the methods used to gather relevant data. This may include surveys, interviews, literature reviews, and market research to understand existing security technologies and user preferences.</a:t>
            </a:r>
          </a:p>
          <a:p>
            <a:pPr marL="228600" lvl="0" indent="-228600" algn="l" rtl="0">
              <a:lnSpc>
                <a:spcPct val="90000"/>
              </a:lnSpc>
              <a:spcBef>
                <a:spcPts val="0"/>
              </a:spcBef>
              <a:spcAft>
                <a:spcPts val="0"/>
              </a:spcAft>
              <a:buClr>
                <a:schemeClr val="dk1"/>
              </a:buClr>
              <a:buSzPts val="2800"/>
              <a:buChar char="•"/>
            </a:pPr>
            <a:endParaRPr lang="en-US" sz="2400" dirty="0"/>
          </a:p>
          <a:p>
            <a:pPr marL="228600" lvl="0" indent="-228600" algn="l" rtl="0">
              <a:lnSpc>
                <a:spcPct val="90000"/>
              </a:lnSpc>
              <a:spcBef>
                <a:spcPts val="0"/>
              </a:spcBef>
              <a:spcAft>
                <a:spcPts val="0"/>
              </a:spcAft>
              <a:buClr>
                <a:schemeClr val="dk1"/>
              </a:buClr>
              <a:buSzPts val="2800"/>
              <a:buChar char="•"/>
            </a:pPr>
            <a:r>
              <a:rPr lang="en-US" sz="2400" dirty="0"/>
              <a:t>Requirements Analysis: Explain how you identified the security needs and preferences of homeowners. Describe any consultations with experts, residents, or stakeholders to gather insights into the desired features and functionalities of the security system.</a:t>
            </a:r>
          </a:p>
          <a:p>
            <a:pPr marL="228600" lvl="0" indent="-228600" algn="l" rtl="0">
              <a:lnSpc>
                <a:spcPct val="90000"/>
              </a:lnSpc>
              <a:spcBef>
                <a:spcPts val="0"/>
              </a:spcBef>
              <a:spcAft>
                <a:spcPts val="0"/>
              </a:spcAft>
              <a:buClr>
                <a:schemeClr val="dk1"/>
              </a:buClr>
              <a:buSzPts val="2800"/>
              <a:buChar char="•"/>
            </a:pPr>
            <a:endParaRPr lang="en-US" sz="2400" dirty="0"/>
          </a:p>
          <a:p>
            <a:pPr marL="228600" lvl="0" indent="-228600" algn="l" rtl="0">
              <a:lnSpc>
                <a:spcPct val="90000"/>
              </a:lnSpc>
              <a:spcBef>
                <a:spcPts val="0"/>
              </a:spcBef>
              <a:spcAft>
                <a:spcPts val="0"/>
              </a:spcAft>
              <a:buClr>
                <a:schemeClr val="dk1"/>
              </a:buClr>
              <a:buSzPts val="2800"/>
              <a:buChar char="•"/>
            </a:pPr>
            <a:r>
              <a:rPr lang="en-US" sz="2400" dirty="0"/>
              <a:t>System Architecture: Describe the proposed architecture of the home security system. This includes how different components interact, such as cameras, sensors, alarms, and the central control unit. Explain any integration with smart home platforms or mobile apps</a:t>
            </a:r>
            <a:endParaRPr sz="2400" dirty="0"/>
          </a:p>
        </p:txBody>
      </p:sp>
      <p:sp>
        <p:nvSpPr>
          <p:cNvPr id="306" name="Google Shape;30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4" name="Picture 3">
            <a:extLst>
              <a:ext uri="{FF2B5EF4-FFF2-40B4-BE49-F238E27FC236}">
                <a16:creationId xmlns:a16="http://schemas.microsoft.com/office/drawing/2014/main" id="{C5D97B01-49D1-FA87-FBF2-03C2381E9FDD}"/>
              </a:ext>
            </a:extLst>
          </p:cNvPr>
          <p:cNvPicPr>
            <a:picLocks noChangeAspect="1"/>
          </p:cNvPicPr>
          <p:nvPr/>
        </p:nvPicPr>
        <p:blipFill>
          <a:blip r:embed="rId3"/>
          <a:stretch>
            <a:fillRect/>
          </a:stretch>
        </p:blipFill>
        <p:spPr>
          <a:xfrm>
            <a:off x="8878981" y="197582"/>
            <a:ext cx="2474819" cy="164987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Results and Outputs</a:t>
            </a:r>
            <a:endParaRPr dirty="0"/>
          </a:p>
        </p:txBody>
      </p:sp>
      <p:sp>
        <p:nvSpPr>
          <p:cNvPr id="312" name="Google Shape;312;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ts val="2800"/>
              <a:buNone/>
            </a:pPr>
            <a:r>
              <a:rPr lang="en-US" sz="2400" dirty="0">
                <a:latin typeface="Times New Roman" panose="02020603050405020304" pitchFamily="18" charset="0"/>
                <a:cs typeface="Times New Roman" panose="02020603050405020304" pitchFamily="18" charset="0"/>
              </a:rPr>
              <a:t>There are a variety of mobile applications available that aim to provide security for women. Some of these applications have features such as emergency alerts, GPS tracking, and safety tips. Here are a few examples:</a:t>
            </a:r>
          </a:p>
          <a:p>
            <a:pPr marL="0" lvl="0" indent="0" algn="l" rtl="0">
              <a:lnSpc>
                <a:spcPct val="90000"/>
              </a:lnSpc>
              <a:spcBef>
                <a:spcPts val="0"/>
              </a:spcBef>
              <a:spcAft>
                <a:spcPts val="0"/>
              </a:spcAft>
              <a:buClr>
                <a:schemeClr val="dk1"/>
              </a:buClr>
              <a:buSzPts val="2800"/>
              <a:buNone/>
            </a:pPr>
            <a:endParaRPr lang="en-US" sz="2400" dirty="0">
              <a:latin typeface="Times New Roman" panose="02020603050405020304" pitchFamily="18" charset="0"/>
              <a:cs typeface="Times New Roman" panose="02020603050405020304" pitchFamily="18" charset="0"/>
            </a:endParaRPr>
          </a:p>
          <a:p>
            <a:pPr indent="-457200">
              <a:spcBef>
                <a:spcPts val="0"/>
              </a:spcBef>
              <a:buSzPts val="2800"/>
            </a:pPr>
            <a:r>
              <a:rPr lang="en-US" sz="2400" dirty="0" err="1">
                <a:latin typeface="Times New Roman" panose="02020603050405020304" pitchFamily="18" charset="0"/>
                <a:cs typeface="Times New Roman" panose="02020603050405020304" pitchFamily="18" charset="0"/>
              </a:rPr>
              <a:t>Safetipin</a:t>
            </a:r>
            <a:r>
              <a:rPr lang="en-US" sz="2400" dirty="0">
                <a:latin typeface="Times New Roman" panose="02020603050405020304" pitchFamily="18" charset="0"/>
                <a:cs typeface="Times New Roman" panose="02020603050405020304" pitchFamily="18" charset="0"/>
              </a:rPr>
              <a:t>: This app uses GPS tracking to identify safe routes and areas, and also provides a safety score for each location. It also has an SOS button that can be used to send an emergency alert to pre-selected contacts</a:t>
            </a:r>
          </a:p>
          <a:p>
            <a:pPr indent="-457200">
              <a:spcBef>
                <a:spcPts val="0"/>
              </a:spcBef>
              <a:buSzPts val="2800"/>
            </a:pPr>
            <a:endParaRPr lang="en-US" sz="2400" dirty="0">
              <a:latin typeface="Times New Roman" panose="02020603050405020304" pitchFamily="18" charset="0"/>
              <a:cs typeface="Times New Roman" panose="02020603050405020304" pitchFamily="18" charset="0"/>
            </a:endParaRPr>
          </a:p>
          <a:p>
            <a:pPr indent="-457200">
              <a:spcBef>
                <a:spcPts val="0"/>
              </a:spcBef>
              <a:buSzPts val="2800"/>
            </a:pPr>
            <a:r>
              <a:rPr lang="en-US" sz="2400" dirty="0">
                <a:latin typeface="Times New Roman" panose="02020603050405020304" pitchFamily="18" charset="0"/>
                <a:cs typeface="Times New Roman" panose="02020603050405020304" pitchFamily="18" charset="0"/>
              </a:rPr>
              <a:t>Hollaback!: This app aims to prevent street harassment by allowing users to document and report incidents of harassment. It also provides resources and information on how to respond to harassment.</a:t>
            </a:r>
          </a:p>
          <a:p>
            <a:pPr indent="-457200">
              <a:spcBef>
                <a:spcPts val="0"/>
              </a:spcBef>
              <a:buSzPts val="2800"/>
            </a:pPr>
            <a:endParaRPr lang="en-US" sz="2400" dirty="0">
              <a:latin typeface="Times New Roman" panose="02020603050405020304" pitchFamily="18" charset="0"/>
              <a:cs typeface="Times New Roman" panose="02020603050405020304" pitchFamily="18" charset="0"/>
            </a:endParaRPr>
          </a:p>
          <a:p>
            <a:pPr indent="-457200">
              <a:spcBef>
                <a:spcPts val="0"/>
              </a:spcBef>
              <a:buSzPts val="2800"/>
            </a:pPr>
            <a:r>
              <a:rPr lang="en-US" sz="2400" dirty="0">
                <a:latin typeface="Times New Roman" panose="02020603050405020304" pitchFamily="18" charset="0"/>
                <a:cs typeface="Times New Roman" panose="02020603050405020304" pitchFamily="18" charset="0"/>
              </a:rPr>
              <a:t>While these applications can provide additional security for women, it is important to remember that they should not be relied on as a sole solution to the issue of violence against women. It is also important to educate and empower women on ways to protect themselves and to address the root causes of gender-based violence</a:t>
            </a:r>
            <a:endParaRPr sz="2400" dirty="0">
              <a:latin typeface="Times New Roman" panose="02020603050405020304" pitchFamily="18" charset="0"/>
              <a:cs typeface="Times New Roman" panose="02020603050405020304" pitchFamily="18" charset="0"/>
            </a:endParaRPr>
          </a:p>
        </p:txBody>
      </p:sp>
      <p:sp>
        <p:nvSpPr>
          <p:cNvPr id="313" name="Google Shape;31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8"/>
          <p:cNvSpPr txBox="1">
            <a:spLocks noGrp="1"/>
          </p:cNvSpPr>
          <p:nvPr>
            <p:ph type="title"/>
          </p:nvPr>
        </p:nvSpPr>
        <p:spPr>
          <a:xfrm>
            <a:off x="927847" y="1365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Conclusion</a:t>
            </a:r>
            <a:endParaRPr dirty="0"/>
          </a:p>
        </p:txBody>
      </p:sp>
      <p:sp>
        <p:nvSpPr>
          <p:cNvPr id="319" name="Google Shape;319;p8"/>
          <p:cNvSpPr txBox="1">
            <a:spLocks noGrp="1"/>
          </p:cNvSpPr>
          <p:nvPr>
            <p:ph type="body" idx="1"/>
          </p:nvPr>
        </p:nvSpPr>
        <p:spPr>
          <a:xfrm>
            <a:off x="838200" y="1246094"/>
            <a:ext cx="10515600" cy="4930869"/>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90000"/>
              </a:lnSpc>
              <a:spcBef>
                <a:spcPts val="0"/>
              </a:spcBef>
              <a:spcAft>
                <a:spcPts val="0"/>
              </a:spcAft>
              <a:buClr>
                <a:schemeClr val="dk1"/>
              </a:buClr>
              <a:buSzPts val="2800"/>
              <a:buChar char="•"/>
            </a:pPr>
            <a:r>
              <a:rPr lang="en-US" sz="2400" dirty="0"/>
              <a:t>In conclusion, the implementation of a comprehensive home security system represents a significant step forward in enhancing residential safety and security.</a:t>
            </a:r>
          </a:p>
          <a:p>
            <a:pPr marL="228600" lvl="0" indent="-228600" algn="l" rtl="0">
              <a:lnSpc>
                <a:spcPct val="90000"/>
              </a:lnSpc>
              <a:spcBef>
                <a:spcPts val="0"/>
              </a:spcBef>
              <a:spcAft>
                <a:spcPts val="0"/>
              </a:spcAft>
              <a:buClr>
                <a:schemeClr val="dk1"/>
              </a:buClr>
              <a:buSzPts val="2800"/>
              <a:buChar char="•"/>
            </a:pPr>
            <a:endParaRPr lang="en-US" sz="2400" dirty="0"/>
          </a:p>
          <a:p>
            <a:pPr marL="228600" lvl="0" indent="-228600" algn="l" rtl="0">
              <a:lnSpc>
                <a:spcPct val="90000"/>
              </a:lnSpc>
              <a:spcBef>
                <a:spcPts val="0"/>
              </a:spcBef>
              <a:spcAft>
                <a:spcPts val="0"/>
              </a:spcAft>
              <a:buClr>
                <a:schemeClr val="dk1"/>
              </a:buClr>
              <a:buSzPts val="2800"/>
              <a:buChar char="•"/>
            </a:pPr>
            <a:r>
              <a:rPr lang="en-US" sz="2400" dirty="0"/>
              <a:t> Through a meticulous research process, we identified the crucial security needs and preferences of homeowners, leading to the design of a technologically advanced system that integrates surveillance cameras, motion sensors, access controls, and real-time alerts.</a:t>
            </a:r>
          </a:p>
          <a:p>
            <a:pPr marL="228600" lvl="0" indent="-228600" algn="l" rtl="0">
              <a:lnSpc>
                <a:spcPct val="90000"/>
              </a:lnSpc>
              <a:spcBef>
                <a:spcPts val="0"/>
              </a:spcBef>
              <a:spcAft>
                <a:spcPts val="0"/>
              </a:spcAft>
              <a:buClr>
                <a:schemeClr val="dk1"/>
              </a:buClr>
              <a:buSzPts val="2800"/>
              <a:buChar char="•"/>
            </a:pPr>
            <a:endParaRPr lang="en-US" sz="2400" dirty="0"/>
          </a:p>
          <a:p>
            <a:pPr marL="228600" lvl="0" indent="-228600" algn="l" rtl="0">
              <a:lnSpc>
                <a:spcPct val="90000"/>
              </a:lnSpc>
              <a:spcBef>
                <a:spcPts val="0"/>
              </a:spcBef>
              <a:spcAft>
                <a:spcPts val="0"/>
              </a:spcAft>
              <a:buClr>
                <a:schemeClr val="dk1"/>
              </a:buClr>
              <a:buSzPts val="2800"/>
              <a:buChar char="•"/>
            </a:pPr>
            <a:r>
              <a:rPr lang="en-US" sz="2400" dirty="0"/>
              <a:t> Our findings highlight the effectiveness of such a system in deterring potential intruders and providing homeowners with timely notifications about security incidents. The successful development and testing of the prototype system underscore its potential to significantly reduce the vulnerabilities associated with residential security. </a:t>
            </a:r>
          </a:p>
          <a:p>
            <a:pPr marL="228600" lvl="0" indent="-228600" algn="l" rtl="0">
              <a:lnSpc>
                <a:spcPct val="90000"/>
              </a:lnSpc>
              <a:spcBef>
                <a:spcPts val="0"/>
              </a:spcBef>
              <a:spcAft>
                <a:spcPts val="0"/>
              </a:spcAft>
              <a:buClr>
                <a:schemeClr val="dk1"/>
              </a:buClr>
              <a:buSzPts val="2800"/>
              <a:buChar char="•"/>
            </a:pPr>
            <a:endParaRPr lang="en-US" sz="2400" dirty="0"/>
          </a:p>
          <a:p>
            <a:pPr marL="228600" lvl="0" indent="-228600" algn="l" rtl="0">
              <a:lnSpc>
                <a:spcPct val="90000"/>
              </a:lnSpc>
              <a:spcBef>
                <a:spcPts val="0"/>
              </a:spcBef>
              <a:spcAft>
                <a:spcPts val="0"/>
              </a:spcAft>
              <a:buClr>
                <a:schemeClr val="dk1"/>
              </a:buClr>
              <a:buSzPts val="2800"/>
              <a:buChar char="•"/>
            </a:pPr>
            <a:r>
              <a:rPr lang="en-US" sz="2400" dirty="0"/>
              <a:t>Moreover, the iterative design process, informed by user feedback and real-world testing, demonstrates the adaptability and responsiveness of the system to evolving security needs.</a:t>
            </a:r>
            <a:endParaRPr sz="2400" dirty="0"/>
          </a:p>
        </p:txBody>
      </p:sp>
      <p:sp>
        <p:nvSpPr>
          <p:cNvPr id="320" name="Google Shape;32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TotalTime>
  <Words>1198</Words>
  <Application>Microsoft Office PowerPoint</Application>
  <PresentationFormat>Widescreen</PresentationFormat>
  <Paragraphs>100</Paragraphs>
  <Slides>10</Slides>
  <Notes>8</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10</vt:i4>
      </vt:variant>
    </vt:vector>
  </HeadingPairs>
  <TitlesOfParts>
    <vt:vector size="16" baseType="lpstr">
      <vt:lpstr>Times New Roman</vt:lpstr>
      <vt:lpstr>Calibri</vt:lpstr>
      <vt:lpstr>Arial</vt:lpstr>
      <vt:lpstr>1_Office Theme</vt:lpstr>
      <vt:lpstr>2_Office Theme</vt:lpstr>
      <vt:lpstr>Contents Slide Master</vt:lpstr>
      <vt:lpstr>Outline</vt:lpstr>
      <vt:lpstr>Introduction to Project</vt:lpstr>
      <vt:lpstr>PowerPoint Presentation</vt:lpstr>
      <vt:lpstr>Problem Formulation</vt:lpstr>
      <vt:lpstr>PowerPoint Presentation</vt:lpstr>
      <vt:lpstr>Objectives of the Work</vt:lpstr>
      <vt:lpstr>Methodology</vt:lpstr>
      <vt:lpstr>Results and Outputs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koushik somala</cp:lastModifiedBy>
  <cp:revision>14</cp:revision>
  <dcterms:created xsi:type="dcterms:W3CDTF">2019-01-09T10:33:58Z</dcterms:created>
  <dcterms:modified xsi:type="dcterms:W3CDTF">2023-08-25T10:59:44Z</dcterms:modified>
</cp:coreProperties>
</file>