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5" r:id="rId7"/>
    <p:sldId id="260" r:id="rId8"/>
    <p:sldId id="261" r:id="rId9"/>
    <p:sldId id="266" r:id="rId10"/>
    <p:sldId id="262" r:id="rId11"/>
    <p:sldId id="267" r:id="rId12"/>
    <p:sldId id="263" r:id="rId13"/>
    <p:sldId id="264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86D5849-8684-428A-993C-45803F22994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A0BFFC-73C1-4DEB-A795-6BF06B0D711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BA42DA-F2BD-4A87-9795-5C212FBD95A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1F62A1-0012-4931-A2C8-21C4A9F9068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F0D791-37AA-4005-9B30-82C7CE62AF5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84A1FF-C2F6-4ADB-90BE-B65375F3E5C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4BB472-14C5-473B-8E72-3883B651AD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9CD14C-427C-4772-8A7F-B4A56938315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DFF78F-0B0D-48DC-8DE1-5108E310D1B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2B1B03-B09F-4C67-AC67-53D5FBD381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815EA7-756F-4C23-80FF-B32A677CDE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016ECE-4B9A-42D0-BD5B-64786E15C57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A6750D5-241B-4A52-9493-B3247EFF5F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67C9C0-5ACE-49E6-8428-35C720AB1C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7C3FDD-A121-4926-9C2B-530E627A98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97814F-DA1B-4C6C-A638-3750CE26E5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6AE383-6F63-4610-897F-1DBB41C2CC4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2CF249-90B3-48EE-BDE7-12734A65F6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A0561E-EED9-4279-835E-BEEF1541582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DE2619-4D87-4FA8-8944-1628CB17CCD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EDEFB3-0F95-40E4-9C52-DF58C64AA66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B04614-8EC5-4E8E-98ED-2C6DA269E2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98426A-2EBB-4C8A-BBDA-CD32B5D0DA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493BE2-D468-483E-869C-1C0B29BD40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72EEBD-AE27-41EF-97EC-EEBF8BBD2E51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C9FB7F3-B916-44C2-9F76-857042E7F469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ifact.com/" TargetMode="External"/><Relationship Id="rId2" Type="http://schemas.openxmlformats.org/officeDocument/2006/relationships/hyperlink" Target="https://www.snopes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invid-project.eu/tools-and-services/invid-verification-plugin" TargetMode="External"/><Relationship Id="rId5" Type="http://schemas.openxmlformats.org/officeDocument/2006/relationships/hyperlink" Target="https://toolbox.google.com/factcheck/explorer" TargetMode="External"/><Relationship Id="rId4" Type="http://schemas.openxmlformats.org/officeDocument/2006/relationships/hyperlink" Target="https://urlscan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4240" y="868680"/>
            <a:ext cx="1112292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 indent="0" algn="ctr" defTabSz="914400">
              <a:lnSpc>
                <a:spcPct val="90000"/>
              </a:lnSpc>
              <a:buNone/>
            </a:pPr>
            <a:br>
              <a:rPr sz="6000" dirty="0"/>
            </a:br>
            <a:r>
              <a:rPr lang="en-IN" sz="3700" b="1" strike="noStrike" spc="-1" dirty="0">
                <a:solidFill>
                  <a:srgbClr val="7030A0"/>
                </a:solidFill>
                <a:latin typeface="Calibri"/>
              </a:rPr>
              <a:t>CYBER GYAN VIRTUAL INTERNSHIP PROGRAM</a:t>
            </a:r>
            <a:br>
              <a:rPr sz="3700" dirty="0"/>
            </a:br>
            <a:r>
              <a:rPr lang="en-IN" sz="3700" b="1" strike="noStrike" spc="-1" dirty="0">
                <a:solidFill>
                  <a:srgbClr val="FF0000"/>
                </a:solidFill>
                <a:latin typeface="Calibri"/>
              </a:rPr>
              <a:t>Centre for Development of Advanced Computing (CDAC), Noida</a:t>
            </a:r>
            <a:br>
              <a:rPr sz="6000" dirty="0"/>
            </a:br>
            <a:endParaRPr lang="en-US" sz="6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2924243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3200" b="1" u="sng" strike="noStrike" spc="-1" dirty="0">
                <a:solidFill>
                  <a:schemeClr val="accent1">
                    <a:lumMod val="75000"/>
                  </a:schemeClr>
                </a:solidFill>
                <a:uFillTx/>
                <a:latin typeface="Calibri"/>
              </a:rPr>
              <a:t>Submitted By: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pc="-1" dirty="0">
                <a:solidFill>
                  <a:srgbClr val="00B050"/>
                </a:solidFill>
                <a:latin typeface="Calibri"/>
              </a:rPr>
              <a:t>Vishal Kumar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B050"/>
                </a:solidFill>
                <a:latin typeface="Calibri"/>
              </a:rPr>
              <a:t>Project Trainee, (July-August) 2025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A7F32-8F66-9464-7943-69F62166F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B9B98CB8-91D6-155C-F3BE-C535B1DA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429" y="365040"/>
            <a:ext cx="12380258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IN" sz="4000" b="1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SOME POSSIBLE SOLUTIONS/COUNTERMEASURES</a:t>
            </a:r>
            <a:endParaRPr lang="en-US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06950E20-8B36-AD31-4B0B-63461DAB69D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902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b="1" dirty="0"/>
              <a:t>4. Advanced Email &amp; Messaging Security</a:t>
            </a:r>
          </a:p>
          <a:p>
            <a:r>
              <a:rPr lang="en-US" sz="1200" dirty="0"/>
              <a:t>Use </a:t>
            </a:r>
            <a:r>
              <a:rPr lang="en-US" sz="1200" b="1" dirty="0"/>
              <a:t>DMARC, DKIM, and SPF</a:t>
            </a:r>
            <a:r>
              <a:rPr lang="en-US" sz="1200" dirty="0"/>
              <a:t> for email authentication to prevent spoofing.</a:t>
            </a:r>
          </a:p>
          <a:p>
            <a:r>
              <a:rPr lang="en-US" sz="1200" dirty="0"/>
              <a:t>Integrate </a:t>
            </a:r>
            <a:r>
              <a:rPr lang="en-US" sz="1200" b="1" dirty="0"/>
              <a:t>phishing simulation platforms</a:t>
            </a:r>
            <a:r>
              <a:rPr lang="en-US" sz="1200" dirty="0"/>
              <a:t> (e.g., KnowBe4, </a:t>
            </a:r>
            <a:r>
              <a:rPr lang="en-US" sz="1200" dirty="0" err="1"/>
              <a:t>Cofense</a:t>
            </a:r>
            <a:r>
              <a:rPr lang="en-US" sz="1200" dirty="0"/>
              <a:t>) for organizational training.</a:t>
            </a:r>
          </a:p>
          <a:p>
            <a:r>
              <a:rPr lang="en-US" sz="1200" dirty="0"/>
              <a:t>Deploy </a:t>
            </a:r>
            <a:r>
              <a:rPr lang="en-US" sz="1200" b="1" dirty="0"/>
              <a:t>end-to-end encryption</a:t>
            </a:r>
            <a:r>
              <a:rPr lang="en-US" sz="1200" dirty="0"/>
              <a:t> with metadata analysis capabilities to detect malicious attachments or links in encrypted traffic without violating privacy.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/>
              <a:t>5. Multi-Layered Data Protection</a:t>
            </a:r>
          </a:p>
          <a:p>
            <a:r>
              <a:rPr lang="en-US" sz="1200" b="1" dirty="0"/>
              <a:t>Zero Trust Architecture (ZTA)</a:t>
            </a:r>
            <a:r>
              <a:rPr lang="en-US" sz="1200" dirty="0"/>
              <a:t>: Never trust, always verify; applies strict access controls and continuous authentication.</a:t>
            </a:r>
          </a:p>
          <a:p>
            <a:r>
              <a:rPr lang="en-US" sz="1200" b="1" dirty="0"/>
              <a:t>Data Loss Prevention (DLP)</a:t>
            </a:r>
            <a:r>
              <a:rPr lang="en-US" sz="1200" dirty="0"/>
              <a:t>: Tools like Symantec DLP or Forcepoint monitor and block sensitive data leaks.</a:t>
            </a:r>
          </a:p>
          <a:p>
            <a:r>
              <a:rPr lang="en-US" sz="1200" b="1" dirty="0"/>
              <a:t>Homomorphic Encryption</a:t>
            </a:r>
            <a:r>
              <a:rPr lang="en-US" sz="1200" dirty="0"/>
              <a:t>: Allows computations on encrypted data, protecting privacy while enabling content analysis.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/>
              <a:t>6. Policy, Regulation, and User Awareness</a:t>
            </a:r>
          </a:p>
          <a:p>
            <a:r>
              <a:rPr lang="en-US" sz="1200" dirty="0"/>
              <a:t>Collaborate with regulators to develop </a:t>
            </a:r>
            <a:r>
              <a:rPr lang="en-US" sz="1200" b="1" dirty="0"/>
              <a:t>AI-specific misinformation laws</a:t>
            </a:r>
            <a:r>
              <a:rPr lang="en-US" sz="1200" dirty="0"/>
              <a:t>.</a:t>
            </a:r>
          </a:p>
          <a:p>
            <a:r>
              <a:rPr lang="en-US" sz="1200" dirty="0"/>
              <a:t>Mandate </a:t>
            </a:r>
            <a:r>
              <a:rPr lang="en-US" sz="1200" b="1" dirty="0"/>
              <a:t>digital media literacy programs</a:t>
            </a:r>
            <a:r>
              <a:rPr lang="en-US" sz="1200" dirty="0"/>
              <a:t> in schools and workplaces.</a:t>
            </a:r>
          </a:p>
          <a:p>
            <a:r>
              <a:rPr lang="en-US" sz="1200" dirty="0"/>
              <a:t>Encourage crowdsourced fact-checking communities (e.g., Wikipedia’s edit moderation, Twitter/X Community Notes).</a:t>
            </a:r>
          </a:p>
          <a:p>
            <a:pPr marL="0" indent="0">
              <a:buNone/>
            </a:pPr>
            <a:endParaRPr lang="en-US" sz="1200" dirty="0"/>
          </a:p>
          <a:p>
            <a:pPr indent="0">
              <a:spcBef>
                <a:spcPts val="1417"/>
              </a:spcBef>
              <a:buNone/>
            </a:pPr>
            <a:endParaRPr lang="en-US" sz="1400" b="1" dirty="0"/>
          </a:p>
          <a:p>
            <a:pPr indent="0">
              <a:spcBef>
                <a:spcPts val="1417"/>
              </a:spcBef>
              <a:buNone/>
            </a:pPr>
            <a:endParaRPr lang="en-US" sz="1400" b="1" dirty="0"/>
          </a:p>
          <a:p>
            <a:endParaRPr lang="en-US" sz="1200" dirty="0"/>
          </a:p>
          <a:p>
            <a:pPr indent="0">
              <a:spcBef>
                <a:spcPts val="1417"/>
              </a:spcBef>
              <a:buNone/>
            </a:pPr>
            <a:endParaRPr lang="en-US" sz="1400" b="1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82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74005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REFERENCES &amp; RESOURCES </a:t>
            </a:r>
            <a:endParaRPr lang="en-US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b="1" dirty="0"/>
              <a:t>📚 References :</a:t>
            </a:r>
          </a:p>
          <a:p>
            <a:r>
              <a:rPr lang="en-US" sz="1400" u="sng" dirty="0">
                <a:hlinkClick r:id="rId2"/>
              </a:rPr>
              <a:t>Snopes</a:t>
            </a:r>
            <a:endParaRPr lang="en-US" sz="1400" dirty="0"/>
          </a:p>
          <a:p>
            <a:r>
              <a:rPr lang="en-US" sz="1400" u="sng" dirty="0">
                <a:hlinkClick r:id="rId3"/>
              </a:rPr>
              <a:t>PolitiFact</a:t>
            </a:r>
            <a:endParaRPr lang="en-US" sz="1400" dirty="0"/>
          </a:p>
          <a:p>
            <a:r>
              <a:rPr lang="en-US" sz="1400" u="sng" dirty="0">
                <a:hlinkClick r:id="rId4"/>
              </a:rPr>
              <a:t>urlscan.io</a:t>
            </a:r>
            <a:endParaRPr lang="en-US" sz="1400" dirty="0"/>
          </a:p>
          <a:p>
            <a:r>
              <a:rPr lang="en-US" sz="1400" u="sng" dirty="0">
                <a:hlinkClick r:id="rId5"/>
              </a:rPr>
              <a:t>Google Fact Check Explorer</a:t>
            </a:r>
            <a:endParaRPr lang="en-US" sz="1400" dirty="0"/>
          </a:p>
          <a:p>
            <a:r>
              <a:rPr lang="en-US" sz="1400" u="sng" dirty="0" err="1">
                <a:hlinkClick r:id="rId6"/>
              </a:rPr>
              <a:t>InVID</a:t>
            </a:r>
            <a:r>
              <a:rPr lang="en-US" sz="1400" u="sng" dirty="0">
                <a:hlinkClick r:id="rId6"/>
              </a:rPr>
              <a:t> Plugin</a:t>
            </a:r>
            <a:endParaRPr lang="en-US" sz="1400" u="sng" dirty="0"/>
          </a:p>
          <a:p>
            <a:pPr marL="0" indent="0">
              <a:buNone/>
            </a:pPr>
            <a:endParaRPr lang="en-US" sz="1600" dirty="0"/>
          </a:p>
          <a:p>
            <a:pPr indent="0">
              <a:spcBef>
                <a:spcPts val="1417"/>
              </a:spcBef>
              <a:buNone/>
            </a:pPr>
            <a:r>
              <a:rPr lang="en-US" dirty="0"/>
              <a:t>🛠️</a:t>
            </a:r>
            <a:r>
              <a:rPr lang="en-IN" b="1" spc="-1" dirty="0"/>
              <a:t>Resources :</a:t>
            </a:r>
          </a:p>
          <a:p>
            <a:r>
              <a:rPr lang="en-US" sz="1400" i="1" dirty="0"/>
              <a:t>The Misinformation Age</a:t>
            </a:r>
            <a:r>
              <a:rPr lang="en-US" sz="1400" dirty="0"/>
              <a:t> – Cailin O’Connor &amp; James Weatherall</a:t>
            </a:r>
          </a:p>
          <a:p>
            <a:r>
              <a:rPr lang="en-US" sz="1400" i="1" dirty="0"/>
              <a:t>Verification Handbook</a:t>
            </a:r>
            <a:r>
              <a:rPr lang="en-US" sz="1400" dirty="0"/>
              <a:t> – Craig Silverman</a:t>
            </a:r>
          </a:p>
          <a:p>
            <a:r>
              <a:rPr lang="en-US" sz="1400" i="1" dirty="0"/>
              <a:t>The Anatomy of Fake News</a:t>
            </a:r>
            <a:r>
              <a:rPr lang="en-US" sz="1400" dirty="0"/>
              <a:t> – Nolan Higdon</a:t>
            </a:r>
          </a:p>
          <a:p>
            <a:pPr marL="0" indent="0">
              <a:buNone/>
            </a:pPr>
            <a:br>
              <a:rPr lang="en-US" sz="1400" dirty="0"/>
            </a:br>
            <a:endParaRPr lang="en-US" sz="14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838080" y="882000"/>
            <a:ext cx="10515240" cy="529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60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6000" spc="-1" dirty="0">
              <a:solidFill>
                <a:schemeClr val="dk1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7200" b="1" strike="noStrike" spc="-1" dirty="0">
                <a:solidFill>
                  <a:srgbClr val="FF0000"/>
                </a:solidFill>
                <a:latin typeface="Calibri"/>
              </a:rPr>
              <a:t>THANKYOU</a:t>
            </a:r>
            <a:endParaRPr lang="en-US" sz="72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838080" y="570240"/>
            <a:ext cx="10515240" cy="560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TOPIC NAME</a:t>
            </a:r>
            <a:endParaRPr lang="en-US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76154-9A76-6E11-0F5B-0C2F0A35AB10}"/>
              </a:ext>
            </a:extLst>
          </p:cNvPr>
          <p:cNvSpPr txBox="1"/>
          <p:nvPr/>
        </p:nvSpPr>
        <p:spPr>
          <a:xfrm>
            <a:off x="2949535" y="1477144"/>
            <a:ext cx="627664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Exploring Tools and Websites for Detecting Fake News, Fake Emails, Fake WhatsApp Messages, and Fake Social Media Posts.</a:t>
            </a:r>
            <a:endParaRPr lang="en-US" sz="25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C6D68BB-43C7-FFD5-0AC9-004578BD6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0" y="1612015"/>
            <a:ext cx="2234534" cy="3139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F03F60-3CE0-7CD7-3B02-F37D0C6C5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2920432"/>
            <a:ext cx="2761129" cy="2929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C64CAE6-B3AA-A3BF-D535-53EBBC8EB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767" y="2920433"/>
            <a:ext cx="2519080" cy="29298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F7AE7F-781A-BA7E-867D-336DA112C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952" y="1612014"/>
            <a:ext cx="2234534" cy="31392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PROBLEM STATEMENT</a:t>
            </a:r>
            <a:endParaRPr lang="en-US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1400" dirty="0"/>
              <a:t>In today’s digital era, we are witnessing an unprecedented surge in the creation and spread of false information, marking what experts call </a:t>
            </a:r>
            <a:r>
              <a:rPr lang="en-US" sz="1400" i="1" dirty="0"/>
              <a:t>"The Misinformation Age"</a:t>
            </a:r>
            <a:r>
              <a:rPr lang="en-US" sz="1400" dirty="0"/>
              <a:t>.</a:t>
            </a:r>
          </a:p>
          <a:p>
            <a:r>
              <a:rPr lang="en-US" sz="1400" dirty="0"/>
              <a:t>This project operates within the domain of </a:t>
            </a:r>
            <a:r>
              <a:rPr lang="en-US" sz="1400" b="1" dirty="0"/>
              <a:t>Digital Media Verification and Misinformation Detection</a:t>
            </a:r>
            <a:r>
              <a:rPr lang="en-US" sz="1400" dirty="0"/>
              <a:t>.</a:t>
            </a:r>
          </a:p>
          <a:p>
            <a:r>
              <a:rPr lang="en-US" sz="1400" dirty="0"/>
              <a:t>It addresses the challenge by investigating various </a:t>
            </a:r>
            <a:r>
              <a:rPr lang="en-US" sz="1400" b="1" dirty="0"/>
              <a:t>tools </a:t>
            </a:r>
            <a:r>
              <a:rPr lang="en-US" sz="1400" dirty="0"/>
              <a:t>and </a:t>
            </a:r>
            <a:r>
              <a:rPr lang="en-US" sz="1400" b="1" dirty="0"/>
              <a:t>websites </a:t>
            </a:r>
            <a:r>
              <a:rPr lang="en-US" sz="1400" dirty="0"/>
              <a:t>designed to detect and combat the spread of misinformation across multiple online platforms.</a:t>
            </a:r>
          </a:p>
          <a:p>
            <a:r>
              <a:rPr lang="en-US" sz="1400" dirty="0"/>
              <a:t>The problem is multi-faceted, requiring specific focus on researching and evaluating tools tailored to identifying:</a:t>
            </a:r>
          </a:p>
          <a:p>
            <a:pPr lvl="1"/>
            <a:r>
              <a:rPr lang="en-US" sz="1400" dirty="0"/>
              <a:t>Fake news articles</a:t>
            </a:r>
          </a:p>
          <a:p>
            <a:pPr lvl="1"/>
            <a:r>
              <a:rPr lang="en-US" sz="1400" dirty="0"/>
              <a:t>Fake emails</a:t>
            </a:r>
          </a:p>
          <a:p>
            <a:pPr lvl="1"/>
            <a:r>
              <a:rPr lang="en-US" sz="1400" dirty="0"/>
              <a:t>Fake WhatsApp messages</a:t>
            </a:r>
          </a:p>
          <a:p>
            <a:pPr lvl="1"/>
            <a:r>
              <a:rPr lang="en-US" sz="1400" dirty="0"/>
              <a:t>Fake social media posts</a:t>
            </a:r>
          </a:p>
          <a:p>
            <a:r>
              <a:rPr lang="en-US" sz="1400" dirty="0"/>
              <a:t>A major challenge is the difficulty in assessing the reliability and effectiveness of potential solutions.</a:t>
            </a:r>
          </a:p>
          <a:p>
            <a:r>
              <a:rPr lang="en-US" sz="1400" dirty="0"/>
              <a:t>This project aims to test selected tools for their effectiveness in detecting and verifying the authenticity of digital content.</a:t>
            </a:r>
          </a:p>
          <a:p>
            <a:r>
              <a:rPr lang="en-US" sz="1400" dirty="0"/>
              <a:t>The goal is to produce a comprehensive review and comparison of tools, providing a curated list of recommended solutions with their features and functionalities.</a:t>
            </a:r>
          </a:p>
          <a:p>
            <a:pPr indent="0">
              <a:spcBef>
                <a:spcPts val="1417"/>
              </a:spcBef>
              <a:buNone/>
            </a:pPr>
            <a:endParaRPr lang="en-US" sz="1100" dirty="0"/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900" b="0" strike="noStrike" spc="-1" dirty="0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7BF44-8AB5-D30B-61E0-D9B33DEAA8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51" y="1256147"/>
            <a:ext cx="8470585" cy="5338233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029651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TECHNOLOGY/TOOLS TO BE USED</a:t>
            </a:r>
            <a:endParaRPr lang="en-US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394691"/>
            <a:ext cx="10515240" cy="522778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2000" b="1" dirty="0"/>
              <a:t>Traditional Fact-Checking &amp; Verification Tools :</a:t>
            </a:r>
          </a:p>
          <a:p>
            <a:r>
              <a:rPr lang="en-US" sz="1400" b="1" dirty="0"/>
              <a:t>FactCheck.org</a:t>
            </a:r>
            <a:r>
              <a:rPr lang="en-US" sz="1400" dirty="0"/>
              <a:t>, </a:t>
            </a:r>
            <a:r>
              <a:rPr lang="en-US" sz="1400" b="1" dirty="0"/>
              <a:t>Snopes</a:t>
            </a:r>
            <a:r>
              <a:rPr lang="en-US" sz="1400" dirty="0"/>
              <a:t>, </a:t>
            </a:r>
            <a:r>
              <a:rPr lang="en-US" sz="1400" b="1" dirty="0"/>
              <a:t>PolitiFact</a:t>
            </a:r>
            <a:r>
              <a:rPr lang="en-US" sz="1400" dirty="0"/>
              <a:t>, </a:t>
            </a:r>
            <a:r>
              <a:rPr lang="en-US" sz="1400" b="1" dirty="0"/>
              <a:t>Check Your Fact</a:t>
            </a:r>
            <a:r>
              <a:rPr lang="en-US" sz="1400" dirty="0"/>
              <a:t> – Established platforms for verifying news articles and claims.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000" b="1" dirty="0"/>
              <a:t>AI-Powered Fact-Checking &amp; Verification Assistants :</a:t>
            </a:r>
          </a:p>
          <a:p>
            <a:r>
              <a:rPr lang="en-US" sz="1400" b="1" dirty="0"/>
              <a:t>Grok (</a:t>
            </a:r>
            <a:r>
              <a:rPr lang="en-US" sz="1400" b="1" dirty="0" err="1"/>
              <a:t>xAI</a:t>
            </a:r>
            <a:r>
              <a:rPr lang="en-US" sz="1400" b="1" dirty="0"/>
              <a:t>)</a:t>
            </a:r>
            <a:r>
              <a:rPr lang="en-US" sz="1400" dirty="0"/>
              <a:t> – Use on X (formerly Twitter): reply with “@grok Is this true?” to receive real-time responses backed by credible sources.</a:t>
            </a:r>
          </a:p>
          <a:p>
            <a:r>
              <a:rPr lang="en-US" sz="1400" b="1" dirty="0"/>
              <a:t>Perplexity AI</a:t>
            </a:r>
            <a:r>
              <a:rPr lang="en-US" sz="1400" dirty="0"/>
              <a:t> – It’s an AI-based search/chatbot that cites sources which is  useful for social media verification and "hoax tracing."</a:t>
            </a:r>
          </a:p>
          <a:p>
            <a:r>
              <a:rPr lang="en-US" sz="1400" b="1" dirty="0"/>
              <a:t>Facticity.AI (AI Seer)</a:t>
            </a:r>
            <a:r>
              <a:rPr lang="en-US" sz="1400" dirty="0"/>
              <a:t> – Offers ≈ 92 % accuracy in fact-checking text and video claims; extensions for Word and Chrome coming soon.</a:t>
            </a:r>
          </a:p>
          <a:p>
            <a:r>
              <a:rPr lang="en-US" sz="1400" b="1" dirty="0"/>
              <a:t>Originality.AI</a:t>
            </a:r>
            <a:r>
              <a:rPr lang="en-US" sz="1400" dirty="0"/>
              <a:t> – Checks for factual accuracy, plus plagiarism and AI-generated content detection.</a:t>
            </a:r>
          </a:p>
          <a:p>
            <a:r>
              <a:rPr lang="en-US" sz="1400" b="1" dirty="0" err="1"/>
              <a:t>ClaimBuster</a:t>
            </a:r>
            <a:r>
              <a:rPr lang="en-US" sz="1400" dirty="0"/>
              <a:t> – AI tool to detect factual claims in text and evaluate them automatically.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b="1" dirty="0"/>
              <a:t>Browser Extensions &amp; Image Verification Tools :</a:t>
            </a:r>
          </a:p>
          <a:p>
            <a:r>
              <a:rPr lang="en-US" sz="1400" b="1" dirty="0" err="1"/>
              <a:t>NewsGuard</a:t>
            </a:r>
            <a:r>
              <a:rPr lang="en-US" sz="1400" dirty="0"/>
              <a:t> – Browser plug-in that rates news websites with a credibility "nutrition label." </a:t>
            </a:r>
          </a:p>
          <a:p>
            <a:r>
              <a:rPr lang="en-US" sz="1400" b="1" dirty="0"/>
              <a:t>Fake News Debunker (</a:t>
            </a:r>
            <a:r>
              <a:rPr lang="en-US" sz="1400" b="1" dirty="0" err="1"/>
              <a:t>InVID-WeVerify</a:t>
            </a:r>
            <a:r>
              <a:rPr lang="en-US" sz="1400" b="1" dirty="0"/>
              <a:t>)</a:t>
            </a:r>
            <a:r>
              <a:rPr lang="en-US" sz="1400" dirty="0"/>
              <a:t> – It Offers YouTube/Facebook video provenance, metadata extraction, reverse image search, and a known‐fake database. </a:t>
            </a:r>
          </a:p>
          <a:p>
            <a:r>
              <a:rPr lang="en-US" sz="1400" b="1" dirty="0" err="1"/>
              <a:t>SurfSafe</a:t>
            </a:r>
            <a:r>
              <a:rPr lang="en-US" sz="1400" dirty="0"/>
              <a:t> – It is a Chrome/Opera extension that flags potentially manipulated images. </a:t>
            </a:r>
          </a:p>
          <a:p>
            <a:r>
              <a:rPr lang="en-US" sz="1400" b="1" dirty="0"/>
              <a:t>Google Fact Check Explorer</a:t>
            </a:r>
            <a:r>
              <a:rPr lang="en-US" sz="1400" dirty="0"/>
              <a:t> – It is Search engine that searches claims using keywords or quotes; returns fact-check results with ratings.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1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4511C-CB47-D3F5-20EF-B99038C9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>
            <a:extLst>
              <a:ext uri="{FF2B5EF4-FFF2-40B4-BE49-F238E27FC236}">
                <a16:creationId xmlns:a16="http://schemas.microsoft.com/office/drawing/2014/main" id="{186E9EB8-FC9B-F1BD-6909-D4A626C7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89110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TECHNOLOGY/TOOLS TO BE USED</a:t>
            </a:r>
            <a:endParaRPr lang="en-US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>
            <a:extLst>
              <a:ext uri="{FF2B5EF4-FFF2-40B4-BE49-F238E27FC236}">
                <a16:creationId xmlns:a16="http://schemas.microsoft.com/office/drawing/2014/main" id="{9219B192-1296-ED2C-3A1F-35C20C361A0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25352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2000" b="1" dirty="0"/>
              <a:t>Reverse Image &amp; Deepfake Detection Tools</a:t>
            </a:r>
          </a:p>
          <a:p>
            <a:r>
              <a:rPr lang="en-US" sz="1400" b="1" dirty="0"/>
              <a:t>Google Reverse Image Search</a:t>
            </a:r>
            <a:r>
              <a:rPr lang="en-US" sz="1400" dirty="0"/>
              <a:t>, </a:t>
            </a:r>
            <a:r>
              <a:rPr lang="en-US" sz="1400" b="1" dirty="0" err="1"/>
              <a:t>TinEye</a:t>
            </a:r>
            <a:r>
              <a:rPr lang="en-US" sz="1400" dirty="0"/>
              <a:t>, </a:t>
            </a:r>
            <a:r>
              <a:rPr lang="en-US" sz="1400" b="1" dirty="0" err="1"/>
              <a:t>RevEye</a:t>
            </a:r>
            <a:r>
              <a:rPr lang="en-US" sz="1400" dirty="0"/>
              <a:t> – Trace the origin and earliest iterations of images to verify authenticity. </a:t>
            </a:r>
          </a:p>
          <a:p>
            <a:r>
              <a:rPr lang="en-US" sz="1400" b="1" dirty="0"/>
              <a:t>Sentinel</a:t>
            </a:r>
            <a:r>
              <a:rPr lang="en-US" sz="1400" dirty="0"/>
              <a:t>, </a:t>
            </a:r>
            <a:r>
              <a:rPr lang="en-US" sz="1400" b="1" dirty="0"/>
              <a:t>Intel </a:t>
            </a:r>
            <a:r>
              <a:rPr lang="en-US" sz="1400" b="1" dirty="0" err="1"/>
              <a:t>FakeCatcher</a:t>
            </a:r>
            <a:r>
              <a:rPr lang="en-US" sz="1400" dirty="0"/>
              <a:t>, </a:t>
            </a:r>
            <a:r>
              <a:rPr lang="en-US" sz="1400" b="1" dirty="0"/>
              <a:t>Microsoft Video AI Authenticator</a:t>
            </a:r>
            <a:r>
              <a:rPr lang="en-US" sz="1400" dirty="0"/>
              <a:t>, </a:t>
            </a:r>
            <a:r>
              <a:rPr lang="en-US" sz="1400" b="1" dirty="0"/>
              <a:t>Phoneme-Viseme Mismatch Tool</a:t>
            </a:r>
            <a:r>
              <a:rPr lang="en-US" sz="1400" dirty="0"/>
              <a:t> – These are advanced AI tools that analyze video for manipulation, facial inconsistencies, lip-sync mismatches, and subtle visual artifacts. </a:t>
            </a:r>
          </a:p>
          <a:p>
            <a:r>
              <a:rPr lang="en-US" sz="1400" b="1" dirty="0"/>
              <a:t>Vastav AI</a:t>
            </a:r>
            <a:r>
              <a:rPr lang="en-US" sz="1400" dirty="0"/>
              <a:t> – India’s cloud-based deepfake detection tool, </a:t>
            </a:r>
            <a:r>
              <a:rPr lang="en-US" sz="1400" dirty="0" err="1"/>
              <a:t>analysing</a:t>
            </a:r>
            <a:r>
              <a:rPr lang="en-US" sz="1400" dirty="0"/>
              <a:t> videos, images, and audio using metadata and ML models with high accuracy.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b="1" dirty="0"/>
              <a:t>Social Media &amp; Disinformation Campaign Analysis Platforms</a:t>
            </a:r>
          </a:p>
          <a:p>
            <a:r>
              <a:rPr lang="en-US" sz="1400" b="1" dirty="0" err="1"/>
              <a:t>Hoaxy</a:t>
            </a:r>
            <a:r>
              <a:rPr lang="en-US" sz="1400" dirty="0"/>
              <a:t> – Visualizes how misinformation and fact-checks spread across social media. </a:t>
            </a:r>
          </a:p>
          <a:p>
            <a:r>
              <a:rPr lang="en-US" sz="1400" b="1" dirty="0" err="1"/>
              <a:t>Cyabra</a:t>
            </a:r>
            <a:r>
              <a:rPr lang="en-US" sz="1400" dirty="0"/>
              <a:t> – AI-driven platform that detects fake profiles, coordinated disinformation, and generative AI content across languages in real time.</a:t>
            </a:r>
          </a:p>
          <a:p>
            <a:r>
              <a:rPr lang="en-US" sz="1400" b="1" dirty="0" err="1"/>
              <a:t>Graphika</a:t>
            </a:r>
            <a:r>
              <a:rPr lang="en-US" sz="1400" dirty="0"/>
              <a:t> – Tracks and maps disinformation campaigns and networks across social media platforms.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000" b="1" dirty="0"/>
              <a:t>Settings and Applications</a:t>
            </a:r>
            <a:endParaRPr lang="en-US" sz="1400" dirty="0"/>
          </a:p>
          <a:p>
            <a:r>
              <a:rPr lang="en-US" sz="1400" b="1" dirty="0"/>
              <a:t>Emails / Spoofed Content</a:t>
            </a:r>
            <a:r>
              <a:rPr lang="en-US" sz="1400" dirty="0"/>
              <a:t> → Use Originality.AI and </a:t>
            </a:r>
            <a:r>
              <a:rPr lang="en-US" sz="1400" dirty="0" err="1"/>
              <a:t>ClaimBuster</a:t>
            </a:r>
            <a:r>
              <a:rPr lang="en-US" sz="1400" dirty="0"/>
              <a:t> for text verification.</a:t>
            </a:r>
          </a:p>
          <a:p>
            <a:r>
              <a:rPr lang="en-US" sz="1400" b="1" dirty="0"/>
              <a:t>WhatsApp Messages</a:t>
            </a:r>
            <a:r>
              <a:rPr lang="en-US" sz="1400" dirty="0"/>
              <a:t> → Use IFCN/AFP Fact-Check chatbot and MCA Deepfake Helpline to verify and fact-check suspicious texts, images, videos, and audio, helping detect misinformation and AI-generated deepfakes in real time.</a:t>
            </a:r>
          </a:p>
          <a:p>
            <a:r>
              <a:rPr lang="en-US" sz="1400" b="1" dirty="0"/>
              <a:t>Deepfakes / Manipulated Media</a:t>
            </a:r>
            <a:r>
              <a:rPr lang="en-US" sz="1400" dirty="0"/>
              <a:t> → Use tools such as Sensity AI, Vastav AI, </a:t>
            </a:r>
            <a:r>
              <a:rPr lang="en-US" sz="1400" dirty="0" err="1"/>
              <a:t>FakeCatcher</a:t>
            </a:r>
            <a:r>
              <a:rPr lang="en-US" sz="1400" dirty="0"/>
              <a:t>, Sentinel.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1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9028" y="381071"/>
            <a:ext cx="11093344" cy="1038887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ABOUT THE ATTACK/TOPIC/PROBLEM STATEMENT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505527"/>
            <a:ext cx="10515240" cy="498743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1600" b="1" dirty="0"/>
              <a:t>Nature of the Threat :</a:t>
            </a:r>
            <a:endParaRPr lang="en-US" sz="1600" dirty="0"/>
          </a:p>
          <a:p>
            <a:pPr marL="0" indent="0">
              <a:buNone/>
            </a:pPr>
            <a:r>
              <a:rPr lang="en-US" sz="1200" dirty="0"/>
              <a:t>       The rapid spread of </a:t>
            </a:r>
            <a:r>
              <a:rPr lang="en-US" sz="1200" b="1" dirty="0"/>
              <a:t>misinformation</a:t>
            </a:r>
            <a:r>
              <a:rPr lang="en-US" sz="1200" dirty="0"/>
              <a:t> and </a:t>
            </a:r>
            <a:r>
              <a:rPr lang="en-US" sz="1200" b="1" dirty="0"/>
              <a:t>disinformation</a:t>
            </a:r>
            <a:r>
              <a:rPr lang="en-US" sz="1200" dirty="0"/>
              <a:t> is a significant cyber and social threat in the digital age.</a:t>
            </a:r>
          </a:p>
          <a:p>
            <a:pPr marL="0" indent="0">
              <a:buNone/>
            </a:pPr>
            <a:r>
              <a:rPr lang="en-US" sz="1200" dirty="0"/>
              <a:t>       Threat actors exploit digital platforms to manipulate public opinion, conduct fraud, or cause social unrest.</a:t>
            </a:r>
          </a:p>
          <a:p>
            <a:r>
              <a:rPr lang="en-US" sz="1600" b="1" dirty="0"/>
              <a:t>Attack Vectors :</a:t>
            </a:r>
            <a:endParaRPr lang="en-US" sz="1600" dirty="0"/>
          </a:p>
          <a:p>
            <a:pPr marL="0" indent="0">
              <a:buNone/>
            </a:pPr>
            <a:r>
              <a:rPr lang="en-US" sz="1200" b="1" dirty="0"/>
              <a:t>       Fake News Articles</a:t>
            </a:r>
            <a:r>
              <a:rPr lang="en-US" sz="1200" dirty="0"/>
              <a:t> – Fabricated stories presented as legitimate journalism, often for political or financial gain.</a:t>
            </a:r>
          </a:p>
          <a:p>
            <a:pPr marL="0" indent="0">
              <a:buNone/>
            </a:pPr>
            <a:r>
              <a:rPr lang="en-US" sz="1200" b="1" dirty="0"/>
              <a:t>       Fake Emails (Phishing)</a:t>
            </a:r>
            <a:r>
              <a:rPr lang="en-US" sz="1200" dirty="0"/>
              <a:t> – Deceptive emails designed to steal sensitive data or spread malware.</a:t>
            </a:r>
          </a:p>
          <a:p>
            <a:pPr marL="0" indent="0">
              <a:buNone/>
            </a:pPr>
            <a:r>
              <a:rPr lang="en-US" sz="1200" b="1" dirty="0"/>
              <a:t>       Fake WhatsApp Messages</a:t>
            </a:r>
            <a:r>
              <a:rPr lang="en-US" sz="1200" dirty="0"/>
              <a:t> – Forwarded hoaxes, deepfakes, or scams that gain credibility in closed groups.</a:t>
            </a:r>
          </a:p>
          <a:p>
            <a:pPr marL="0" indent="0">
              <a:buNone/>
            </a:pPr>
            <a:r>
              <a:rPr lang="en-US" sz="1200" b="1" dirty="0"/>
              <a:t>       Fake Social Media Posts</a:t>
            </a:r>
            <a:r>
              <a:rPr lang="en-US" sz="1200" dirty="0"/>
              <a:t> – Manipulated text, images, or videos on platforms to mislead or influence audiences.</a:t>
            </a:r>
          </a:p>
          <a:p>
            <a:r>
              <a:rPr lang="en-US" sz="1600" b="1" dirty="0"/>
              <a:t>Why It’s a Cybersecurity Concern :</a:t>
            </a:r>
            <a:endParaRPr lang="en-US" sz="1600" dirty="0"/>
          </a:p>
          <a:p>
            <a:pPr marL="0" indent="0">
              <a:buNone/>
            </a:pPr>
            <a:r>
              <a:rPr lang="en-US" sz="1200" dirty="0"/>
              <a:t>       Can facilitate social engineering, phishing attacks, and mass manipulation campaigns.</a:t>
            </a:r>
          </a:p>
          <a:p>
            <a:pPr marL="0" indent="0">
              <a:buNone/>
            </a:pPr>
            <a:r>
              <a:rPr lang="en-US" sz="1200" dirty="0"/>
              <a:t>       Uses AI-generated content (deepfakes, synthetic media) to make fakes more convincing.</a:t>
            </a:r>
          </a:p>
          <a:p>
            <a:pPr marL="0" indent="0">
              <a:buNone/>
            </a:pPr>
            <a:r>
              <a:rPr lang="en-US" sz="1200" dirty="0"/>
              <a:t>       Undermines trust in authentic communication channels.</a:t>
            </a:r>
          </a:p>
          <a:p>
            <a:r>
              <a:rPr lang="en-US" sz="1600" b="1" dirty="0"/>
              <a:t>Core Challenge :</a:t>
            </a:r>
            <a:endParaRPr lang="en-US" sz="1600" dirty="0"/>
          </a:p>
          <a:p>
            <a:pPr marL="0" indent="0">
              <a:buNone/>
            </a:pPr>
            <a:r>
              <a:rPr lang="en-US" sz="1200" dirty="0"/>
              <a:t>       Manual verification is slow and insufficient.</a:t>
            </a:r>
          </a:p>
          <a:p>
            <a:pPr marL="0" indent="0">
              <a:buNone/>
            </a:pPr>
            <a:r>
              <a:rPr lang="en-US" sz="1200" dirty="0"/>
              <a:t>       Requires automated, scalable, and multi-platform detection solutions to keep pace with the volume of fake content.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1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Action Button: Blank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B7944E3-632A-751F-5DE7-261ED9F66583}"/>
              </a:ext>
            </a:extLst>
          </p:cNvPr>
          <p:cNvSpPr/>
          <p:nvPr/>
        </p:nvSpPr>
        <p:spPr>
          <a:xfrm>
            <a:off x="1028700" y="1965960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Blank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36AEA45-FD8D-2A23-BFAF-0C9327D322B0}"/>
              </a:ext>
            </a:extLst>
          </p:cNvPr>
          <p:cNvSpPr/>
          <p:nvPr/>
        </p:nvSpPr>
        <p:spPr>
          <a:xfrm>
            <a:off x="1028700" y="2247900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Blank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6243703-0810-2152-ACB8-F83955451464}"/>
              </a:ext>
            </a:extLst>
          </p:cNvPr>
          <p:cNvSpPr/>
          <p:nvPr/>
        </p:nvSpPr>
        <p:spPr>
          <a:xfrm>
            <a:off x="1028700" y="2880360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Blank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8D73C81-9F2E-3D0A-628E-48728BB08CA2}"/>
              </a:ext>
            </a:extLst>
          </p:cNvPr>
          <p:cNvSpPr/>
          <p:nvPr/>
        </p:nvSpPr>
        <p:spPr>
          <a:xfrm>
            <a:off x="1028700" y="3158411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3FA8781-9F82-1D8E-BF2C-60FA1D4C5C2C}"/>
              </a:ext>
            </a:extLst>
          </p:cNvPr>
          <p:cNvSpPr/>
          <p:nvPr/>
        </p:nvSpPr>
        <p:spPr>
          <a:xfrm>
            <a:off x="1028700" y="3453384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Blank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6691C4A-89CC-D2E4-B261-9CC285CC3485}"/>
              </a:ext>
            </a:extLst>
          </p:cNvPr>
          <p:cNvSpPr/>
          <p:nvPr/>
        </p:nvSpPr>
        <p:spPr>
          <a:xfrm>
            <a:off x="1028700" y="3731112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ction Button: Blank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65EB494-98D9-67CF-59AF-356841619460}"/>
              </a:ext>
            </a:extLst>
          </p:cNvPr>
          <p:cNvSpPr/>
          <p:nvPr/>
        </p:nvSpPr>
        <p:spPr>
          <a:xfrm>
            <a:off x="1028700" y="4375404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7F12C51-4ACC-2EDF-AA6F-B1DEB1CE5C78}"/>
              </a:ext>
            </a:extLst>
          </p:cNvPr>
          <p:cNvSpPr/>
          <p:nvPr/>
        </p:nvSpPr>
        <p:spPr>
          <a:xfrm>
            <a:off x="1027938" y="4643808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FACA497-0A42-9FAC-AAAF-E6D9D91844A3}"/>
              </a:ext>
            </a:extLst>
          </p:cNvPr>
          <p:cNvSpPr/>
          <p:nvPr/>
        </p:nvSpPr>
        <p:spPr>
          <a:xfrm>
            <a:off x="1027938" y="4960260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Blank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6FB1ACA-A13C-63F0-25E9-598223E8755A}"/>
              </a:ext>
            </a:extLst>
          </p:cNvPr>
          <p:cNvSpPr/>
          <p:nvPr/>
        </p:nvSpPr>
        <p:spPr>
          <a:xfrm>
            <a:off x="1027938" y="5605420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Blank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B168A7-B9F5-81CF-0A78-7D3071B36C2C}"/>
              </a:ext>
            </a:extLst>
          </p:cNvPr>
          <p:cNvSpPr/>
          <p:nvPr/>
        </p:nvSpPr>
        <p:spPr>
          <a:xfrm>
            <a:off x="1027938" y="5905140"/>
            <a:ext cx="59436" cy="5943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6C9D6E-AEA7-0C39-A054-C76001B81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171" y="1851371"/>
            <a:ext cx="3454933" cy="412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9040" y="466327"/>
            <a:ext cx="11353320" cy="1052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IN" sz="44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THE REASONS BEHIND THE PROBLEM/</a:t>
            </a:r>
            <a:r>
              <a:rPr lang="en-IN" b="1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ATTACKS ARE 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2040713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1600" b="1" dirty="0"/>
              <a:t>The spread of fake content is the result of intertwined technical, psychological, and systemic drivers that adversaries exploit for maximum impact. Some of the key reasons include :</a:t>
            </a:r>
            <a:endParaRPr lang="en-US" sz="1100" b="1" dirty="0"/>
          </a:p>
          <a:p>
            <a:pPr marL="0" indent="0">
              <a:buNone/>
            </a:pPr>
            <a:r>
              <a:rPr lang="en-US" sz="1400" b="1" dirty="0"/>
              <a:t>1)  Unregulated Proliferation of User-Generated Content</a:t>
            </a:r>
            <a:endParaRPr lang="en-US" sz="1400" dirty="0"/>
          </a:p>
          <a:p>
            <a:r>
              <a:rPr lang="en-US" sz="1400" dirty="0"/>
              <a:t>The democratization of publishing via social media, microblogging platforms, and encrypted messaging services enables instantaneous global dissemination of unverified information.</a:t>
            </a:r>
          </a:p>
          <a:p>
            <a:r>
              <a:rPr lang="en-US" sz="1400" dirty="0"/>
              <a:t>Absence of mandatory pre-publication content vetting results in an environment where misinformation can propagate unchecked.</a:t>
            </a:r>
          </a:p>
          <a:p>
            <a:pPr marL="0" indent="0">
              <a:buNone/>
            </a:pPr>
            <a:r>
              <a:rPr lang="en-US" sz="1400" b="1" dirty="0"/>
              <a:t>2)  Deficiency in Digital Information Literacy</a:t>
            </a:r>
            <a:endParaRPr lang="en-US" sz="1400" dirty="0"/>
          </a:p>
          <a:p>
            <a:r>
              <a:rPr lang="en-US" sz="1400" dirty="0"/>
              <a:t>A significant portion of end-users lack the critical thinking skills and media literacy required to differentiate between credible and fabricated content.</a:t>
            </a:r>
          </a:p>
          <a:p>
            <a:r>
              <a:rPr lang="en-US" sz="1400" dirty="0"/>
              <a:t>This vulnerability is exploited by malicious actors through social engineering campaigns.</a:t>
            </a:r>
          </a:p>
          <a:p>
            <a:pPr marL="0" indent="0">
              <a:buNone/>
            </a:pPr>
            <a:r>
              <a:rPr lang="en-US" sz="1400" b="1" dirty="0"/>
              <a:t>3)  Financially and Politically Motivated Disinformation Operations</a:t>
            </a:r>
            <a:endParaRPr lang="en-US" sz="1400" dirty="0"/>
          </a:p>
          <a:p>
            <a:r>
              <a:rPr lang="en-US" sz="1400" dirty="0"/>
              <a:t>Ad-based revenue models incentivize clickbait and sensational content, irrespective of factual accuracy.</a:t>
            </a:r>
          </a:p>
          <a:p>
            <a:r>
              <a:rPr lang="en-US" sz="1400" dirty="0"/>
              <a:t>State-sponsored information warfare and politically aligned groups deploy coordinated inauthentic behavior (CIB) networks to manipulate public perception and influence electoral processes.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indent="0">
              <a:spcBef>
                <a:spcPts val="1417"/>
              </a:spcBef>
              <a:buNone/>
            </a:pPr>
            <a:endParaRPr lang="en-US" sz="1400" b="1" strike="noStrike" spc="-1" dirty="0">
              <a:solidFill>
                <a:schemeClr val="dk1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lang="en-US" sz="1400" b="1" spc="-1" dirty="0">
              <a:solidFill>
                <a:schemeClr val="dk1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lang="en-US" sz="1400" b="1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15E6-CD21-6203-82FC-58874E10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>
            <a:extLst>
              <a:ext uri="{FF2B5EF4-FFF2-40B4-BE49-F238E27FC236}">
                <a16:creationId xmlns:a16="http://schemas.microsoft.com/office/drawing/2014/main" id="{701A1070-3754-D4AB-BC30-0F254777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11" y="391934"/>
            <a:ext cx="11084978" cy="881054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/>
            <a:r>
              <a:rPr lang="en-IN" b="1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THE REASONS BEHIND THE PROBLEM/ATTACKS ARE </a:t>
            </a:r>
            <a:endParaRPr lang="en-US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>
            <a:extLst>
              <a:ext uri="{FF2B5EF4-FFF2-40B4-BE49-F238E27FC236}">
                <a16:creationId xmlns:a16="http://schemas.microsoft.com/office/drawing/2014/main" id="{9BD44B68-40EF-4AC3-0853-F74E6F02AC8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338255"/>
            <a:ext cx="10515240" cy="512781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400" b="1" dirty="0"/>
              <a:t>4)  Psychological and Cognitive Bias Exploitation</a:t>
            </a:r>
            <a:endParaRPr lang="en-US" sz="1400" dirty="0"/>
          </a:p>
          <a:p>
            <a:r>
              <a:rPr lang="en-US" sz="1400" dirty="0"/>
              <a:t>Disinformation leverages confirmation bias, availability heuristics, and emotional triggers to increase virality.</a:t>
            </a:r>
          </a:p>
          <a:p>
            <a:r>
              <a:rPr lang="en-US" sz="1400" dirty="0"/>
              <a:t>High-arousal content (fear, outrage, pride) is algorithmically rewarded, leading to rapid audience engagement and re-sharing.</a:t>
            </a:r>
          </a:p>
          <a:p>
            <a:pPr marL="0" indent="0">
              <a:buNone/>
            </a:pPr>
            <a:r>
              <a:rPr lang="en-US" sz="1400" b="1" dirty="0"/>
              <a:t>5)  Advanced Generative AI and Deepfake Capabilities</a:t>
            </a:r>
            <a:endParaRPr lang="en-US" sz="1400" dirty="0"/>
          </a:p>
          <a:p>
            <a:r>
              <a:rPr lang="en-US" sz="1400" dirty="0"/>
              <a:t>The advent of sophisticated AI models enables creation of hyper-realistic synthetic media text, audio, images, and videos indistinguishable from authentic sources without advanced forensic analysis.</a:t>
            </a:r>
          </a:p>
          <a:p>
            <a:r>
              <a:rPr lang="en-US" sz="1400" dirty="0"/>
              <a:t>Automated botnets and AI-assisted content farms scale disinformation production at unprecedented rates.</a:t>
            </a:r>
          </a:p>
          <a:p>
            <a:pPr marL="0" indent="0">
              <a:buNone/>
            </a:pPr>
            <a:r>
              <a:rPr lang="en-US" sz="1400" b="1" dirty="0"/>
              <a:t>6)  Regulatory and Policy Gaps</a:t>
            </a:r>
            <a:endParaRPr lang="en-US" sz="1400" dirty="0"/>
          </a:p>
          <a:p>
            <a:r>
              <a:rPr lang="en-US" sz="1400" dirty="0"/>
              <a:t>Lack of standardized international cyber legislation addressing misinformation and AI-generated content creates jurisdictional loopholes.</a:t>
            </a:r>
          </a:p>
          <a:p>
            <a:r>
              <a:rPr lang="en-US" sz="1400" dirty="0"/>
              <a:t>Platform-level content moderation is often reactive rather than proactive due to operational and legal constraints.</a:t>
            </a:r>
          </a:p>
          <a:p>
            <a:pPr marL="0" indent="0">
              <a:buNone/>
            </a:pPr>
            <a:r>
              <a:rPr lang="en-US" sz="1400" b="1" dirty="0"/>
              <a:t>7)  Algorithmic Amplification and Filter Bubbles</a:t>
            </a:r>
            <a:endParaRPr lang="en-US" sz="1400" dirty="0"/>
          </a:p>
          <a:p>
            <a:r>
              <a:rPr lang="en-US" sz="1400" dirty="0"/>
              <a:t>Machine learning recommendation systems optimize for engagement, inadvertently prioritizing sensationalized or false content over verified information.</a:t>
            </a:r>
          </a:p>
          <a:p>
            <a:r>
              <a:rPr lang="en-US" sz="1400" dirty="0"/>
              <a:t>Personalized feeds create echo chambers, reinforcing pre-existing beliefs and insulating users from counter-narratives.</a:t>
            </a:r>
          </a:p>
          <a:p>
            <a:pPr marL="0" indent="0">
              <a:buNone/>
            </a:pPr>
            <a:r>
              <a:rPr lang="en-US" sz="1400" b="1" dirty="0"/>
              <a:t>8)  Encryption and Platform Architecture Challenges</a:t>
            </a:r>
            <a:endParaRPr lang="en-US" sz="1400" dirty="0"/>
          </a:p>
          <a:p>
            <a:r>
              <a:rPr lang="en-US" sz="1400" dirty="0"/>
              <a:t>End-to-end encryption on platforms like WhatsApp and Signal prevents external auditing of shared content, complicating misinformation detection and takedown efforts. Decentralized platforms and peer-to-peer networks further obscure traceability of malicious content origin.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indent="0">
              <a:spcBef>
                <a:spcPts val="1417"/>
              </a:spcBef>
              <a:buNone/>
            </a:pPr>
            <a:endParaRPr lang="en-US" sz="1400" b="1" strike="noStrike" spc="-1" dirty="0">
              <a:solidFill>
                <a:schemeClr val="dk1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lang="en-US" sz="1400" b="1" spc="-1" dirty="0">
              <a:solidFill>
                <a:schemeClr val="dk1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lang="en-US" sz="1400" b="1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06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0341" y="356076"/>
            <a:ext cx="12111317" cy="1015525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SOME</a:t>
            </a:r>
            <a:r>
              <a:rPr lang="en-IN" sz="4000" b="1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 </a:t>
            </a:r>
            <a:r>
              <a:rPr lang="en-IN" sz="4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POSSIBLE SOLUTIONS/COUNTERMEASURES</a:t>
            </a:r>
            <a:endParaRPr lang="en-US" sz="40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379" y="1371601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1400" b="1" dirty="0"/>
              <a:t>Mitigating the spread of misinformation requires a multi-layered strategy that integrates advanced cybersecurity techniques, ethical hacking methodologies, and state-of-the-art data protection tools, supported by robust user education and policy enforcement.</a:t>
            </a:r>
          </a:p>
          <a:p>
            <a:pPr marL="0" indent="0">
              <a:buNone/>
            </a:pPr>
            <a:r>
              <a:rPr lang="en-US" sz="1400" b="1" dirty="0"/>
              <a:t>1. AI-Powered Misinformation Detection Systems</a:t>
            </a:r>
          </a:p>
          <a:p>
            <a:r>
              <a:rPr lang="en-US" sz="1200" dirty="0"/>
              <a:t>Deploy </a:t>
            </a:r>
            <a:r>
              <a:rPr lang="en-US" sz="1200" b="1" dirty="0"/>
              <a:t>machine learning and NLP models</a:t>
            </a:r>
            <a:r>
              <a:rPr lang="en-US" sz="1200" dirty="0"/>
              <a:t> (e.g., BERT, GPT-based classifiers) to detect linguistic patterns, sentiment anomalies, and semantic inconsistencies in suspected fake content.</a:t>
            </a:r>
          </a:p>
          <a:p>
            <a:r>
              <a:rPr lang="en-US" sz="1200" dirty="0"/>
              <a:t>Use </a:t>
            </a:r>
            <a:r>
              <a:rPr lang="en-US" sz="1200" b="1" dirty="0"/>
              <a:t>deepfake detection algorithms</a:t>
            </a:r>
            <a:r>
              <a:rPr lang="en-US" sz="1200" dirty="0"/>
              <a:t> (e.g., Microsoft Video Authenticator, Intel </a:t>
            </a:r>
            <a:r>
              <a:rPr lang="en-US" sz="1200" dirty="0" err="1"/>
              <a:t>FakeCatcher</a:t>
            </a:r>
            <a:r>
              <a:rPr lang="en-US" sz="1200" dirty="0"/>
              <a:t>, Sensity AI) to identify manipulated media in near real-time.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/>
              <a:t>2. Ethical Hacking for Threat Intelligence</a:t>
            </a:r>
          </a:p>
          <a:p>
            <a:r>
              <a:rPr lang="en-US" sz="1200" b="1" dirty="0"/>
              <a:t>Red Team Operations</a:t>
            </a:r>
            <a:r>
              <a:rPr lang="en-US" sz="1200" dirty="0"/>
              <a:t>: Ethical hackers simulate misinformation campaigns to test platform resilience and identify vulnerabilities in content moderation systems.</a:t>
            </a:r>
          </a:p>
          <a:p>
            <a:r>
              <a:rPr lang="en-US" sz="1200" b="1" dirty="0"/>
              <a:t>OSINT (Open Source Intelligence)</a:t>
            </a:r>
            <a:r>
              <a:rPr lang="en-US" sz="1200" dirty="0"/>
              <a:t>: Use advanced reconnaissance tools (e.g., </a:t>
            </a:r>
            <a:r>
              <a:rPr lang="en-US" sz="1200" dirty="0" err="1"/>
              <a:t>Maltego</a:t>
            </a:r>
            <a:r>
              <a:rPr lang="en-US" sz="1200" dirty="0"/>
              <a:t>, Recon-ng) to trace the origin and propagation networks of fake content.</a:t>
            </a:r>
          </a:p>
          <a:p>
            <a:r>
              <a:rPr lang="en-US" sz="1200" b="1" dirty="0"/>
              <a:t>Dark Web Monitoring</a:t>
            </a:r>
            <a:r>
              <a:rPr lang="en-US" sz="1200" dirty="0"/>
              <a:t>: Ethical hackers can infiltrate underground forums where misinformation campaigns are planned, allowing pre-emptive countermeasures.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/>
              <a:t>3. Blockchain-Based Content Authentication</a:t>
            </a:r>
          </a:p>
          <a:p>
            <a:r>
              <a:rPr lang="en-US" sz="1200" dirty="0"/>
              <a:t>Implement </a:t>
            </a:r>
            <a:r>
              <a:rPr lang="en-US" sz="1200" b="1" dirty="0"/>
              <a:t>Content Provenance Systems</a:t>
            </a:r>
            <a:r>
              <a:rPr lang="en-US" sz="1200" dirty="0"/>
              <a:t> (e.g., Adobe Content Authenticity Initiative, </a:t>
            </a:r>
            <a:r>
              <a:rPr lang="en-US" sz="1200" dirty="0" err="1"/>
              <a:t>Truepic</a:t>
            </a:r>
            <a:r>
              <a:rPr lang="en-US" sz="1200" dirty="0"/>
              <a:t>) to cryptographically sign and verify the origin of images, videos, and documents.</a:t>
            </a:r>
          </a:p>
          <a:p>
            <a:r>
              <a:rPr lang="en-US" sz="1200" dirty="0"/>
              <a:t>Blockchain ledgers ensure tamper-proof tracking of a file’s creation and modification history.</a:t>
            </a:r>
          </a:p>
          <a:p>
            <a:endParaRPr lang="en-US" sz="1200" dirty="0"/>
          </a:p>
          <a:p>
            <a:pPr indent="0">
              <a:spcBef>
                <a:spcPts val="1417"/>
              </a:spcBef>
              <a:buNone/>
            </a:pPr>
            <a:endParaRPr lang="en-US" sz="1400" b="1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1721</Words>
  <Application>Microsoft Office PowerPoint</Application>
  <PresentationFormat>Widescreen</PresentationFormat>
  <Paragraphs>151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 CYBER GYAN VIRTUAL INTERNSHIP PROGRAM Centre for Development of Advanced Computing (CDAC), Noida </vt:lpstr>
      <vt:lpstr>PowerPoint Presentation</vt:lpstr>
      <vt:lpstr>PROBLEM STATEMENT</vt:lpstr>
      <vt:lpstr>TECHNOLOGY/TOOLS TO BE USED</vt:lpstr>
      <vt:lpstr>TECHNOLOGY/TOOLS TO BE USED</vt:lpstr>
      <vt:lpstr>ABOUT THE ATTACK/TOPIC/PROBLEM STATEMENT</vt:lpstr>
      <vt:lpstr>THE REASONS BEHIND THE PROBLEM/ATTACKS ARE </vt:lpstr>
      <vt:lpstr>THE REASONS BEHIND THE PROBLEM/ATTACKS ARE </vt:lpstr>
      <vt:lpstr>SOME POSSIBLE SOLUTIONS/COUNTERMEASURES</vt:lpstr>
      <vt:lpstr>SOME POSSIBLE SOLUTIONS/COUNTERMEASURES</vt:lpstr>
      <vt:lpstr>REFERENCES &amp; RESOURCES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GYAN VIRTUAL INTERNSHIP PROGRAM CDAC, Noida</dc:title>
  <dc:subject/>
  <dc:creator>Kajal Kashyap</dc:creator>
  <dc:description/>
  <cp:lastModifiedBy>Vishal Aaryan</cp:lastModifiedBy>
  <cp:revision>12</cp:revision>
  <dcterms:created xsi:type="dcterms:W3CDTF">2024-06-18T09:23:29Z</dcterms:created>
  <dcterms:modified xsi:type="dcterms:W3CDTF">2025-08-13T01:40:16Z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