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a:fillRect/>
          </a:stretch>
        </p:blipFill>
        <p:spPr>
          <a:xfrm>
            <a:off x="3602880" y="1604520"/>
            <a:ext cx="4984920" cy="3977280"/>
          </a:xfrm>
          <a:prstGeom prst="rect">
            <a:avLst/>
          </a:prstGeom>
          <a:ln>
            <a:noFill/>
          </a:ln>
        </p:spPr>
      </p:pic>
      <p:pic>
        <p:nvPicPr>
          <p:cNvPr id="3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a:fillRect/>
          </a:stretch>
        </p:blipFill>
        <p:spPr>
          <a:xfrm>
            <a:off x="3602880" y="1604520"/>
            <a:ext cx="4984920" cy="3977280"/>
          </a:xfrm>
          <a:prstGeom prst="rect">
            <a:avLst/>
          </a:prstGeom>
          <a:ln>
            <a:noFill/>
          </a:ln>
        </p:spPr>
      </p:pic>
      <p:pic>
        <p:nvPicPr>
          <p:cNvPr id="7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6" name="" descr=""/>
          <p:cNvPicPr/>
          <p:nvPr/>
        </p:nvPicPr>
        <p:blipFill>
          <a:blip r:embed="rId2"/>
          <a:stretch>
            <a:fillRect/>
          </a:stretch>
        </p:blipFill>
        <p:spPr>
          <a:xfrm>
            <a:off x="3602880" y="1604520"/>
            <a:ext cx="4984920" cy="3977280"/>
          </a:xfrm>
          <a:prstGeom prst="rect">
            <a:avLst/>
          </a:prstGeom>
          <a:ln>
            <a:noFill/>
          </a:ln>
        </p:spPr>
      </p:pic>
      <p:pic>
        <p:nvPicPr>
          <p:cNvPr id="10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800"/>
          </a:xfrm>
          <a:prstGeom prst="rect">
            <a:avLst/>
          </a:prstGeom>
        </p:spPr>
        <p:txBody>
          <a:bodyPr lIns="0" rIns="0" tIns="0" bIns="0" anchor="ctr"/>
          <a:p>
            <a:r>
              <a:rPr lang="en-US">
                <a:latin typeface="Arial"/>
              </a:rPr>
              <a:t>タイトルテキストの書式を編集するにはクリックします。</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アウトラインテキストの書式を編集するにはクリックします。</a:t>
            </a:r>
            <a:endParaRPr/>
          </a:p>
          <a:p>
            <a:pPr lvl="1">
              <a:buSzPct val="75000"/>
              <a:buFont typeface="StarSymbol"/>
              <a:buChar char=""/>
            </a:pPr>
            <a:r>
              <a:rPr lang="en-US" sz="2800">
                <a:latin typeface="Arial"/>
              </a:rPr>
              <a:t>2</a:t>
            </a:r>
            <a:r>
              <a:rPr lang="en-US" sz="2800">
                <a:latin typeface="Arial"/>
              </a:rPr>
              <a:t>レベル目のアウトライン</a:t>
            </a:r>
            <a:endParaRPr/>
          </a:p>
          <a:p>
            <a:pPr lvl="2">
              <a:buSzPct val="45000"/>
              <a:buFont typeface="StarSymbol"/>
              <a:buChar char=""/>
            </a:pPr>
            <a:r>
              <a:rPr lang="en-US" sz="2400">
                <a:latin typeface="Arial"/>
              </a:rPr>
              <a:t>3</a:t>
            </a:r>
            <a:r>
              <a:rPr lang="en-US" sz="2400">
                <a:latin typeface="Arial"/>
              </a:rPr>
              <a:t>レベル目のアウトライン</a:t>
            </a:r>
            <a:endParaRPr/>
          </a:p>
          <a:p>
            <a:pPr lvl="3">
              <a:buSzPct val="75000"/>
              <a:buFont typeface="StarSymbol"/>
              <a:buChar char=""/>
            </a:pPr>
            <a:r>
              <a:rPr lang="en-US" sz="2000">
                <a:latin typeface="Arial"/>
              </a:rPr>
              <a:t>4</a:t>
            </a:r>
            <a:r>
              <a:rPr lang="en-US" sz="2000">
                <a:latin typeface="Arial"/>
              </a:rPr>
              <a:t>レベル目のアウトライン</a:t>
            </a:r>
            <a:endParaRPr/>
          </a:p>
          <a:p>
            <a:pPr lvl="4">
              <a:buSzPct val="45000"/>
              <a:buFont typeface="StarSymbol"/>
              <a:buChar char=""/>
            </a:pPr>
            <a:r>
              <a:rPr lang="en-US" sz="2000">
                <a:latin typeface="Arial"/>
              </a:rPr>
              <a:t>5</a:t>
            </a:r>
            <a:r>
              <a:rPr lang="en-US" sz="2000">
                <a:latin typeface="Arial"/>
              </a:rPr>
              <a:t>レベル目のアウトライン</a:t>
            </a:r>
            <a:endParaRPr/>
          </a:p>
          <a:p>
            <a:pPr lvl="5">
              <a:buSzPct val="45000"/>
              <a:buFont typeface="StarSymbol"/>
              <a:buChar char=""/>
            </a:pPr>
            <a:r>
              <a:rPr lang="en-US" sz="2000">
                <a:latin typeface="Arial"/>
              </a:rPr>
              <a:t>6</a:t>
            </a:r>
            <a:r>
              <a:rPr lang="en-US" sz="2000">
                <a:latin typeface="Arial"/>
              </a:rPr>
              <a:t>レベル目のアウトライン</a:t>
            </a:r>
            <a:endParaRPr/>
          </a:p>
          <a:p>
            <a:pPr lvl="6">
              <a:buSzPct val="45000"/>
              <a:buFont typeface="StarSymbol"/>
              <a:buChar char=""/>
            </a:pPr>
            <a:r>
              <a:rPr lang="en-US" sz="2000">
                <a:latin typeface="Arial"/>
              </a:rPr>
              <a:t>7</a:t>
            </a:r>
            <a:r>
              <a:rPr lang="en-US" sz="2000">
                <a:latin typeface="Arial"/>
              </a:rPr>
              <a:t>レベル目のアウトライン</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タイトルテキストの書式を編集するにはクリックします。</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アウトラインテキストの書式を編集するにはクリックします。</a:t>
            </a:r>
            <a:endParaRPr/>
          </a:p>
          <a:p>
            <a:pPr lvl="1">
              <a:buSzPct val="75000"/>
              <a:buFont typeface="StarSymbol"/>
              <a:buChar char=""/>
            </a:pPr>
            <a:r>
              <a:rPr lang="en-US" sz="2800">
                <a:latin typeface="Arial"/>
              </a:rPr>
              <a:t>2</a:t>
            </a:r>
            <a:r>
              <a:rPr lang="en-US" sz="2800">
                <a:latin typeface="Arial"/>
              </a:rPr>
              <a:t>レベル目のアウトライン</a:t>
            </a:r>
            <a:endParaRPr/>
          </a:p>
          <a:p>
            <a:pPr lvl="2">
              <a:buSzPct val="45000"/>
              <a:buFont typeface="StarSymbol"/>
              <a:buChar char=""/>
            </a:pPr>
            <a:r>
              <a:rPr lang="en-US" sz="2400">
                <a:latin typeface="Arial"/>
              </a:rPr>
              <a:t>3</a:t>
            </a:r>
            <a:r>
              <a:rPr lang="en-US" sz="2400">
                <a:latin typeface="Arial"/>
              </a:rPr>
              <a:t>レベル目のアウトライン</a:t>
            </a:r>
            <a:endParaRPr/>
          </a:p>
          <a:p>
            <a:pPr lvl="3">
              <a:buSzPct val="75000"/>
              <a:buFont typeface="StarSymbol"/>
              <a:buChar char=""/>
            </a:pPr>
            <a:r>
              <a:rPr lang="en-US" sz="2000">
                <a:latin typeface="Arial"/>
              </a:rPr>
              <a:t>4</a:t>
            </a:r>
            <a:r>
              <a:rPr lang="en-US" sz="2000">
                <a:latin typeface="Arial"/>
              </a:rPr>
              <a:t>レベル目のアウトライン</a:t>
            </a:r>
            <a:endParaRPr/>
          </a:p>
          <a:p>
            <a:pPr lvl="4">
              <a:buSzPct val="45000"/>
              <a:buFont typeface="StarSymbol"/>
              <a:buChar char=""/>
            </a:pPr>
            <a:r>
              <a:rPr lang="en-US" sz="2000">
                <a:latin typeface="Arial"/>
              </a:rPr>
              <a:t>5</a:t>
            </a:r>
            <a:r>
              <a:rPr lang="en-US" sz="2000">
                <a:latin typeface="Arial"/>
              </a:rPr>
              <a:t>レベル目のアウトライン</a:t>
            </a:r>
            <a:endParaRPr/>
          </a:p>
          <a:p>
            <a:pPr lvl="5">
              <a:buSzPct val="45000"/>
              <a:buFont typeface="StarSymbol"/>
              <a:buChar char=""/>
            </a:pPr>
            <a:r>
              <a:rPr lang="en-US" sz="2000">
                <a:latin typeface="Arial"/>
              </a:rPr>
              <a:t>6</a:t>
            </a:r>
            <a:r>
              <a:rPr lang="en-US" sz="2000">
                <a:latin typeface="Arial"/>
              </a:rPr>
              <a:t>レベル目のアウトライン</a:t>
            </a:r>
            <a:endParaRPr/>
          </a:p>
          <a:p>
            <a:pPr lvl="6">
              <a:buSzPct val="45000"/>
              <a:buFont typeface="StarSymbol"/>
              <a:buChar char=""/>
            </a:pPr>
            <a:r>
              <a:rPr lang="en-US" sz="2000">
                <a:latin typeface="Arial"/>
              </a:rPr>
              <a:t>7</a:t>
            </a:r>
            <a:r>
              <a:rPr lang="en-US" sz="2000">
                <a:latin typeface="Arial"/>
              </a:rPr>
              <a:t>レベル目のアウトライン</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タイトルテキストの書式を編集するにはクリックします。</a:t>
            </a:r>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アウトラインテキストの書式を編集するにはクリックします。</a:t>
            </a:r>
            <a:endParaRPr/>
          </a:p>
          <a:p>
            <a:pPr lvl="1">
              <a:buSzPct val="75000"/>
              <a:buFont typeface="StarSymbol"/>
              <a:buChar char=""/>
            </a:pPr>
            <a:r>
              <a:rPr lang="en-US" sz="2800">
                <a:latin typeface="Arial"/>
              </a:rPr>
              <a:t>2</a:t>
            </a:r>
            <a:r>
              <a:rPr lang="en-US" sz="2800">
                <a:latin typeface="Arial"/>
              </a:rPr>
              <a:t>レベル目のアウトライン</a:t>
            </a:r>
            <a:endParaRPr/>
          </a:p>
          <a:p>
            <a:pPr lvl="2">
              <a:buSzPct val="45000"/>
              <a:buFont typeface="StarSymbol"/>
              <a:buChar char=""/>
            </a:pPr>
            <a:r>
              <a:rPr lang="en-US" sz="2400">
                <a:latin typeface="Arial"/>
              </a:rPr>
              <a:t>3</a:t>
            </a:r>
            <a:r>
              <a:rPr lang="en-US" sz="2400">
                <a:latin typeface="Arial"/>
              </a:rPr>
              <a:t>レベル目のアウトライン</a:t>
            </a:r>
            <a:endParaRPr/>
          </a:p>
          <a:p>
            <a:pPr lvl="3">
              <a:buSzPct val="75000"/>
              <a:buFont typeface="StarSymbol"/>
              <a:buChar char=""/>
            </a:pPr>
            <a:r>
              <a:rPr lang="en-US" sz="2000">
                <a:latin typeface="Arial"/>
              </a:rPr>
              <a:t>4</a:t>
            </a:r>
            <a:r>
              <a:rPr lang="en-US" sz="2000">
                <a:latin typeface="Arial"/>
              </a:rPr>
              <a:t>レベル目のアウトライン</a:t>
            </a:r>
            <a:endParaRPr/>
          </a:p>
          <a:p>
            <a:pPr lvl="4">
              <a:buSzPct val="45000"/>
              <a:buFont typeface="StarSymbol"/>
              <a:buChar char=""/>
            </a:pPr>
            <a:r>
              <a:rPr lang="en-US" sz="2000">
                <a:latin typeface="Arial"/>
              </a:rPr>
              <a:t>5</a:t>
            </a:r>
            <a:r>
              <a:rPr lang="en-US" sz="2000">
                <a:latin typeface="Arial"/>
              </a:rPr>
              <a:t>レベル目のアウトライン</a:t>
            </a:r>
            <a:endParaRPr/>
          </a:p>
          <a:p>
            <a:pPr lvl="5">
              <a:buSzPct val="45000"/>
              <a:buFont typeface="StarSymbol"/>
              <a:buChar char=""/>
            </a:pPr>
            <a:r>
              <a:rPr lang="en-US" sz="2000">
                <a:latin typeface="Arial"/>
              </a:rPr>
              <a:t>6</a:t>
            </a:r>
            <a:r>
              <a:rPr lang="en-US" sz="2000">
                <a:latin typeface="Arial"/>
              </a:rPr>
              <a:t>レベル目のアウトライン</a:t>
            </a:r>
            <a:endParaRPr/>
          </a:p>
          <a:p>
            <a:pPr lvl="6">
              <a:buSzPct val="45000"/>
              <a:buFont typeface="StarSymbol"/>
              <a:buChar char=""/>
            </a:pPr>
            <a:r>
              <a:rPr lang="en-US" sz="2000">
                <a:latin typeface="Arial"/>
              </a:rPr>
              <a:t>7</a:t>
            </a:r>
            <a:r>
              <a:rPr lang="en-US" sz="2000">
                <a:latin typeface="Arial"/>
              </a:rPr>
              <a:t>レベル目のアウトライン</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1523880" y="3255480"/>
            <a:ext cx="9143280" cy="846720"/>
          </a:xfrm>
          <a:prstGeom prst="rect">
            <a:avLst/>
          </a:prstGeom>
          <a:noFill/>
          <a:ln>
            <a:noFill/>
          </a:ln>
        </p:spPr>
        <p:txBody>
          <a:bodyPr lIns="90000" rIns="90000" tIns="45000" bIns="45000" anchor="b"/>
          <a:p>
            <a:pPr algn="ctr">
              <a:lnSpc>
                <a:spcPct val="100000"/>
              </a:lnSpc>
            </a:pPr>
            <a:r>
              <a:rPr lang="en-US" sz="6000">
                <a:solidFill>
                  <a:srgbClr val="2e75b6"/>
                </a:solidFill>
                <a:latin typeface="Calibri Light"/>
              </a:rPr>
              <a:t>ROS </a:t>
            </a:r>
            <a:r>
              <a:rPr lang="en-US" sz="6000">
                <a:solidFill>
                  <a:srgbClr val="2e75b6"/>
                </a:solidFill>
                <a:latin typeface="Calibri Light"/>
              </a:rPr>
              <a:t>チュートリアル</a:t>
            </a:r>
            <a:endParaRPr/>
          </a:p>
        </p:txBody>
      </p:sp>
      <p:sp>
        <p:nvSpPr>
          <p:cNvPr id="109" name="CustomShape 2"/>
          <p:cNvSpPr/>
          <p:nvPr/>
        </p:nvSpPr>
        <p:spPr>
          <a:xfrm>
            <a:off x="8615160" y="4235400"/>
            <a:ext cx="2052360" cy="368640"/>
          </a:xfrm>
          <a:prstGeom prst="rect">
            <a:avLst/>
          </a:prstGeom>
          <a:noFill/>
          <a:ln>
            <a:noFill/>
          </a:ln>
        </p:spPr>
        <p:txBody>
          <a:bodyPr lIns="90000" rIns="90000" tIns="45000" bIns="45000"/>
          <a:p>
            <a:pPr algn="ctr">
              <a:lnSpc>
                <a:spcPct val="100000"/>
              </a:lnSpc>
            </a:pPr>
            <a:r>
              <a:rPr lang="en-US" sz="2400">
                <a:solidFill>
                  <a:srgbClr val="000000"/>
                </a:solidFill>
                <a:latin typeface="Calibri"/>
              </a:rPr>
              <a:t>Vishal Gaurav</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Installing and configuring ROS Environment</a:t>
            </a:r>
            <a:endParaRPr/>
          </a:p>
        </p:txBody>
      </p:sp>
      <p:sp>
        <p:nvSpPr>
          <p:cNvPr id="131"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lang="en-US" sz="2800">
                <a:solidFill>
                  <a:srgbClr val="000000"/>
                </a:solidFill>
                <a:latin typeface="Calibri"/>
              </a:rPr>
              <a:t>For details about installation please visit</a:t>
            </a:r>
            <a:endParaRPr/>
          </a:p>
          <a:p>
            <a:pPr>
              <a:lnSpc>
                <a:spcPct val="90000"/>
              </a:lnSpc>
              <a:buFont typeface="Arial"/>
              <a:buChar char="•"/>
            </a:pPr>
            <a:r>
              <a:rPr lang="en-US" sz="2800" u="sng">
                <a:solidFill>
                  <a:srgbClr val="0563c1"/>
                </a:solidFill>
                <a:latin typeface="Calibri"/>
              </a:rPr>
              <a:t>http://wiki.ros.org/ROS/Installation</a:t>
            </a:r>
            <a:endParaRPr/>
          </a:p>
          <a:p>
            <a:pPr>
              <a:lnSpc>
                <a:spcPct val="90000"/>
              </a:lnSpc>
              <a:buFont typeface="Arial"/>
              <a:buChar char="•"/>
            </a:pPr>
            <a:r>
              <a:rPr lang="en-US" sz="2800" u="sng">
                <a:solidFill>
                  <a:srgbClr val="0563c1"/>
                </a:solidFill>
                <a:latin typeface="Calibri"/>
              </a:rPr>
              <a:t>For Baxter </a:t>
            </a:r>
            <a:endParaRPr/>
          </a:p>
          <a:p>
            <a:pPr>
              <a:lnSpc>
                <a:spcPct val="90000"/>
              </a:lnSpc>
              <a:buFont typeface="Arial"/>
              <a:buChar char="•"/>
            </a:pPr>
            <a:r>
              <a:rPr lang="en-US" sz="2800" u="sng">
                <a:solidFill>
                  <a:srgbClr val="0563c1"/>
                </a:solidFill>
                <a:latin typeface="Calibri"/>
              </a:rPr>
              <a:t>For TurtleBot</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91400" y="555840"/>
            <a:ext cx="305208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Managing the environment</a:t>
            </a:r>
            <a:endParaRPr/>
          </a:p>
        </p:txBody>
      </p:sp>
      <p:sp>
        <p:nvSpPr>
          <p:cNvPr id="133" name="CustomShape 2"/>
          <p:cNvSpPr/>
          <p:nvPr/>
        </p:nvSpPr>
        <p:spPr>
          <a:xfrm>
            <a:off x="783360" y="2743200"/>
            <a:ext cx="2247480" cy="364320"/>
          </a:xfrm>
          <a:prstGeom prst="rect">
            <a:avLst/>
          </a:prstGeom>
          <a:noFill/>
          <a:ln>
            <a:solidFill>
              <a:srgbClr val="7030a0"/>
            </a:solidFill>
          </a:ln>
        </p:spPr>
        <p:txBody>
          <a:bodyPr wrap="none" lIns="90000" rIns="90000" tIns="45000" bIns="45000"/>
          <a:p>
            <a:pPr>
              <a:lnSpc>
                <a:spcPct val="100000"/>
              </a:lnSpc>
            </a:pPr>
            <a:r>
              <a:rPr lang="en-US">
                <a:solidFill>
                  <a:srgbClr val="000000"/>
                </a:solidFill>
                <a:latin typeface="Calibri"/>
              </a:rPr>
              <a:t>printenv | grep ROS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41360" y="340560"/>
            <a:ext cx="3426840" cy="364320"/>
          </a:xfrm>
          <a:prstGeom prst="rect">
            <a:avLst/>
          </a:prstGeom>
          <a:noFill/>
          <a:ln>
            <a:noFill/>
          </a:ln>
        </p:spPr>
        <p:txBody>
          <a:bodyPr wrap="none" lIns="90000" rIns="90000" tIns="45000" bIns="45000"/>
          <a:p>
            <a:pPr>
              <a:lnSpc>
                <a:spcPct val="100000"/>
              </a:lnSpc>
            </a:pPr>
            <a:r>
              <a:rPr lang="en-US">
                <a:solidFill>
                  <a:srgbClr val="2e75b6"/>
                </a:solidFill>
                <a:latin typeface="Calibri"/>
              </a:rPr>
              <a:t>Navigating the ROS Filesystem</a:t>
            </a:r>
            <a:endParaRPr/>
          </a:p>
        </p:txBody>
      </p:sp>
      <p:sp>
        <p:nvSpPr>
          <p:cNvPr id="135" name="CustomShape 2"/>
          <p:cNvSpPr/>
          <p:nvPr/>
        </p:nvSpPr>
        <p:spPr>
          <a:xfrm>
            <a:off x="306000" y="1049040"/>
            <a:ext cx="772164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For this we will inspect a package in ros-tutorials, please install it using</a:t>
            </a:r>
            <a:endParaRPr/>
          </a:p>
        </p:txBody>
      </p:sp>
      <p:sp>
        <p:nvSpPr>
          <p:cNvPr id="136" name="CustomShape 3"/>
          <p:cNvSpPr/>
          <p:nvPr/>
        </p:nvSpPr>
        <p:spPr>
          <a:xfrm>
            <a:off x="477000" y="1418040"/>
            <a:ext cx="495108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 sudo apt-get install ros-indigo-ros-tutorials</a:t>
            </a:r>
            <a:endParaRPr/>
          </a:p>
        </p:txBody>
      </p:sp>
      <p:sp>
        <p:nvSpPr>
          <p:cNvPr id="137" name="CustomShape 4"/>
          <p:cNvSpPr/>
          <p:nvPr/>
        </p:nvSpPr>
        <p:spPr>
          <a:xfrm>
            <a:off x="622080" y="2483280"/>
            <a:ext cx="10266120" cy="1735920"/>
          </a:xfrm>
          <a:prstGeom prst="rect">
            <a:avLst/>
          </a:prstGeom>
          <a:noFill/>
          <a:ln>
            <a:noFill/>
          </a:ln>
        </p:spPr>
        <p:txBody>
          <a:bodyPr lIns="90000" rIns="90000" tIns="45000" bIns="45000"/>
          <a:p>
            <a:pPr algn="just">
              <a:lnSpc>
                <a:spcPct val="100000"/>
              </a:lnSpc>
            </a:pPr>
            <a:r>
              <a:rPr lang="en-US">
                <a:solidFill>
                  <a:srgbClr val="2e75b6"/>
                </a:solidFill>
                <a:latin typeface="Calibri"/>
              </a:rPr>
              <a:t>Quick Overview of Filesystem Concepts</a:t>
            </a:r>
            <a:r>
              <a:rPr lang="en-US">
                <a:solidFill>
                  <a:srgbClr val="000000"/>
                </a:solidFill>
                <a:latin typeface="Calibri"/>
              </a:rPr>
              <a:t>:</a:t>
            </a:r>
            <a:endParaRPr/>
          </a:p>
          <a:p>
            <a:pPr algn="just">
              <a:lnSpc>
                <a:spcPct val="100000"/>
              </a:lnSpc>
            </a:pPr>
            <a:r>
              <a:rPr b="1" lang="en-US">
                <a:solidFill>
                  <a:srgbClr val="000000"/>
                </a:solidFill>
                <a:latin typeface="Calibri"/>
              </a:rPr>
              <a:t>Packages:</a:t>
            </a:r>
            <a:r>
              <a:rPr lang="en-US">
                <a:solidFill>
                  <a:srgbClr val="000000"/>
                </a:solidFill>
                <a:latin typeface="Calibri"/>
              </a:rPr>
              <a:t> Packages are the software organization unit of ROS code. Each package can contain libraries, executables, scripts, or other artifacts. </a:t>
            </a:r>
            <a:endParaRPr/>
          </a:p>
          <a:p>
            <a:pPr algn="just">
              <a:lnSpc>
                <a:spcPct val="100000"/>
              </a:lnSpc>
            </a:pPr>
            <a:r>
              <a:rPr b="1" lang="en-US">
                <a:solidFill>
                  <a:srgbClr val="000000"/>
                </a:solidFill>
                <a:latin typeface="Calibri"/>
              </a:rPr>
              <a:t>Manifests (</a:t>
            </a:r>
            <a:r>
              <a:rPr b="1" lang="en-US" u="sng">
                <a:solidFill>
                  <a:srgbClr val="0563c1"/>
                </a:solidFill>
                <a:latin typeface="Calibri"/>
              </a:rPr>
              <a:t>package.xml</a:t>
            </a:r>
            <a:r>
              <a:rPr b="1" lang="en-US">
                <a:solidFill>
                  <a:srgbClr val="000000"/>
                </a:solidFill>
                <a:latin typeface="Calibri"/>
              </a:rPr>
              <a:t>):</a:t>
            </a:r>
            <a:r>
              <a:rPr lang="en-US">
                <a:solidFill>
                  <a:srgbClr val="000000"/>
                </a:solidFill>
                <a:latin typeface="Calibri"/>
              </a:rPr>
              <a:t> A manifest is a description of a </a:t>
            </a:r>
            <a:r>
              <a:rPr i="1" lang="en-US">
                <a:solidFill>
                  <a:srgbClr val="000000"/>
                </a:solidFill>
                <a:latin typeface="Calibri"/>
              </a:rPr>
              <a:t>package</a:t>
            </a:r>
            <a:r>
              <a:rPr lang="en-US">
                <a:solidFill>
                  <a:srgbClr val="000000"/>
                </a:solidFill>
                <a:latin typeface="Calibri"/>
              </a:rPr>
              <a:t>. It serves to define dependencies between </a:t>
            </a:r>
            <a:r>
              <a:rPr i="1" lang="en-US">
                <a:solidFill>
                  <a:srgbClr val="000000"/>
                </a:solidFill>
                <a:latin typeface="Calibri"/>
              </a:rPr>
              <a:t>packages</a:t>
            </a:r>
            <a:r>
              <a:rPr lang="en-US">
                <a:solidFill>
                  <a:srgbClr val="000000"/>
                </a:solidFill>
                <a:latin typeface="Calibri"/>
              </a:rPr>
              <a:t> and to capture meta information about the </a:t>
            </a:r>
            <a:r>
              <a:rPr i="1" lang="en-US">
                <a:solidFill>
                  <a:srgbClr val="000000"/>
                </a:solidFill>
                <a:latin typeface="Calibri"/>
              </a:rPr>
              <a:t>package</a:t>
            </a:r>
            <a:r>
              <a:rPr lang="en-US">
                <a:solidFill>
                  <a:srgbClr val="000000"/>
                </a:solidFill>
                <a:latin typeface="Calibri"/>
              </a:rPr>
              <a:t> like version, maintainer, license, etc...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609480" y="788760"/>
            <a:ext cx="2303280" cy="364320"/>
          </a:xfrm>
          <a:prstGeom prst="rect">
            <a:avLst/>
          </a:prstGeom>
          <a:noFill/>
          <a:ln>
            <a:noFill/>
          </a:ln>
        </p:spPr>
        <p:txBody>
          <a:bodyPr lIns="90000" rIns="90000" tIns="45000" bIns="45000"/>
          <a:p>
            <a:pPr>
              <a:lnSpc>
                <a:spcPct val="100000"/>
              </a:lnSpc>
            </a:pPr>
            <a:r>
              <a:rPr lang="en-US">
                <a:solidFill>
                  <a:srgbClr val="2e75b6"/>
                </a:solidFill>
                <a:latin typeface="Calibri"/>
              </a:rPr>
              <a:t>Filesystem Tools</a:t>
            </a:r>
            <a:endParaRPr/>
          </a:p>
        </p:txBody>
      </p:sp>
      <p:sp>
        <p:nvSpPr>
          <p:cNvPr id="139" name="CustomShape 2"/>
          <p:cNvSpPr/>
          <p:nvPr/>
        </p:nvSpPr>
        <p:spPr>
          <a:xfrm flipV="1" rot="10800000">
            <a:off x="520560" y="1199880"/>
            <a:ext cx="10559880" cy="640080"/>
          </a:xfrm>
          <a:prstGeom prst="rect">
            <a:avLst/>
          </a:prstGeom>
          <a:noFill/>
          <a:ln>
            <a:noFill/>
          </a:ln>
        </p:spPr>
        <p:txBody>
          <a:bodyPr lIns="90000" rIns="90000" tIns="45000" bIns="45000" anchor="ctr"/>
          <a:p>
            <a:pPr>
              <a:lnSpc>
                <a:spcPct val="100000"/>
              </a:lnSpc>
            </a:pPr>
            <a:r>
              <a:rPr lang="en-US">
                <a:solidFill>
                  <a:srgbClr val="000000"/>
                </a:solidFill>
                <a:latin typeface="Calibri"/>
              </a:rPr>
              <a:t>Code is spread across many ROS packages. Navigating with command-line tools such as </a:t>
            </a:r>
            <a:r>
              <a:rPr lang="en-US">
                <a:solidFill>
                  <a:srgbClr val="2e75b6"/>
                </a:solidFill>
                <a:latin typeface="Calibri"/>
              </a:rPr>
              <a:t>ls</a:t>
            </a:r>
            <a:r>
              <a:rPr lang="en-US">
                <a:solidFill>
                  <a:srgbClr val="000000"/>
                </a:solidFill>
                <a:latin typeface="Calibri"/>
              </a:rPr>
              <a:t> and </a:t>
            </a:r>
            <a:r>
              <a:rPr lang="en-US">
                <a:solidFill>
                  <a:srgbClr val="2e75b6"/>
                </a:solidFill>
                <a:latin typeface="Calibri"/>
              </a:rPr>
              <a:t>cd</a:t>
            </a:r>
            <a:r>
              <a:rPr lang="en-US">
                <a:solidFill>
                  <a:srgbClr val="000000"/>
                </a:solidFill>
                <a:latin typeface="Calibri"/>
              </a:rPr>
              <a:t> can be very tedious which is why ROS provides tools to help you. </a:t>
            </a:r>
            <a:endParaRPr/>
          </a:p>
        </p:txBody>
      </p:sp>
      <p:sp>
        <p:nvSpPr>
          <p:cNvPr id="140" name="CustomShape 3"/>
          <p:cNvSpPr/>
          <p:nvPr/>
        </p:nvSpPr>
        <p:spPr>
          <a:xfrm>
            <a:off x="519840" y="1801440"/>
            <a:ext cx="1081440" cy="364320"/>
          </a:xfrm>
          <a:prstGeom prst="rect">
            <a:avLst/>
          </a:prstGeom>
          <a:noFill/>
          <a:ln>
            <a:noFill/>
          </a:ln>
        </p:spPr>
        <p:txBody>
          <a:bodyPr wrap="none" lIns="90000" rIns="90000" tIns="45000" bIns="45000"/>
          <a:p>
            <a:pPr>
              <a:lnSpc>
                <a:spcPct val="100000"/>
              </a:lnSpc>
            </a:pPr>
            <a:r>
              <a:rPr lang="en-US">
                <a:solidFill>
                  <a:srgbClr val="2e75b6"/>
                </a:solidFill>
                <a:latin typeface="Calibri"/>
              </a:rPr>
              <a:t>Rospack</a:t>
            </a:r>
            <a:endParaRPr/>
          </a:p>
        </p:txBody>
      </p:sp>
      <p:sp>
        <p:nvSpPr>
          <p:cNvPr id="141" name="CustomShape 4"/>
          <p:cNvSpPr/>
          <p:nvPr/>
        </p:nvSpPr>
        <p:spPr>
          <a:xfrm flipV="1" rot="10800000">
            <a:off x="576720" y="2173680"/>
            <a:ext cx="10954080" cy="640080"/>
          </a:xfrm>
          <a:prstGeom prst="rect">
            <a:avLst/>
          </a:prstGeom>
          <a:noFill/>
          <a:ln>
            <a:noFill/>
          </a:ln>
        </p:spPr>
        <p:txBody>
          <a:bodyPr lIns="90000" rIns="90000" tIns="45000" bIns="45000" anchor="ctr"/>
          <a:p>
            <a:pPr>
              <a:lnSpc>
                <a:spcPct val="100000"/>
              </a:lnSpc>
            </a:pPr>
            <a:r>
              <a:rPr lang="en-US">
                <a:solidFill>
                  <a:srgbClr val="0563c1"/>
                </a:solidFill>
                <a:latin typeface="Calibri"/>
              </a:rPr>
              <a:t>rospack</a:t>
            </a:r>
            <a:r>
              <a:rPr lang="en-US">
                <a:solidFill>
                  <a:srgbClr val="000000"/>
                </a:solidFill>
                <a:latin typeface="Calibri"/>
              </a:rPr>
              <a:t> allows you to get information about packages. In this tutorial, we are only going to cover the </a:t>
            </a:r>
            <a:r>
              <a:rPr lang="en-US">
                <a:solidFill>
                  <a:srgbClr val="2e75b6"/>
                </a:solidFill>
                <a:latin typeface="Calibri"/>
              </a:rPr>
              <a:t>find</a:t>
            </a:r>
            <a:r>
              <a:rPr lang="en-US">
                <a:solidFill>
                  <a:srgbClr val="000000"/>
                </a:solidFill>
                <a:latin typeface="Calibri"/>
              </a:rPr>
              <a:t> option, which returns the path to package. </a:t>
            </a:r>
            <a:endParaRPr/>
          </a:p>
        </p:txBody>
      </p:sp>
      <p:sp>
        <p:nvSpPr>
          <p:cNvPr id="142" name="CustomShape 5"/>
          <p:cNvSpPr/>
          <p:nvPr/>
        </p:nvSpPr>
        <p:spPr>
          <a:xfrm>
            <a:off x="473760" y="3352680"/>
            <a:ext cx="90936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Usage:</a:t>
            </a:r>
            <a:endParaRPr/>
          </a:p>
        </p:txBody>
      </p:sp>
      <p:sp>
        <p:nvSpPr>
          <p:cNvPr id="143" name="CustomShape 6"/>
          <p:cNvSpPr/>
          <p:nvPr/>
        </p:nvSpPr>
        <p:spPr>
          <a:xfrm>
            <a:off x="2613600" y="3726720"/>
            <a:ext cx="338580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 rospack find [packagename]</a:t>
            </a:r>
            <a:endParaRPr/>
          </a:p>
        </p:txBody>
      </p:sp>
      <p:sp>
        <p:nvSpPr>
          <p:cNvPr id="144" name="CustomShape 7"/>
          <p:cNvSpPr/>
          <p:nvPr/>
        </p:nvSpPr>
        <p:spPr>
          <a:xfrm>
            <a:off x="2656800" y="4427280"/>
            <a:ext cx="243936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$rospack find roscpp</a:t>
            </a:r>
            <a:endParaRPr/>
          </a:p>
        </p:txBody>
      </p:sp>
      <p:sp>
        <p:nvSpPr>
          <p:cNvPr id="145" name="CustomShape 8"/>
          <p:cNvSpPr/>
          <p:nvPr/>
        </p:nvSpPr>
        <p:spPr>
          <a:xfrm>
            <a:off x="460440" y="4049640"/>
            <a:ext cx="115776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Example:</a:t>
            </a:r>
            <a:endParaRPr/>
          </a:p>
        </p:txBody>
      </p:sp>
      <p:sp>
        <p:nvSpPr>
          <p:cNvPr id="146" name="CustomShape 9"/>
          <p:cNvSpPr/>
          <p:nvPr/>
        </p:nvSpPr>
        <p:spPr>
          <a:xfrm>
            <a:off x="528840" y="4788360"/>
            <a:ext cx="166680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Would return:</a:t>
            </a:r>
            <a:endParaRPr/>
          </a:p>
        </p:txBody>
      </p:sp>
      <p:sp>
        <p:nvSpPr>
          <p:cNvPr id="147" name="CustomShape 10"/>
          <p:cNvSpPr/>
          <p:nvPr/>
        </p:nvSpPr>
        <p:spPr>
          <a:xfrm>
            <a:off x="2595240" y="5080320"/>
            <a:ext cx="357012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YOUR_Install_path/share/rospy</a:t>
            </a:r>
            <a:endParaRPr/>
          </a:p>
        </p:txBody>
      </p:sp>
      <p:sp>
        <p:nvSpPr>
          <p:cNvPr id="148" name="CustomShape 11"/>
          <p:cNvSpPr/>
          <p:nvPr/>
        </p:nvSpPr>
        <p:spPr>
          <a:xfrm>
            <a:off x="83160" y="5485320"/>
            <a:ext cx="755388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If you installed ROS from apt on Ubuntu Linux you would see exactly:</a:t>
            </a:r>
            <a:endParaRPr/>
          </a:p>
        </p:txBody>
      </p:sp>
      <p:sp>
        <p:nvSpPr>
          <p:cNvPr id="149" name="CustomShape 12"/>
          <p:cNvSpPr/>
          <p:nvPr/>
        </p:nvSpPr>
        <p:spPr>
          <a:xfrm>
            <a:off x="2593080" y="5889960"/>
            <a:ext cx="327924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/opt/ros/indigo/share/rospy</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502200" y="342360"/>
            <a:ext cx="776520" cy="364320"/>
          </a:xfrm>
          <a:prstGeom prst="rect">
            <a:avLst/>
          </a:prstGeom>
          <a:noFill/>
          <a:ln>
            <a:noFill/>
          </a:ln>
        </p:spPr>
        <p:txBody>
          <a:bodyPr wrap="none" lIns="90000" rIns="90000" tIns="45000" bIns="45000"/>
          <a:p>
            <a:pPr>
              <a:lnSpc>
                <a:spcPct val="100000"/>
              </a:lnSpc>
            </a:pPr>
            <a:r>
              <a:rPr lang="en-US">
                <a:solidFill>
                  <a:srgbClr val="2e75b6"/>
                </a:solidFill>
                <a:latin typeface="Calibri"/>
              </a:rPr>
              <a:t>roscd</a:t>
            </a:r>
            <a:endParaRPr/>
          </a:p>
        </p:txBody>
      </p:sp>
      <p:sp>
        <p:nvSpPr>
          <p:cNvPr id="151" name="CustomShape 2"/>
          <p:cNvSpPr/>
          <p:nvPr/>
        </p:nvSpPr>
        <p:spPr>
          <a:xfrm>
            <a:off x="-148680" y="761400"/>
            <a:ext cx="1107432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roscd is part of the </a:t>
            </a:r>
            <a:r>
              <a:rPr lang="en-US" u="sng">
                <a:solidFill>
                  <a:srgbClr val="0563c1"/>
                </a:solidFill>
                <a:latin typeface="Calibri"/>
              </a:rPr>
              <a:t>rosbash</a:t>
            </a:r>
            <a:r>
              <a:rPr lang="en-US">
                <a:solidFill>
                  <a:srgbClr val="000000"/>
                </a:solidFill>
                <a:latin typeface="Calibri"/>
              </a:rPr>
              <a:t> suit. It allows you to change directory(</a:t>
            </a:r>
            <a:r>
              <a:rPr lang="en-US">
                <a:solidFill>
                  <a:srgbClr val="2e75b6"/>
                </a:solidFill>
                <a:latin typeface="Calibri"/>
              </a:rPr>
              <a:t>cd</a:t>
            </a:r>
            <a:r>
              <a:rPr lang="en-US">
                <a:solidFill>
                  <a:srgbClr val="000000"/>
                </a:solidFill>
                <a:latin typeface="Calibri"/>
              </a:rPr>
              <a:t>*) directly to a package or a stack.</a:t>
            </a:r>
            <a:endParaRPr/>
          </a:p>
        </p:txBody>
      </p:sp>
      <p:sp>
        <p:nvSpPr>
          <p:cNvPr id="152" name="CustomShape 3"/>
          <p:cNvSpPr/>
          <p:nvPr/>
        </p:nvSpPr>
        <p:spPr>
          <a:xfrm>
            <a:off x="501840" y="1132920"/>
            <a:ext cx="87732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usage:</a:t>
            </a:r>
            <a:endParaRPr/>
          </a:p>
        </p:txBody>
      </p:sp>
      <p:sp>
        <p:nvSpPr>
          <p:cNvPr id="153" name="CustomShape 4"/>
          <p:cNvSpPr/>
          <p:nvPr/>
        </p:nvSpPr>
        <p:spPr>
          <a:xfrm>
            <a:off x="2419200" y="1502280"/>
            <a:ext cx="357480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 roscd [locationname[/subdir]]</a:t>
            </a:r>
            <a:endParaRPr/>
          </a:p>
        </p:txBody>
      </p:sp>
      <p:sp>
        <p:nvSpPr>
          <p:cNvPr id="154" name="CustomShape 5"/>
          <p:cNvSpPr/>
          <p:nvPr/>
        </p:nvSpPr>
        <p:spPr>
          <a:xfrm>
            <a:off x="485280" y="1871640"/>
            <a:ext cx="115776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Example:</a:t>
            </a:r>
            <a:endParaRPr/>
          </a:p>
        </p:txBody>
      </p:sp>
      <p:sp>
        <p:nvSpPr>
          <p:cNvPr id="155" name="CustomShape 6"/>
          <p:cNvSpPr/>
          <p:nvPr/>
        </p:nvSpPr>
        <p:spPr>
          <a:xfrm>
            <a:off x="2528640" y="2370600"/>
            <a:ext cx="1628640" cy="63864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 roscd rospy</a:t>
            </a:r>
            <a:endParaRPr/>
          </a:p>
          <a:p>
            <a:pPr>
              <a:lnSpc>
                <a:spcPct val="100000"/>
              </a:lnSpc>
            </a:pPr>
            <a:r>
              <a:rPr lang="en-US">
                <a:solidFill>
                  <a:srgbClr val="2e75b6"/>
                </a:solidFill>
                <a:latin typeface="Calibri"/>
              </a:rPr>
              <a:t>$ pwd</a:t>
            </a:r>
            <a:endParaRPr/>
          </a:p>
        </p:txBody>
      </p:sp>
      <p:sp>
        <p:nvSpPr>
          <p:cNvPr id="156" name="CustomShape 7"/>
          <p:cNvSpPr/>
          <p:nvPr/>
        </p:nvSpPr>
        <p:spPr>
          <a:xfrm>
            <a:off x="497160" y="3016800"/>
            <a:ext cx="101304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Output:</a:t>
            </a:r>
            <a:endParaRPr/>
          </a:p>
        </p:txBody>
      </p:sp>
      <p:sp>
        <p:nvSpPr>
          <p:cNvPr id="157" name="CustomShape 8"/>
          <p:cNvSpPr/>
          <p:nvPr/>
        </p:nvSpPr>
        <p:spPr>
          <a:xfrm>
            <a:off x="2335320" y="3386160"/>
            <a:ext cx="394200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YOUR_INSTALL_PATH/share/rospy</a:t>
            </a:r>
            <a:endParaRPr/>
          </a:p>
        </p:txBody>
      </p:sp>
      <p:sp>
        <p:nvSpPr>
          <p:cNvPr id="158" name="CustomShape 9"/>
          <p:cNvSpPr/>
          <p:nvPr/>
        </p:nvSpPr>
        <p:spPr>
          <a:xfrm>
            <a:off x="544680" y="3953520"/>
            <a:ext cx="10319760" cy="912240"/>
          </a:xfrm>
          <a:prstGeom prst="rect">
            <a:avLst/>
          </a:prstGeom>
          <a:noFill/>
          <a:ln>
            <a:noFill/>
          </a:ln>
        </p:spPr>
        <p:txBody>
          <a:bodyPr lIns="90000" rIns="90000" tIns="45000" bIns="45000"/>
          <a:p>
            <a:pPr>
              <a:lnSpc>
                <a:spcPct val="100000"/>
              </a:lnSpc>
            </a:pPr>
            <a:r>
              <a:rPr lang="en-US">
                <a:solidFill>
                  <a:srgbClr val="000000"/>
                </a:solidFill>
                <a:latin typeface="Calibri"/>
              </a:rPr>
              <a:t>Note that </a:t>
            </a:r>
            <a:r>
              <a:rPr lang="en-US" u="sng">
                <a:solidFill>
                  <a:srgbClr val="0563c1"/>
                </a:solidFill>
                <a:latin typeface="Calibri"/>
              </a:rPr>
              <a:t>roscd</a:t>
            </a:r>
            <a:r>
              <a:rPr lang="en-US">
                <a:solidFill>
                  <a:srgbClr val="000000"/>
                </a:solidFill>
                <a:latin typeface="Calibri"/>
              </a:rPr>
              <a:t>, like other ROS tools, will </a:t>
            </a:r>
            <a:r>
              <a:rPr i="1" lang="en-US">
                <a:solidFill>
                  <a:srgbClr val="000000"/>
                </a:solidFill>
                <a:latin typeface="Calibri"/>
              </a:rPr>
              <a:t>only</a:t>
            </a:r>
            <a:r>
              <a:rPr lang="en-US">
                <a:solidFill>
                  <a:srgbClr val="000000"/>
                </a:solidFill>
                <a:latin typeface="Calibri"/>
              </a:rPr>
              <a:t> find ROS packages that are within the directories listed in your </a:t>
            </a:r>
            <a:r>
              <a:rPr lang="en-US" u="sng">
                <a:solidFill>
                  <a:srgbClr val="0563c1"/>
                </a:solidFill>
                <a:latin typeface="Calibri"/>
              </a:rPr>
              <a:t>ROS_PACKAGE_PATH</a:t>
            </a:r>
            <a:r>
              <a:rPr lang="en-US">
                <a:solidFill>
                  <a:srgbClr val="000000"/>
                </a:solidFill>
                <a:latin typeface="Calibri"/>
              </a:rPr>
              <a:t>. To see what is in your </a:t>
            </a:r>
            <a:r>
              <a:rPr lang="en-US" u="sng">
                <a:solidFill>
                  <a:srgbClr val="0563c1"/>
                </a:solidFill>
                <a:latin typeface="Calibri"/>
              </a:rPr>
              <a:t>ROS_PACKAGE_PATH</a:t>
            </a:r>
            <a:r>
              <a:rPr lang="en-US">
                <a:solidFill>
                  <a:srgbClr val="000000"/>
                </a:solidFill>
                <a:latin typeface="Calibri"/>
              </a:rPr>
              <a:t>, type: </a:t>
            </a:r>
            <a:endParaRPr/>
          </a:p>
        </p:txBody>
      </p:sp>
      <p:sp>
        <p:nvSpPr>
          <p:cNvPr id="159" name="CustomShape 10"/>
          <p:cNvSpPr/>
          <p:nvPr/>
        </p:nvSpPr>
        <p:spPr>
          <a:xfrm>
            <a:off x="2364840" y="4797720"/>
            <a:ext cx="340704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$echo $ROS_PACKAGE_PATH</a:t>
            </a:r>
            <a:endParaRPr/>
          </a:p>
        </p:txBody>
      </p:sp>
      <p:sp>
        <p:nvSpPr>
          <p:cNvPr id="160" name="CustomShape 11"/>
          <p:cNvSpPr/>
          <p:nvPr/>
        </p:nvSpPr>
        <p:spPr>
          <a:xfrm>
            <a:off x="549720" y="5365080"/>
            <a:ext cx="10319760" cy="638640"/>
          </a:xfrm>
          <a:prstGeom prst="rect">
            <a:avLst/>
          </a:prstGeom>
          <a:noFill/>
          <a:ln>
            <a:noFill/>
          </a:ln>
        </p:spPr>
        <p:txBody>
          <a:bodyPr lIns="90000" rIns="90000" tIns="45000" bIns="45000"/>
          <a:p>
            <a:pPr>
              <a:lnSpc>
                <a:spcPct val="100000"/>
              </a:lnSpc>
            </a:pPr>
            <a:r>
              <a:rPr lang="en-US">
                <a:solidFill>
                  <a:srgbClr val="000000"/>
                </a:solidFill>
                <a:latin typeface="Calibri"/>
              </a:rPr>
              <a:t>Your </a:t>
            </a:r>
            <a:r>
              <a:rPr lang="en-US" u="sng">
                <a:solidFill>
                  <a:srgbClr val="0563c1"/>
                </a:solidFill>
                <a:latin typeface="Calibri"/>
              </a:rPr>
              <a:t>ROS_PACKAGE_PATH</a:t>
            </a:r>
            <a:r>
              <a:rPr lang="en-US">
                <a:solidFill>
                  <a:srgbClr val="000000"/>
                </a:solidFill>
                <a:latin typeface="Calibri"/>
              </a:rPr>
              <a:t> should contain a list of directories where you have ROS packages separated by colons. A typical </a:t>
            </a:r>
            <a:r>
              <a:rPr lang="en-US" u="sng">
                <a:solidFill>
                  <a:srgbClr val="0563c1"/>
                </a:solidFill>
                <a:latin typeface="Calibri"/>
              </a:rPr>
              <a:t>ROS_PACKAGE_PATH</a:t>
            </a:r>
            <a:r>
              <a:rPr lang="en-US">
                <a:solidFill>
                  <a:srgbClr val="000000"/>
                </a:solidFill>
                <a:latin typeface="Calibri"/>
              </a:rPr>
              <a:t> might look like this:</a:t>
            </a:r>
            <a:endParaRPr/>
          </a:p>
        </p:txBody>
      </p:sp>
      <p:sp>
        <p:nvSpPr>
          <p:cNvPr id="161" name="CustomShape 12"/>
          <p:cNvSpPr/>
          <p:nvPr/>
        </p:nvSpPr>
        <p:spPr>
          <a:xfrm>
            <a:off x="2062800" y="6127560"/>
            <a:ext cx="795312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/opt/ros/kinetic/base/install/share:/opt/ros/kinetic/base/install/stacks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573840" y="466200"/>
            <a:ext cx="10649520" cy="638640"/>
          </a:xfrm>
          <a:prstGeom prst="rect">
            <a:avLst/>
          </a:prstGeom>
          <a:noFill/>
          <a:ln>
            <a:noFill/>
          </a:ln>
        </p:spPr>
        <p:txBody>
          <a:bodyPr lIns="90000" rIns="90000" tIns="45000" bIns="45000"/>
          <a:p>
            <a:pPr>
              <a:lnSpc>
                <a:spcPct val="100000"/>
              </a:lnSpc>
            </a:pPr>
            <a:r>
              <a:rPr lang="en-US">
                <a:solidFill>
                  <a:srgbClr val="000000"/>
                </a:solidFill>
                <a:latin typeface="Calibri"/>
              </a:rPr>
              <a:t>Similarly to other environment paths, you can add additional directories to your </a:t>
            </a:r>
            <a:r>
              <a:rPr lang="en-US" u="sng">
                <a:solidFill>
                  <a:srgbClr val="0563c1"/>
                </a:solidFill>
                <a:latin typeface="Calibri"/>
              </a:rPr>
              <a:t>ROS_PACKAGE_PATH</a:t>
            </a:r>
            <a:r>
              <a:rPr lang="en-US">
                <a:solidFill>
                  <a:srgbClr val="000000"/>
                </a:solidFill>
                <a:latin typeface="Calibri"/>
              </a:rPr>
              <a:t>, with each path separated by a colon ':'. </a:t>
            </a:r>
            <a:endParaRPr/>
          </a:p>
        </p:txBody>
      </p:sp>
      <p:sp>
        <p:nvSpPr>
          <p:cNvPr id="163" name="CustomShape 2"/>
          <p:cNvSpPr/>
          <p:nvPr/>
        </p:nvSpPr>
        <p:spPr>
          <a:xfrm>
            <a:off x="158400" y="1112400"/>
            <a:ext cx="6617880" cy="912960"/>
          </a:xfrm>
          <a:prstGeom prst="rect">
            <a:avLst/>
          </a:prstGeom>
          <a:noFill/>
          <a:ln>
            <a:noFill/>
          </a:ln>
        </p:spPr>
        <p:txBody>
          <a:bodyPr wrap="none" lIns="90000" rIns="90000" tIns="45000" bIns="45000"/>
          <a:p>
            <a:pPr>
              <a:lnSpc>
                <a:spcPct val="100000"/>
              </a:lnSpc>
            </a:pPr>
            <a:r>
              <a:rPr b="1" lang="en-US">
                <a:solidFill>
                  <a:srgbClr val="000000"/>
                </a:solidFill>
                <a:latin typeface="Calibri"/>
              </a:rPr>
              <a:t>Subdirectories</a:t>
            </a:r>
            <a:endParaRPr/>
          </a:p>
          <a:p>
            <a:pPr>
              <a:lnSpc>
                <a:spcPct val="100000"/>
              </a:lnSpc>
            </a:pPr>
            <a:r>
              <a:rPr lang="en-US" u="sng">
                <a:solidFill>
                  <a:srgbClr val="0563c1"/>
                </a:solidFill>
                <a:latin typeface="Calibri"/>
              </a:rPr>
              <a:t>roscd</a:t>
            </a:r>
            <a:r>
              <a:rPr lang="en-US">
                <a:solidFill>
                  <a:srgbClr val="000000"/>
                </a:solidFill>
                <a:latin typeface="Calibri"/>
              </a:rPr>
              <a:t> can also move to a subdirectory of a package or stack.</a:t>
            </a:r>
            <a:endParaRPr/>
          </a:p>
          <a:p>
            <a:pPr>
              <a:lnSpc>
                <a:spcPct val="100000"/>
              </a:lnSpc>
            </a:pPr>
            <a:r>
              <a:rPr lang="en-US">
                <a:solidFill>
                  <a:srgbClr val="000000"/>
                </a:solidFill>
                <a:latin typeface="Calibri"/>
              </a:rPr>
              <a:t>Try: </a:t>
            </a:r>
            <a:endParaRPr/>
          </a:p>
        </p:txBody>
      </p:sp>
      <p:sp>
        <p:nvSpPr>
          <p:cNvPr id="164" name="CustomShape 3"/>
          <p:cNvSpPr/>
          <p:nvPr/>
        </p:nvSpPr>
        <p:spPr>
          <a:xfrm>
            <a:off x="2603880" y="2045520"/>
            <a:ext cx="2532240" cy="63864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$roscd roscpp/cmake</a:t>
            </a:r>
            <a:endParaRPr/>
          </a:p>
          <a:p>
            <a:pPr>
              <a:lnSpc>
                <a:spcPct val="100000"/>
              </a:lnSpc>
            </a:pPr>
            <a:r>
              <a:rPr lang="en-US">
                <a:solidFill>
                  <a:srgbClr val="2e75b6"/>
                </a:solidFill>
                <a:latin typeface="Calibri"/>
              </a:rPr>
              <a:t>$pwd</a:t>
            </a:r>
            <a:endParaRPr/>
          </a:p>
        </p:txBody>
      </p:sp>
      <p:sp>
        <p:nvSpPr>
          <p:cNvPr id="165" name="CustomShape 4"/>
          <p:cNvSpPr/>
          <p:nvPr/>
        </p:nvSpPr>
        <p:spPr>
          <a:xfrm>
            <a:off x="526320" y="2692080"/>
            <a:ext cx="101304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Output:</a:t>
            </a:r>
            <a:endParaRPr/>
          </a:p>
        </p:txBody>
      </p:sp>
      <p:sp>
        <p:nvSpPr>
          <p:cNvPr id="166" name="CustomShape 5"/>
          <p:cNvSpPr/>
          <p:nvPr/>
        </p:nvSpPr>
        <p:spPr>
          <a:xfrm>
            <a:off x="2405880" y="3061440"/>
            <a:ext cx="490824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YOUR_INSTALL_PATH/share/roscpp/cmake</a:t>
            </a:r>
            <a:endParaRPr/>
          </a:p>
        </p:txBody>
      </p:sp>
      <p:sp>
        <p:nvSpPr>
          <p:cNvPr id="167" name="CustomShape 6"/>
          <p:cNvSpPr/>
          <p:nvPr/>
        </p:nvSpPr>
        <p:spPr>
          <a:xfrm>
            <a:off x="573840" y="3430800"/>
            <a:ext cx="10649520" cy="912960"/>
          </a:xfrm>
          <a:prstGeom prst="rect">
            <a:avLst/>
          </a:prstGeom>
          <a:noFill/>
          <a:ln>
            <a:noFill/>
          </a:ln>
        </p:spPr>
        <p:txBody>
          <a:bodyPr lIns="90000" rIns="90000" tIns="45000" bIns="45000"/>
          <a:p>
            <a:pPr>
              <a:lnSpc>
                <a:spcPct val="100000"/>
              </a:lnSpc>
            </a:pPr>
            <a:r>
              <a:rPr lang="en-US">
                <a:solidFill>
                  <a:srgbClr val="2e75b6"/>
                </a:solidFill>
                <a:latin typeface="Calibri"/>
              </a:rPr>
              <a:t>roscd log</a:t>
            </a:r>
            <a:endParaRPr/>
          </a:p>
          <a:p>
            <a:pPr>
              <a:lnSpc>
                <a:spcPct val="100000"/>
              </a:lnSpc>
            </a:pPr>
            <a:r>
              <a:rPr lang="en-US">
                <a:solidFill>
                  <a:srgbClr val="000000"/>
                </a:solidFill>
                <a:latin typeface="Calibri"/>
              </a:rPr>
              <a:t>roscd log will take you to the folder where ROS stores log files. Note that if you have not run any ROS programs yet, this will yield an error saying that it does not yet exist.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114480" y="573840"/>
            <a:ext cx="11925000" cy="912960"/>
          </a:xfrm>
          <a:prstGeom prst="rect">
            <a:avLst/>
          </a:prstGeom>
          <a:noFill/>
          <a:ln>
            <a:noFill/>
          </a:ln>
        </p:spPr>
        <p:txBody>
          <a:bodyPr wrap="none" lIns="90000" rIns="90000" tIns="45000" bIns="45000"/>
          <a:p>
            <a:pPr>
              <a:lnSpc>
                <a:spcPct val="100000"/>
              </a:lnSpc>
            </a:pPr>
            <a:r>
              <a:rPr lang="en-US">
                <a:solidFill>
                  <a:srgbClr val="000000"/>
                </a:solidFill>
                <a:latin typeface="Calibri"/>
              </a:rPr>
              <a:t>Using </a:t>
            </a:r>
            <a:r>
              <a:rPr lang="en-US">
                <a:solidFill>
                  <a:srgbClr val="2e75b6"/>
                </a:solidFill>
                <a:latin typeface="Calibri"/>
              </a:rPr>
              <a:t>rosls</a:t>
            </a:r>
            <a:endParaRPr/>
          </a:p>
          <a:p>
            <a:pPr>
              <a:lnSpc>
                <a:spcPct val="100000"/>
              </a:lnSpc>
            </a:pPr>
            <a:r>
              <a:rPr lang="en-US" u="sng">
                <a:solidFill>
                  <a:srgbClr val="0563c1"/>
                </a:solidFill>
                <a:latin typeface="Calibri"/>
              </a:rPr>
              <a:t>rosls</a:t>
            </a:r>
            <a:r>
              <a:rPr lang="en-US">
                <a:solidFill>
                  <a:srgbClr val="000000"/>
                </a:solidFill>
                <a:latin typeface="Calibri"/>
              </a:rPr>
              <a:t> is part of the </a:t>
            </a:r>
            <a:r>
              <a:rPr lang="en-US" u="sng">
                <a:solidFill>
                  <a:srgbClr val="0563c1"/>
                </a:solidFill>
                <a:latin typeface="Calibri"/>
              </a:rPr>
              <a:t>rosbash</a:t>
            </a:r>
            <a:r>
              <a:rPr lang="en-US">
                <a:solidFill>
                  <a:srgbClr val="000000"/>
                </a:solidFill>
                <a:latin typeface="Calibri"/>
              </a:rPr>
              <a:t> suite. It allows you to </a:t>
            </a:r>
            <a:r>
              <a:rPr lang="en-US" u="sng">
                <a:solidFill>
                  <a:srgbClr val="0563c1"/>
                </a:solidFill>
                <a:latin typeface="Calibri"/>
              </a:rPr>
              <a:t>ls</a:t>
            </a:r>
            <a:r>
              <a:rPr lang="en-US">
                <a:solidFill>
                  <a:srgbClr val="000000"/>
                </a:solidFill>
                <a:latin typeface="Calibri"/>
              </a:rPr>
              <a:t> directly in a package by name rather than by absolute path.</a:t>
            </a:r>
            <a:endParaRPr/>
          </a:p>
          <a:p>
            <a:pPr>
              <a:lnSpc>
                <a:spcPct val="100000"/>
              </a:lnSpc>
            </a:pPr>
            <a:r>
              <a:rPr lang="en-US">
                <a:solidFill>
                  <a:srgbClr val="000000"/>
                </a:solidFill>
                <a:latin typeface="Calibri"/>
              </a:rPr>
              <a:t>Usage: </a:t>
            </a:r>
            <a:endParaRPr/>
          </a:p>
        </p:txBody>
      </p:sp>
      <p:sp>
        <p:nvSpPr>
          <p:cNvPr id="169" name="CustomShape 2"/>
          <p:cNvSpPr/>
          <p:nvPr/>
        </p:nvSpPr>
        <p:spPr>
          <a:xfrm>
            <a:off x="3271320" y="1497240"/>
            <a:ext cx="347400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 rosls [locationname[/subdir]]</a:t>
            </a:r>
            <a:endParaRPr/>
          </a:p>
        </p:txBody>
      </p:sp>
      <p:sp>
        <p:nvSpPr>
          <p:cNvPr id="170" name="CustomShape 3"/>
          <p:cNvSpPr/>
          <p:nvPr/>
        </p:nvSpPr>
        <p:spPr>
          <a:xfrm>
            <a:off x="760680" y="1920240"/>
            <a:ext cx="122004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Example: </a:t>
            </a:r>
            <a:endParaRPr/>
          </a:p>
        </p:txBody>
      </p:sp>
      <p:sp>
        <p:nvSpPr>
          <p:cNvPr id="171" name="CustomShape 4"/>
          <p:cNvSpPr/>
          <p:nvPr/>
        </p:nvSpPr>
        <p:spPr>
          <a:xfrm>
            <a:off x="3315240" y="2289600"/>
            <a:ext cx="267264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 rosls roscpp_tutorials</a:t>
            </a:r>
            <a:endParaRPr/>
          </a:p>
        </p:txBody>
      </p:sp>
      <p:sp>
        <p:nvSpPr>
          <p:cNvPr id="172" name="CustomShape 5"/>
          <p:cNvSpPr/>
          <p:nvPr/>
        </p:nvSpPr>
        <p:spPr>
          <a:xfrm>
            <a:off x="743040" y="3083760"/>
            <a:ext cx="168948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would return: </a:t>
            </a:r>
            <a:endParaRPr/>
          </a:p>
        </p:txBody>
      </p:sp>
      <p:sp>
        <p:nvSpPr>
          <p:cNvPr id="173" name="CustomShape 6"/>
          <p:cNvSpPr/>
          <p:nvPr/>
        </p:nvSpPr>
        <p:spPr>
          <a:xfrm>
            <a:off x="3263400" y="3666600"/>
            <a:ext cx="3420720" cy="364320"/>
          </a:xfrm>
          <a:prstGeom prst="rect">
            <a:avLst/>
          </a:prstGeom>
          <a:noFill/>
          <a:ln>
            <a:solidFill>
              <a:srgbClr val="7030a0"/>
            </a:solidFill>
          </a:ln>
        </p:spPr>
        <p:txBody>
          <a:bodyPr wrap="none" lIns="90000" rIns="90000" tIns="45000" bIns="45000"/>
          <a:p>
            <a:pPr>
              <a:lnSpc>
                <a:spcPct val="100000"/>
              </a:lnSpc>
            </a:pPr>
            <a:r>
              <a:rPr lang="en-US">
                <a:solidFill>
                  <a:srgbClr val="2e75b6"/>
                </a:solidFill>
                <a:latin typeface="Calibri"/>
              </a:rPr>
              <a:t>cmake launch package.xml srv</a:t>
            </a:r>
            <a:endParaRPr/>
          </a:p>
        </p:txBody>
      </p:sp>
      <p:sp>
        <p:nvSpPr>
          <p:cNvPr id="174" name="CustomShape 7"/>
          <p:cNvSpPr/>
          <p:nvPr/>
        </p:nvSpPr>
        <p:spPr>
          <a:xfrm>
            <a:off x="2435400" y="4697640"/>
            <a:ext cx="7282800" cy="1461600"/>
          </a:xfrm>
          <a:prstGeom prst="rect">
            <a:avLst/>
          </a:prstGeom>
          <a:noFill/>
          <a:ln>
            <a:solidFill>
              <a:srgbClr val="7030a0"/>
            </a:solidFill>
          </a:ln>
        </p:spPr>
        <p:txBody>
          <a:bodyPr wrap="none" lIns="90000" rIns="90000" tIns="45000" bIns="45000"/>
          <a:p>
            <a:pPr>
              <a:lnSpc>
                <a:spcPct val="100000"/>
              </a:lnSpc>
            </a:pPr>
            <a:r>
              <a:rPr lang="en-US">
                <a:solidFill>
                  <a:srgbClr val="000000"/>
                </a:solidFill>
                <a:latin typeface="Calibri"/>
              </a:rPr>
              <a:t>You may have noticed a pattern with the naming of the ROS tools: </a:t>
            </a:r>
            <a:endParaRPr/>
          </a:p>
          <a:p>
            <a:pPr>
              <a:lnSpc>
                <a:spcPct val="100000"/>
              </a:lnSpc>
            </a:pPr>
            <a:r>
              <a:rPr lang="en-US">
                <a:solidFill>
                  <a:srgbClr val="000000"/>
                </a:solidFill>
                <a:latin typeface="Calibri"/>
              </a:rPr>
              <a:t>rospack = ros + pack(age) </a:t>
            </a:r>
            <a:endParaRPr/>
          </a:p>
          <a:p>
            <a:pPr>
              <a:lnSpc>
                <a:spcPct val="100000"/>
              </a:lnSpc>
            </a:pPr>
            <a:r>
              <a:rPr lang="en-US">
                <a:solidFill>
                  <a:srgbClr val="000000"/>
                </a:solidFill>
                <a:latin typeface="Calibri"/>
              </a:rPr>
              <a:t>roscd = ros + cd </a:t>
            </a:r>
            <a:endParaRPr/>
          </a:p>
          <a:p>
            <a:pPr>
              <a:lnSpc>
                <a:spcPct val="100000"/>
              </a:lnSpc>
            </a:pPr>
            <a:r>
              <a:rPr lang="en-US">
                <a:solidFill>
                  <a:srgbClr val="000000"/>
                </a:solidFill>
                <a:latin typeface="Calibri"/>
              </a:rPr>
              <a:t>rosls = ros + ls </a:t>
            </a:r>
            <a:endParaRPr/>
          </a:p>
          <a:p>
            <a:pPr>
              <a:lnSpc>
                <a:spcPct val="100000"/>
              </a:lnSpc>
            </a:pPr>
            <a:r>
              <a:rPr lang="en-US">
                <a:solidFill>
                  <a:srgbClr val="000000"/>
                </a:solidFill>
                <a:latin typeface="Calibri"/>
              </a:rPr>
              <a:t>This naming pattern holds for many of the ROS tools.</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586800" y="591840"/>
            <a:ext cx="276084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Creating a ROS Package</a:t>
            </a:r>
            <a:endParaRPr/>
          </a:p>
        </p:txBody>
      </p:sp>
      <p:sp>
        <p:nvSpPr>
          <p:cNvPr id="176" name="CustomShape 2"/>
          <p:cNvSpPr/>
          <p:nvPr/>
        </p:nvSpPr>
        <p:spPr>
          <a:xfrm>
            <a:off x="779760" y="1263960"/>
            <a:ext cx="2832120" cy="638640"/>
          </a:xfrm>
          <a:prstGeom prst="rect">
            <a:avLst/>
          </a:prstGeom>
          <a:noFill/>
          <a:ln>
            <a:noFill/>
          </a:ln>
        </p:spPr>
        <p:txBody>
          <a:bodyPr lIns="90000" rIns="90000" tIns="45000" bIns="45000"/>
          <a:p>
            <a:pPr>
              <a:lnSpc>
                <a:spcPct val="100000"/>
              </a:lnSpc>
            </a:pPr>
            <a:r>
              <a:rPr lang="en-US" u="sng">
                <a:solidFill>
                  <a:srgbClr val="0563c1"/>
                </a:solidFill>
                <a:latin typeface="Calibri"/>
              </a:rPr>
              <a:t>Click here for english</a:t>
            </a:r>
            <a:endParaRPr/>
          </a:p>
          <a:p>
            <a:pPr>
              <a:lnSpc>
                <a:spcPct val="100000"/>
              </a:lnSpc>
            </a:pPr>
            <a:r>
              <a:rPr lang="en-US" u="sng">
                <a:solidFill>
                  <a:srgbClr val="0563c1"/>
                </a:solidFill>
                <a:latin typeface="Calibri"/>
              </a:rPr>
              <a:t>Click here for Japanese</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838080" y="365040"/>
            <a:ext cx="10514880" cy="620280"/>
          </a:xfrm>
          <a:prstGeom prst="rect">
            <a:avLst/>
          </a:prstGeom>
          <a:noFill/>
          <a:ln>
            <a:noFill/>
          </a:ln>
        </p:spPr>
        <p:txBody>
          <a:bodyPr lIns="90000" rIns="90000" tIns="45000" bIns="45000" anchor="ctr"/>
          <a:p>
            <a:pPr>
              <a:lnSpc>
                <a:spcPct val="90000"/>
              </a:lnSpc>
            </a:pPr>
            <a:r>
              <a:rPr lang="en-US" sz="3200">
                <a:solidFill>
                  <a:srgbClr val="2e75b6"/>
                </a:solidFill>
                <a:latin typeface="Calibri Light"/>
              </a:rPr>
              <a:t>目次</a:t>
            </a:r>
            <a:endParaRPr/>
          </a:p>
        </p:txBody>
      </p:sp>
      <p:sp>
        <p:nvSpPr>
          <p:cNvPr id="111" name="CustomShape 2"/>
          <p:cNvSpPr/>
          <p:nvPr/>
        </p:nvSpPr>
        <p:spPr>
          <a:xfrm>
            <a:off x="838080" y="1305720"/>
            <a:ext cx="10514880" cy="4350600"/>
          </a:xfrm>
          <a:prstGeom prst="rect">
            <a:avLst/>
          </a:prstGeom>
          <a:noFill/>
          <a:ln>
            <a:noFill/>
          </a:ln>
        </p:spPr>
        <p:txBody>
          <a:bodyPr lIns="90000" rIns="90000" tIns="45000" bIns="45000"/>
          <a:p>
            <a:pPr>
              <a:lnSpc>
                <a:spcPct val="90000"/>
              </a:lnSpc>
            </a:pPr>
            <a:r>
              <a:rPr b="1" lang="en-US" sz="2800">
                <a:solidFill>
                  <a:srgbClr val="000000"/>
                </a:solidFill>
                <a:latin typeface="Calibri"/>
              </a:rPr>
              <a:t>・</a:t>
            </a:r>
            <a:r>
              <a:rPr lang="en-US" sz="2800">
                <a:solidFill>
                  <a:srgbClr val="000000"/>
                </a:solidFill>
                <a:latin typeface="Calibri"/>
              </a:rPr>
              <a:t>ROS</a:t>
            </a:r>
            <a:r>
              <a:rPr lang="en-US" sz="2800">
                <a:solidFill>
                  <a:srgbClr val="000000"/>
                </a:solidFill>
                <a:latin typeface="Calibri"/>
              </a:rPr>
              <a:t>のインストールと環境構築</a:t>
            </a:r>
            <a:endParaRPr/>
          </a:p>
          <a:p>
            <a:pPr>
              <a:lnSpc>
                <a:spcPct val="90000"/>
              </a:lnSpc>
            </a:pPr>
            <a:r>
              <a:rPr lang="en-US" sz="2800">
                <a:solidFill>
                  <a:srgbClr val="000000"/>
                </a:solidFill>
                <a:latin typeface="Calibri"/>
              </a:rPr>
              <a:t>・</a:t>
            </a:r>
            <a:r>
              <a:rPr lang="en-US" sz="2800">
                <a:solidFill>
                  <a:srgbClr val="000000"/>
                </a:solidFill>
                <a:latin typeface="Calibri"/>
              </a:rPr>
              <a:t>ROS</a:t>
            </a:r>
            <a:r>
              <a:rPr lang="en-US" sz="2800">
                <a:solidFill>
                  <a:srgbClr val="000000"/>
                </a:solidFill>
                <a:latin typeface="Calibri"/>
              </a:rPr>
              <a:t>ファイルシステムをナビゲートする</a:t>
            </a:r>
            <a:endParaRPr/>
          </a:p>
          <a:p>
            <a:pPr>
              <a:lnSpc>
                <a:spcPct val="90000"/>
              </a:lnSpc>
            </a:pPr>
            <a:r>
              <a:rPr lang="en-US" sz="2800">
                <a:solidFill>
                  <a:srgbClr val="000000"/>
                </a:solidFill>
                <a:latin typeface="Calibri"/>
              </a:rPr>
              <a:t>・</a:t>
            </a:r>
            <a:r>
              <a:rPr lang="en-US" sz="2800">
                <a:solidFill>
                  <a:srgbClr val="000000"/>
                </a:solidFill>
                <a:latin typeface="Calibri"/>
              </a:rPr>
              <a:t>ROS </a:t>
            </a:r>
            <a:r>
              <a:rPr lang="en-US" sz="2800">
                <a:solidFill>
                  <a:srgbClr val="000000"/>
                </a:solidFill>
                <a:latin typeface="Calibri"/>
              </a:rPr>
              <a:t>パッケージを作る</a:t>
            </a:r>
            <a:endParaRPr/>
          </a:p>
          <a:p>
            <a:pPr>
              <a:lnSpc>
                <a:spcPct val="90000"/>
              </a:lnSpc>
            </a:pPr>
            <a:r>
              <a:rPr lang="en-US" sz="2800">
                <a:solidFill>
                  <a:srgbClr val="000000"/>
                </a:solidFill>
                <a:latin typeface="Calibri"/>
              </a:rPr>
              <a:t>・</a:t>
            </a:r>
            <a:r>
              <a:rPr lang="en-US" sz="2800">
                <a:solidFill>
                  <a:srgbClr val="000000"/>
                </a:solidFill>
                <a:latin typeface="Calibri"/>
              </a:rPr>
              <a:t>ROS </a:t>
            </a:r>
            <a:r>
              <a:rPr lang="en-US" sz="2800">
                <a:solidFill>
                  <a:srgbClr val="000000"/>
                </a:solidFill>
                <a:latin typeface="Calibri"/>
              </a:rPr>
              <a:t>パッケージをビルドする</a:t>
            </a:r>
            <a:endParaRPr/>
          </a:p>
          <a:p>
            <a:pPr>
              <a:lnSpc>
                <a:spcPct val="90000"/>
              </a:lnSpc>
            </a:pPr>
            <a:r>
              <a:rPr lang="en-US" sz="2800">
                <a:solidFill>
                  <a:srgbClr val="000000"/>
                </a:solidFill>
                <a:latin typeface="Calibri"/>
              </a:rPr>
              <a:t>・</a:t>
            </a:r>
            <a:r>
              <a:rPr lang="en-US" sz="2800">
                <a:solidFill>
                  <a:srgbClr val="000000"/>
                </a:solidFill>
                <a:latin typeface="Calibri"/>
              </a:rPr>
              <a:t>ROS nodes</a:t>
            </a:r>
            <a:r>
              <a:rPr lang="en-US" sz="2800">
                <a:solidFill>
                  <a:srgbClr val="000000"/>
                </a:solidFill>
                <a:latin typeface="Calibri"/>
              </a:rPr>
              <a:t>を理解する</a:t>
            </a:r>
            <a:endParaRPr/>
          </a:p>
          <a:p>
            <a:pPr>
              <a:lnSpc>
                <a:spcPct val="90000"/>
              </a:lnSpc>
            </a:pPr>
            <a:r>
              <a:rPr lang="en-US" sz="2800">
                <a:solidFill>
                  <a:srgbClr val="000000"/>
                </a:solidFill>
                <a:latin typeface="Calibri"/>
              </a:rPr>
              <a:t>・</a:t>
            </a:r>
            <a:r>
              <a:rPr lang="en-US" sz="2800">
                <a:solidFill>
                  <a:srgbClr val="000000"/>
                </a:solidFill>
                <a:latin typeface="Calibri"/>
              </a:rPr>
              <a:t>ROS Topics</a:t>
            </a:r>
            <a:r>
              <a:rPr lang="en-US" sz="2800">
                <a:solidFill>
                  <a:srgbClr val="000000"/>
                </a:solidFill>
                <a:latin typeface="Calibri"/>
              </a:rPr>
              <a:t>を理解する</a:t>
            </a:r>
            <a:endParaRPr/>
          </a:p>
          <a:p>
            <a:pPr>
              <a:lnSpc>
                <a:spcPct val="90000"/>
              </a:lnSpc>
            </a:pPr>
            <a:r>
              <a:rPr lang="en-US" sz="2800">
                <a:solidFill>
                  <a:srgbClr val="000000"/>
                </a:solidFill>
                <a:latin typeface="Calibri"/>
              </a:rPr>
              <a:t>・</a:t>
            </a:r>
            <a:r>
              <a:rPr lang="en-US" sz="2800">
                <a:solidFill>
                  <a:srgbClr val="000000"/>
                </a:solidFill>
                <a:latin typeface="Calibri"/>
              </a:rPr>
              <a:t>ROS </a:t>
            </a:r>
            <a:r>
              <a:rPr lang="en-US" sz="2800">
                <a:solidFill>
                  <a:srgbClr val="000000"/>
                </a:solidFill>
                <a:latin typeface="Calibri"/>
              </a:rPr>
              <a:t>サービスとパラメータを理解する</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3600">
                <a:solidFill>
                  <a:srgbClr val="2e75b6"/>
                </a:solidFill>
                <a:latin typeface="Calibri Light"/>
              </a:rPr>
              <a:t>ROS</a:t>
            </a:r>
            <a:r>
              <a:rPr lang="en-US" sz="3600">
                <a:solidFill>
                  <a:srgbClr val="2e75b6"/>
                </a:solidFill>
                <a:latin typeface="Calibri Light"/>
              </a:rPr>
              <a:t>って何？</a:t>
            </a:r>
            <a:endParaRPr/>
          </a:p>
        </p:txBody>
      </p:sp>
      <p:sp>
        <p:nvSpPr>
          <p:cNvPr id="113" name="CustomShape 2"/>
          <p:cNvSpPr/>
          <p:nvPr/>
        </p:nvSpPr>
        <p:spPr>
          <a:xfrm>
            <a:off x="838080" y="1825560"/>
            <a:ext cx="10514880" cy="4350600"/>
          </a:xfrm>
          <a:prstGeom prst="rect">
            <a:avLst/>
          </a:prstGeom>
          <a:noFill/>
          <a:ln>
            <a:noFill/>
          </a:ln>
        </p:spPr>
        <p:txBody>
          <a:bodyPr lIns="90000" rIns="90000" tIns="45000" bIns="45000"/>
          <a:p>
            <a:pPr algn="just">
              <a:lnSpc>
                <a:spcPct val="100000"/>
              </a:lnSpc>
            </a:pPr>
            <a:r>
              <a:rPr lang="en-US" sz="2400">
                <a:latin typeface="Calibri"/>
              </a:rPr>
              <a:t>・</a:t>
            </a:r>
            <a:r>
              <a:rPr lang="en-US" sz="2400">
                <a:latin typeface="Calibri"/>
              </a:rPr>
              <a:t>ROS(Robot Operating System)</a:t>
            </a:r>
            <a:r>
              <a:rPr lang="en-US" sz="2400">
                <a:latin typeface="Calibri"/>
              </a:rPr>
              <a:t>は、ロボットのソフトウェアを書くための柔軟なフレームワークです。これは、ロボットの多種多様なプラットフォーム上での複雑でロバストなロボットの動作を作成するタスクを簡素化することを目指したツール、ライブラリ、および規則のコレクションである。</a:t>
            </a:r>
            <a:endParaRPr/>
          </a:p>
          <a:p>
            <a:pPr algn="just">
              <a:lnSpc>
                <a:spcPct val="100000"/>
              </a:lnSpc>
            </a:pPr>
            <a:endParaRPr/>
          </a:p>
          <a:p>
            <a:pPr algn="just">
              <a:lnSpc>
                <a:spcPct val="100000"/>
              </a:lnSpc>
            </a:pPr>
            <a:r>
              <a:rPr b="1" lang="en-US" sz="2400">
                <a:solidFill>
                  <a:srgbClr val="2e75b6"/>
                </a:solidFill>
                <a:latin typeface="Calibri"/>
              </a:rPr>
              <a:t>Why? </a:t>
            </a:r>
            <a:r>
              <a:rPr lang="en-US" sz="2400">
                <a:solidFill>
                  <a:srgbClr val="000000"/>
                </a:solidFill>
                <a:latin typeface="Calibri"/>
              </a:rPr>
              <a:t>ロバストに作成するので、汎用ロボットソフトウェアを作るのは困難である。ロボットにとって、人間に些細なように見える問題は、多くの場合、タスクや環境のインスタンス間でかなり変わる。これらの問題を自身で解決しようとする人は滅多にいない。 </a:t>
            </a:r>
            <a:endParaRPr/>
          </a:p>
        </p:txBody>
      </p:sp>
      <p:sp>
        <p:nvSpPr>
          <p:cNvPr id="114" name="CustomShape 3"/>
          <p:cNvSpPr/>
          <p:nvPr/>
        </p:nvSpPr>
        <p:spPr>
          <a:xfrm>
            <a:off x="1042920" y="5647680"/>
            <a:ext cx="10105560" cy="364320"/>
          </a:xfrm>
          <a:prstGeom prst="rect">
            <a:avLst/>
          </a:prstGeom>
          <a:noFill/>
          <a:ln>
            <a:noFill/>
          </a:ln>
        </p:spPr>
        <p:txBody>
          <a:bodyPr wrap="none" lIns="90000" rIns="90000" tIns="45000" bIns="45000"/>
          <a:p>
            <a:pPr>
              <a:lnSpc>
                <a:spcPct val="100000"/>
              </a:lnSpc>
            </a:pPr>
            <a:r>
              <a:rPr lang="en-US">
                <a:solidFill>
                  <a:srgbClr val="2e75b6"/>
                </a:solidFill>
                <a:latin typeface="Calibri"/>
              </a:rPr>
              <a:t>ROS was built from the ground up to encourage </a:t>
            </a:r>
            <a:r>
              <a:rPr i="1" lang="en-US">
                <a:solidFill>
                  <a:srgbClr val="2e75b6"/>
                </a:solidFill>
                <a:latin typeface="Calibri"/>
              </a:rPr>
              <a:t>collaborative</a:t>
            </a:r>
            <a:r>
              <a:rPr lang="en-US">
                <a:solidFill>
                  <a:srgbClr val="2e75b6"/>
                </a:solidFill>
                <a:latin typeface="Calibri"/>
              </a:rPr>
              <a:t> robotics software development</a:t>
            </a:r>
            <a:endParaRPr/>
          </a:p>
        </p:txBody>
      </p:sp>
      <p:sp>
        <p:nvSpPr>
          <p:cNvPr id="115" name="CustomShape 4"/>
          <p:cNvSpPr/>
          <p:nvPr/>
        </p:nvSpPr>
        <p:spPr>
          <a:xfrm>
            <a:off x="9524520" y="6314400"/>
            <a:ext cx="2043000" cy="364320"/>
          </a:xfrm>
          <a:prstGeom prst="rect">
            <a:avLst/>
          </a:prstGeom>
          <a:noFill/>
          <a:ln>
            <a:noFill/>
          </a:ln>
        </p:spPr>
        <p:txBody>
          <a:bodyPr wrap="none" lIns="90000" rIns="90000" tIns="45000" bIns="45000"/>
          <a:p>
            <a:pPr>
              <a:lnSpc>
                <a:spcPct val="100000"/>
              </a:lnSpc>
            </a:pPr>
            <a:r>
              <a:rPr lang="en-US" u="sng">
                <a:solidFill>
                  <a:srgbClr val="0563c1"/>
                </a:solidFill>
                <a:latin typeface="Calibri"/>
              </a:rPr>
              <a:t>More Information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838080" y="365040"/>
            <a:ext cx="10514880" cy="740520"/>
          </a:xfrm>
          <a:prstGeom prst="rect">
            <a:avLst/>
          </a:prstGeom>
          <a:noFill/>
          <a:ln>
            <a:noFill/>
          </a:ln>
        </p:spPr>
        <p:txBody>
          <a:bodyPr lIns="90000" rIns="90000" tIns="45000" bIns="45000" anchor="ctr"/>
          <a:p>
            <a:pPr>
              <a:lnSpc>
                <a:spcPct val="90000"/>
              </a:lnSpc>
            </a:pPr>
            <a:r>
              <a:rPr lang="en-US" sz="3600">
                <a:solidFill>
                  <a:srgbClr val="2e75b6"/>
                </a:solidFill>
                <a:latin typeface="Calibri Light"/>
              </a:rPr>
              <a:t>ROS</a:t>
            </a:r>
            <a:r>
              <a:rPr lang="en-US" sz="3600">
                <a:solidFill>
                  <a:srgbClr val="2e75b6"/>
                </a:solidFill>
                <a:latin typeface="Calibri Light"/>
              </a:rPr>
              <a:t>の利点</a:t>
            </a:r>
            <a:endParaRPr/>
          </a:p>
        </p:txBody>
      </p:sp>
      <p:sp>
        <p:nvSpPr>
          <p:cNvPr id="117" name="CustomShape 2"/>
          <p:cNvSpPr/>
          <p:nvPr/>
        </p:nvSpPr>
        <p:spPr>
          <a:xfrm>
            <a:off x="838080" y="1106280"/>
            <a:ext cx="10514880" cy="4350600"/>
          </a:xfrm>
          <a:prstGeom prst="rect">
            <a:avLst/>
          </a:prstGeom>
          <a:noFill/>
          <a:ln>
            <a:noFill/>
          </a:ln>
        </p:spPr>
        <p:txBody>
          <a:bodyPr lIns="90000" rIns="90000" tIns="45000" bIns="45000"/>
          <a:p>
            <a:pPr>
              <a:lnSpc>
                <a:spcPct val="90000"/>
              </a:lnSpc>
              <a:buFont typeface="Arial"/>
              <a:buChar char="•"/>
            </a:pPr>
            <a:r>
              <a:rPr lang="en-US" sz="2600">
                <a:solidFill>
                  <a:srgbClr val="2e75b6"/>
                </a:solidFill>
                <a:latin typeface="Calibri"/>
              </a:rPr>
              <a:t>分散コンピューティング </a:t>
            </a:r>
            <a:endParaRPr/>
          </a:p>
          <a:p>
            <a:pPr>
              <a:lnSpc>
                <a:spcPct val="90000"/>
              </a:lnSpc>
            </a:pPr>
            <a:r>
              <a:rPr lang="en-US" sz="2000">
                <a:solidFill>
                  <a:srgbClr val="000000"/>
                </a:solidFill>
                <a:latin typeface="Calibri"/>
              </a:rPr>
              <a:t>      </a:t>
            </a:r>
            <a:r>
              <a:rPr lang="en-US" sz="2000">
                <a:solidFill>
                  <a:srgbClr val="000000"/>
                </a:solidFill>
                <a:latin typeface="Calibri"/>
              </a:rPr>
              <a:t>・</a:t>
            </a:r>
            <a:r>
              <a:rPr lang="en-US" sz="2200">
                <a:solidFill>
                  <a:srgbClr val="000000"/>
                </a:solidFill>
                <a:latin typeface="Calibri"/>
              </a:rPr>
              <a:t>ロボットでは普通、プログラムの個々が同時並行で実行され、それぞれの関わり合い  </a:t>
            </a:r>
            <a:r>
              <a:rPr lang="en-US" sz="2200">
                <a:solidFill>
                  <a:srgbClr val="000000"/>
                </a:solidFill>
                <a:latin typeface="Calibri"/>
              </a:rPr>
              <a:t>	</a:t>
            </a:r>
            <a:r>
              <a:rPr lang="en-US" sz="2200">
                <a:solidFill>
                  <a:srgbClr val="000000"/>
                </a:solidFill>
                <a:latin typeface="Calibri"/>
              </a:rPr>
              <a:t>の中でセンサやアクチュエータを制御する。</a:t>
            </a:r>
            <a:endParaRPr/>
          </a:p>
          <a:p>
            <a:pPr lvl="1">
              <a:lnSpc>
                <a:spcPct val="100000"/>
              </a:lnSpc>
              <a:buFont typeface="Arial"/>
              <a:buChar char="•"/>
            </a:pPr>
            <a:r>
              <a:rPr lang="en-US" sz="2200">
                <a:solidFill>
                  <a:srgbClr val="000000"/>
                </a:solidFill>
                <a:latin typeface="Calibri"/>
              </a:rPr>
              <a:t>単一のコンピュータでさえ</a:t>
            </a:r>
            <a:r>
              <a:rPr lang="en-US" sz="2200">
                <a:solidFill>
                  <a:srgbClr val="000000"/>
                </a:solidFill>
                <a:latin typeface="Calibri"/>
              </a:rPr>
              <a:t>, </a:t>
            </a:r>
            <a:r>
              <a:rPr lang="en-US" sz="2200">
                <a:solidFill>
                  <a:srgbClr val="000000"/>
                </a:solidFill>
                <a:latin typeface="Calibri"/>
              </a:rPr>
              <a:t>ロボットソフトウェアを小さく分割し、それぞれ孤立部分が協調して全体を作っていくというのが普通。 このアプローチは“</a:t>
            </a:r>
            <a:r>
              <a:rPr lang="en-US" sz="2200">
                <a:solidFill>
                  <a:srgbClr val="000000"/>
                </a:solidFill>
                <a:latin typeface="Calibri"/>
              </a:rPr>
              <a:t>complexity via composition”</a:t>
            </a:r>
            <a:r>
              <a:rPr lang="en-US" sz="2200">
                <a:solidFill>
                  <a:srgbClr val="000000"/>
                </a:solidFill>
                <a:latin typeface="Calibri"/>
              </a:rPr>
              <a:t>と呼ばれることがある。</a:t>
            </a:r>
            <a:endParaRPr/>
          </a:p>
          <a:p>
            <a:pPr lvl="1">
              <a:lnSpc>
                <a:spcPct val="100000"/>
              </a:lnSpc>
              <a:buFont typeface="Arial"/>
              <a:buChar char="•"/>
            </a:pPr>
            <a:r>
              <a:rPr lang="en-US" sz="2200">
                <a:solidFill>
                  <a:srgbClr val="000000"/>
                </a:solidFill>
                <a:latin typeface="Calibri"/>
              </a:rPr>
              <a:t>複数のロボットが協調するためにはお互いに通信する必要性がよくある。</a:t>
            </a:r>
            <a:r>
              <a:rPr lang="en-US" sz="2200">
                <a:solidFill>
                  <a:srgbClr val="000000"/>
                </a:solidFill>
                <a:latin typeface="Calibri"/>
              </a:rPr>
              <a:t>.</a:t>
            </a:r>
            <a:endParaRPr/>
          </a:p>
          <a:p>
            <a:pPr lvl="1">
              <a:lnSpc>
                <a:spcPct val="100000"/>
              </a:lnSpc>
              <a:buFont typeface="Arial"/>
              <a:buChar char="•"/>
            </a:pPr>
            <a:r>
              <a:rPr lang="en-US" sz="2200">
                <a:solidFill>
                  <a:srgbClr val="000000"/>
                </a:solidFill>
                <a:latin typeface="Calibri"/>
              </a:rPr>
              <a:t>ユーザは普通ロボットにコマンドを送信するのにラップトップ、デスクトップ、モバイル型コンピュータを使う。</a:t>
            </a:r>
            <a:endParaRPr/>
          </a:p>
        </p:txBody>
      </p:sp>
      <p:sp>
        <p:nvSpPr>
          <p:cNvPr id="118" name="CustomShape 3"/>
          <p:cNvSpPr/>
          <p:nvPr/>
        </p:nvSpPr>
        <p:spPr>
          <a:xfrm>
            <a:off x="3136320" y="5457600"/>
            <a:ext cx="5918760" cy="364320"/>
          </a:xfrm>
          <a:prstGeom prst="rect">
            <a:avLst/>
          </a:prstGeom>
          <a:noFill/>
          <a:ln>
            <a:noFill/>
          </a:ln>
        </p:spPr>
        <p:txBody>
          <a:bodyPr wrap="none" lIns="90000" rIns="90000" tIns="45000" bIns="45000"/>
          <a:p>
            <a:pPr>
              <a:lnSpc>
                <a:spcPct val="100000"/>
              </a:lnSpc>
            </a:pPr>
            <a:r>
              <a:rPr lang="en-US">
                <a:solidFill>
                  <a:srgbClr val="2e75b6"/>
                </a:solidFill>
                <a:latin typeface="Calibri"/>
              </a:rPr>
              <a:t>Important thing to note is the need of communication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838080" y="365040"/>
            <a:ext cx="10514880" cy="767880"/>
          </a:xfrm>
          <a:prstGeom prst="rect">
            <a:avLst/>
          </a:prstGeom>
          <a:noFill/>
          <a:ln>
            <a:noFill/>
          </a:ln>
        </p:spPr>
        <p:txBody>
          <a:bodyPr lIns="90000" rIns="90000" tIns="45000" bIns="45000" anchor="ctr"/>
          <a:p>
            <a:pPr>
              <a:lnSpc>
                <a:spcPct val="90000"/>
              </a:lnSpc>
            </a:pPr>
            <a:r>
              <a:rPr lang="en-US" sz="3600">
                <a:solidFill>
                  <a:srgbClr val="2e75b6"/>
                </a:solidFill>
                <a:latin typeface="Calibri Light"/>
              </a:rPr>
              <a:t>続き…</a:t>
            </a:r>
            <a:endParaRPr/>
          </a:p>
        </p:txBody>
      </p:sp>
      <p:sp>
        <p:nvSpPr>
          <p:cNvPr id="120" name="CustomShape 2"/>
          <p:cNvSpPr/>
          <p:nvPr/>
        </p:nvSpPr>
        <p:spPr>
          <a:xfrm>
            <a:off x="936000" y="1296000"/>
            <a:ext cx="10514880" cy="4350600"/>
          </a:xfrm>
          <a:prstGeom prst="rect">
            <a:avLst/>
          </a:prstGeom>
          <a:noFill/>
          <a:ln>
            <a:noFill/>
          </a:ln>
        </p:spPr>
        <p:txBody>
          <a:bodyPr lIns="90000" rIns="90000" tIns="45000" bIns="45000"/>
          <a:p>
            <a:pPr algn="just">
              <a:lnSpc>
                <a:spcPct val="100000"/>
              </a:lnSpc>
              <a:buFont typeface="Arial"/>
              <a:buChar char="•"/>
            </a:pPr>
            <a:r>
              <a:rPr lang="en-US" sz="2400">
                <a:solidFill>
                  <a:srgbClr val="2e75b6"/>
                </a:solidFill>
                <a:latin typeface="Calibri"/>
              </a:rPr>
              <a:t>ソフトウェアの再利用 </a:t>
            </a:r>
            <a:endParaRPr/>
          </a:p>
          <a:p>
            <a:pPr algn="just">
              <a:lnSpc>
                <a:spcPct val="100000"/>
              </a:lnSpc>
            </a:pPr>
            <a:r>
              <a:rPr lang="en-US" sz="2000">
                <a:solidFill>
                  <a:srgbClr val="000000"/>
                </a:solidFill>
                <a:latin typeface="Calibri"/>
              </a:rPr>
              <a:t>　　・</a:t>
            </a:r>
            <a:r>
              <a:rPr lang="en-US" sz="2200">
                <a:solidFill>
                  <a:srgbClr val="000000"/>
                </a:solidFill>
                <a:latin typeface="Calibri"/>
              </a:rPr>
              <a:t>ROS</a:t>
            </a:r>
            <a:r>
              <a:rPr lang="en-US" sz="2200">
                <a:solidFill>
                  <a:srgbClr val="000000"/>
                </a:solidFill>
                <a:latin typeface="Calibri"/>
              </a:rPr>
              <a:t>の標準パッケージは、多くの重要なロボット工学アルゴリズムのデバッグと実装</a:t>
            </a:r>
            <a:r>
              <a:rPr lang="en-US" sz="2200">
                <a:solidFill>
                  <a:srgbClr val="000000"/>
                </a:solidFill>
                <a:latin typeface="Calibri"/>
              </a:rPr>
              <a:t>	</a:t>
            </a:r>
            <a:r>
              <a:rPr lang="en-US" sz="2200">
                <a:solidFill>
                  <a:srgbClr val="000000"/>
                </a:solidFill>
                <a:latin typeface="Calibri"/>
              </a:rPr>
              <a:t>  を提供する。</a:t>
            </a:r>
            <a:endParaRPr/>
          </a:p>
          <a:p>
            <a:pPr algn="just">
              <a:lnSpc>
                <a:spcPct val="100000"/>
              </a:lnSpc>
            </a:pPr>
            <a:endParaRPr/>
          </a:p>
          <a:p>
            <a:pPr algn="just">
              <a:lnSpc>
                <a:spcPct val="100000"/>
              </a:lnSpc>
            </a:pPr>
            <a:r>
              <a:rPr lang="en-US" sz="2000">
                <a:solidFill>
                  <a:srgbClr val="000000"/>
                </a:solidFill>
                <a:latin typeface="Calibri"/>
              </a:rPr>
              <a:t>　　・</a:t>
            </a:r>
            <a:r>
              <a:rPr lang="en-US" sz="2000">
                <a:solidFill>
                  <a:srgbClr val="000000"/>
                </a:solidFill>
                <a:latin typeface="Calibri"/>
              </a:rPr>
              <a:t>ROS</a:t>
            </a:r>
            <a:r>
              <a:rPr lang="en-US" sz="2000">
                <a:solidFill>
                  <a:srgbClr val="000000"/>
                </a:solidFill>
                <a:latin typeface="Calibri"/>
              </a:rPr>
              <a:t>のメッセージパッシング機能は</a:t>
            </a:r>
            <a:r>
              <a:rPr lang="en-US" sz="2000">
                <a:solidFill>
                  <a:srgbClr val="000000"/>
                </a:solidFill>
                <a:latin typeface="Calibri"/>
              </a:rPr>
              <a:t>,</a:t>
            </a:r>
            <a:r>
              <a:rPr lang="en-US" sz="2000">
                <a:solidFill>
                  <a:srgbClr val="000000"/>
                </a:solidFill>
                <a:latin typeface="Calibri"/>
              </a:rPr>
              <a:t>ロボットソフトウェアの相互運用のためのスタンダードになりつつある。 それは、</a:t>
            </a:r>
            <a:r>
              <a:rPr lang="en-US" sz="2000">
                <a:solidFill>
                  <a:srgbClr val="000000"/>
                </a:solidFill>
                <a:latin typeface="Calibri"/>
              </a:rPr>
              <a:t>ROS</a:t>
            </a:r>
            <a:r>
              <a:rPr lang="en-US" sz="2000">
                <a:solidFill>
                  <a:srgbClr val="000000"/>
                </a:solidFill>
                <a:latin typeface="Calibri"/>
              </a:rPr>
              <a:t>インターフェースで最新のハードウェアと最先端のアルゴリズムの実装が頻繁に利用できることを意味する。 例えば、 </a:t>
            </a:r>
            <a:r>
              <a:rPr lang="en-US" sz="2000">
                <a:solidFill>
                  <a:srgbClr val="000000"/>
                </a:solidFill>
                <a:latin typeface="Calibri"/>
              </a:rPr>
              <a:t>ROS</a:t>
            </a:r>
            <a:r>
              <a:rPr lang="en-US" sz="2000">
                <a:solidFill>
                  <a:srgbClr val="000000"/>
                </a:solidFill>
                <a:latin typeface="Calibri"/>
              </a:rPr>
              <a:t>の</a:t>
            </a:r>
            <a:r>
              <a:rPr lang="en-US" sz="2000">
                <a:solidFill>
                  <a:srgbClr val="000000"/>
                </a:solidFill>
                <a:latin typeface="Calibri"/>
              </a:rPr>
              <a:t>WEB</a:t>
            </a:r>
            <a:r>
              <a:rPr lang="en-US" sz="2000">
                <a:solidFill>
                  <a:srgbClr val="000000"/>
                </a:solidFill>
                <a:latin typeface="Calibri"/>
              </a:rPr>
              <a:t>サイト（ </a:t>
            </a:r>
            <a:r>
              <a:rPr lang="en-US" sz="2000">
                <a:solidFill>
                  <a:srgbClr val="0563c1"/>
                </a:solidFill>
                <a:latin typeface="Calibri"/>
              </a:rPr>
              <a:t>ROS website </a:t>
            </a:r>
            <a:r>
              <a:rPr lang="en-US" sz="2000">
                <a:solidFill>
                  <a:srgbClr val="0563c1"/>
                </a:solidFill>
                <a:latin typeface="Calibri"/>
              </a:rPr>
              <a:t>） </a:t>
            </a:r>
            <a:r>
              <a:rPr lang="en-US" sz="2000">
                <a:solidFill>
                  <a:srgbClr val="000000"/>
                </a:solidFill>
                <a:latin typeface="Calibri"/>
              </a:rPr>
              <a:t>では一般的に利用される数百のパッケージを示している。統一されたインタフェースのこの種は既存の部品に接続する必要性を大幅に減らす。</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838080" y="365040"/>
            <a:ext cx="10514880" cy="795600"/>
          </a:xfrm>
          <a:prstGeom prst="rect">
            <a:avLst/>
          </a:prstGeom>
          <a:noFill/>
          <a:ln>
            <a:noFill/>
          </a:ln>
        </p:spPr>
        <p:txBody>
          <a:bodyPr lIns="90000" rIns="90000" tIns="45000" bIns="45000" anchor="ctr"/>
          <a:p>
            <a:pPr>
              <a:lnSpc>
                <a:spcPct val="90000"/>
              </a:lnSpc>
            </a:pPr>
            <a:r>
              <a:rPr lang="en-US" sz="3600">
                <a:solidFill>
                  <a:srgbClr val="2e75b6"/>
                </a:solidFill>
                <a:latin typeface="Calibri Light"/>
              </a:rPr>
              <a:t>続き…</a:t>
            </a:r>
            <a:endParaRPr/>
          </a:p>
        </p:txBody>
      </p:sp>
      <p:sp>
        <p:nvSpPr>
          <p:cNvPr id="122" name="CustomShape 2"/>
          <p:cNvSpPr/>
          <p:nvPr/>
        </p:nvSpPr>
        <p:spPr>
          <a:xfrm>
            <a:off x="838080" y="1325880"/>
            <a:ext cx="10514880" cy="4850280"/>
          </a:xfrm>
          <a:prstGeom prst="rect">
            <a:avLst/>
          </a:prstGeom>
          <a:noFill/>
          <a:ln>
            <a:noFill/>
          </a:ln>
        </p:spPr>
        <p:txBody>
          <a:bodyPr lIns="90000" rIns="90000" tIns="45000" bIns="45000"/>
          <a:p>
            <a:pPr algn="just">
              <a:lnSpc>
                <a:spcPct val="100000"/>
              </a:lnSpc>
              <a:buFont typeface="Arial"/>
              <a:buChar char="•"/>
            </a:pPr>
            <a:r>
              <a:rPr lang="en-US" sz="2400">
                <a:solidFill>
                  <a:srgbClr val="2e75b6"/>
                </a:solidFill>
                <a:latin typeface="Calibri"/>
              </a:rPr>
              <a:t>迅速なテスト 　</a:t>
            </a:r>
            <a:r>
              <a:rPr lang="en-US" sz="2400">
                <a:solidFill>
                  <a:srgbClr val="000000"/>
                </a:solidFill>
                <a:latin typeface="Calibri"/>
              </a:rPr>
              <a:t>ロボット用ソフトウェア開発で他の開発より難しいことはテストの時間がかかることが多く、エラーが起こりやすいことである。</a:t>
            </a:r>
            <a:r>
              <a:rPr lang="en-US" sz="2400">
                <a:solidFill>
                  <a:srgbClr val="000000"/>
                </a:solidFill>
                <a:latin typeface="Calibri"/>
              </a:rPr>
              <a:t>ROS</a:t>
            </a:r>
            <a:r>
              <a:rPr lang="en-US" sz="2400">
                <a:solidFill>
                  <a:srgbClr val="000000"/>
                </a:solidFill>
                <a:latin typeface="Calibri"/>
              </a:rPr>
              <a:t>での開発はこれらの問題に対し</a:t>
            </a:r>
            <a:r>
              <a:rPr lang="en-US" sz="2400">
                <a:solidFill>
                  <a:srgbClr val="000000"/>
                </a:solidFill>
                <a:latin typeface="Calibri"/>
              </a:rPr>
              <a:t>2</a:t>
            </a:r>
            <a:r>
              <a:rPr lang="en-US" sz="2400">
                <a:solidFill>
                  <a:srgbClr val="000000"/>
                </a:solidFill>
                <a:latin typeface="Calibri"/>
              </a:rPr>
              <a:t>つの対策を持っている。 </a:t>
            </a:r>
            <a:endParaRPr/>
          </a:p>
          <a:p>
            <a:pPr lvl="1" algn="just">
              <a:lnSpc>
                <a:spcPct val="100000"/>
              </a:lnSpc>
              <a:buFont typeface="Arial"/>
              <a:buChar char="•"/>
            </a:pPr>
            <a:r>
              <a:rPr lang="en-US" sz="2000">
                <a:solidFill>
                  <a:srgbClr val="000000"/>
                </a:solidFill>
                <a:latin typeface="Calibri"/>
              </a:rPr>
              <a:t>ROS</a:t>
            </a:r>
            <a:r>
              <a:rPr lang="en-US" sz="2000">
                <a:solidFill>
                  <a:srgbClr val="000000"/>
                </a:solidFill>
                <a:latin typeface="Calibri"/>
              </a:rPr>
              <a:t>システムは高レベルのハードウェアの直接制御と低レベルの処理を分離する。この分離のため、一時的にこれらの低いレベルのプログラムをシミュレータに置き換え、高レベルの部分の動作をテストする。 </a:t>
            </a:r>
            <a:endParaRPr/>
          </a:p>
          <a:p>
            <a:pPr algn="just">
              <a:lnSpc>
                <a:spcPct val="100000"/>
              </a:lnSpc>
            </a:pPr>
            <a:endParaRPr/>
          </a:p>
          <a:p>
            <a:pPr lvl="1" algn="just">
              <a:lnSpc>
                <a:spcPct val="100000"/>
              </a:lnSpc>
              <a:buFont typeface="Arial"/>
              <a:buChar char="•"/>
            </a:pPr>
            <a:r>
              <a:rPr lang="en-US" sz="2000">
                <a:solidFill>
                  <a:srgbClr val="000000"/>
                </a:solidFill>
                <a:latin typeface="Calibri"/>
              </a:rPr>
              <a:t>ROS</a:t>
            </a:r>
            <a:r>
              <a:rPr lang="en-US" sz="2000">
                <a:solidFill>
                  <a:srgbClr val="000000"/>
                </a:solidFill>
                <a:latin typeface="Calibri"/>
              </a:rPr>
              <a:t>はセンサーデータや他のメッセージを記録し再生する簡単な方法を提供する。この機能は物理的なロボットを動かしたことからのレバレッジ（利点）をより多く得ることができることを意味している。ロボットのセンサデータを記録することによって、同じデータで様々な方法でテストするために多くの再生ができるようにする。</a:t>
            </a:r>
            <a:r>
              <a:rPr lang="en-US" sz="2000">
                <a:solidFill>
                  <a:srgbClr val="000000"/>
                </a:solidFill>
                <a:latin typeface="Calibri"/>
              </a:rPr>
              <a:t>ROS</a:t>
            </a:r>
            <a:r>
              <a:rPr lang="en-US" sz="2000">
                <a:solidFill>
                  <a:srgbClr val="000000"/>
                </a:solidFill>
                <a:latin typeface="Calibri"/>
              </a:rPr>
              <a:t>の用語では、これらのレコーディングは</a:t>
            </a:r>
            <a:r>
              <a:rPr lang="en-US" sz="2000">
                <a:solidFill>
                  <a:srgbClr val="000000"/>
                </a:solidFill>
                <a:latin typeface="Calibri"/>
              </a:rPr>
              <a:t>'</a:t>
            </a:r>
            <a:r>
              <a:rPr lang="en-US" sz="2000">
                <a:solidFill>
                  <a:srgbClr val="000000"/>
                </a:solidFill>
                <a:latin typeface="Calibri"/>
              </a:rPr>
              <a:t>バグズ</a:t>
            </a:r>
            <a:r>
              <a:rPr lang="en-US" sz="2000">
                <a:solidFill>
                  <a:srgbClr val="000000"/>
                </a:solidFill>
                <a:latin typeface="Calibri"/>
              </a:rPr>
              <a:t>'</a:t>
            </a:r>
            <a:r>
              <a:rPr lang="en-US" sz="2000">
                <a:solidFill>
                  <a:srgbClr val="000000"/>
                </a:solidFill>
                <a:latin typeface="Calibri"/>
              </a:rPr>
              <a:t>と呼ばれ、ツールとしては</a:t>
            </a:r>
            <a:r>
              <a:rPr lang="en-US" sz="2000">
                <a:solidFill>
                  <a:srgbClr val="000000"/>
                </a:solidFill>
                <a:latin typeface="Calibri"/>
              </a:rPr>
              <a:t>'rosbag'</a:t>
            </a:r>
            <a:r>
              <a:rPr lang="en-US" sz="2000">
                <a:solidFill>
                  <a:srgbClr val="000000"/>
                </a:solidFill>
                <a:latin typeface="Calibri"/>
              </a:rPr>
              <a:t>と呼ばれ記録と再生に使われている。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3600">
                <a:solidFill>
                  <a:srgbClr val="ff0000"/>
                </a:solidFill>
                <a:latin typeface="Calibri Light"/>
              </a:rPr>
              <a:t>ROS </a:t>
            </a:r>
            <a:r>
              <a:rPr lang="en-US" sz="3600">
                <a:solidFill>
                  <a:srgbClr val="ff0000"/>
                </a:solidFill>
                <a:latin typeface="Calibri Light"/>
              </a:rPr>
              <a:t>についての誤解</a:t>
            </a:r>
            <a:r>
              <a:rPr lang="en-US" sz="3600">
                <a:solidFill>
                  <a:srgbClr val="ff0000"/>
                </a:solidFill>
                <a:latin typeface="Calibri Light"/>
              </a:rPr>
              <a:t>...</a:t>
            </a:r>
            <a:endParaRPr/>
          </a:p>
        </p:txBody>
      </p:sp>
      <p:sp>
        <p:nvSpPr>
          <p:cNvPr id="124" name="CustomShape 2"/>
          <p:cNvSpPr/>
          <p:nvPr/>
        </p:nvSpPr>
        <p:spPr>
          <a:xfrm>
            <a:off x="838080" y="1825560"/>
            <a:ext cx="10514880" cy="4350600"/>
          </a:xfrm>
          <a:prstGeom prst="rect">
            <a:avLst/>
          </a:prstGeom>
          <a:noFill/>
          <a:ln>
            <a:noFill/>
          </a:ln>
        </p:spPr>
        <p:txBody>
          <a:bodyPr lIns="90000" rIns="90000" tIns="45000" bIns="45000"/>
          <a:p>
            <a:pPr algn="just">
              <a:lnSpc>
                <a:spcPct val="100000"/>
              </a:lnSpc>
              <a:buFont typeface="Arial"/>
              <a:buChar char="•"/>
            </a:pPr>
            <a:r>
              <a:rPr lang="en-US" sz="2400">
                <a:solidFill>
                  <a:srgbClr val="2e75b6"/>
                </a:solidFill>
                <a:latin typeface="Calibri"/>
              </a:rPr>
              <a:t>ROS </a:t>
            </a:r>
            <a:r>
              <a:rPr lang="en-US" sz="2400">
                <a:solidFill>
                  <a:srgbClr val="2e75b6"/>
                </a:solidFill>
                <a:latin typeface="Calibri"/>
              </a:rPr>
              <a:t>はプログラミング言語ではない。</a:t>
            </a:r>
            <a:r>
              <a:rPr lang="en-US" sz="2400">
                <a:solidFill>
                  <a:srgbClr val="000000"/>
                </a:solidFill>
                <a:latin typeface="Calibri"/>
              </a:rPr>
              <a:t> 実際</a:t>
            </a:r>
            <a:r>
              <a:rPr lang="en-US" sz="2400">
                <a:solidFill>
                  <a:srgbClr val="000000"/>
                </a:solidFill>
                <a:latin typeface="Calibri"/>
              </a:rPr>
              <a:t>, ROS </a:t>
            </a:r>
            <a:r>
              <a:rPr lang="en-US" sz="2400">
                <a:solidFill>
                  <a:srgbClr val="000000"/>
                </a:solidFill>
                <a:latin typeface="Calibri"/>
              </a:rPr>
              <a:t>は</a:t>
            </a:r>
            <a:r>
              <a:rPr lang="en-US" sz="2400" u="sng">
                <a:solidFill>
                  <a:srgbClr val="000000"/>
                </a:solidFill>
                <a:latin typeface="Calibri"/>
              </a:rPr>
              <a:t>C++</a:t>
            </a:r>
            <a:r>
              <a:rPr lang="en-US" sz="2400" u="sng">
                <a:solidFill>
                  <a:srgbClr val="000000"/>
                </a:solidFill>
                <a:latin typeface="Calibri"/>
              </a:rPr>
              <a:t>で書かれている。</a:t>
            </a:r>
            <a:r>
              <a:rPr lang="en-US" sz="2400">
                <a:solidFill>
                  <a:srgbClr val="000000"/>
                </a:solidFill>
                <a:latin typeface="Calibri"/>
              </a:rPr>
              <a:t>他にも </a:t>
            </a:r>
            <a:r>
              <a:rPr lang="en-US" sz="2400" u="sng">
                <a:solidFill>
                  <a:srgbClr val="0563c1"/>
                </a:solidFill>
                <a:latin typeface="Calibri"/>
              </a:rPr>
              <a:t>Python</a:t>
            </a:r>
            <a:r>
              <a:rPr lang="en-US" sz="2400">
                <a:solidFill>
                  <a:srgbClr val="000000"/>
                </a:solidFill>
                <a:latin typeface="Calibri"/>
              </a:rPr>
              <a:t>, </a:t>
            </a:r>
            <a:r>
              <a:rPr lang="en-US" sz="2400" u="sng">
                <a:solidFill>
                  <a:srgbClr val="0563c1"/>
                </a:solidFill>
                <a:latin typeface="Calibri"/>
              </a:rPr>
              <a:t>Java</a:t>
            </a:r>
            <a:r>
              <a:rPr lang="en-US" sz="2400">
                <a:solidFill>
                  <a:srgbClr val="000000"/>
                </a:solidFill>
                <a:latin typeface="Calibri"/>
              </a:rPr>
              <a:t>, </a:t>
            </a:r>
            <a:r>
              <a:rPr lang="en-US" sz="2400" u="sng">
                <a:solidFill>
                  <a:srgbClr val="0563c1"/>
                </a:solidFill>
                <a:latin typeface="Calibri"/>
              </a:rPr>
              <a:t>Lisp</a:t>
            </a:r>
            <a:r>
              <a:rPr lang="en-US" sz="2400" u="sng">
                <a:solidFill>
                  <a:srgbClr val="000000"/>
                </a:solidFill>
                <a:latin typeface="Calibri"/>
              </a:rPr>
              <a:t>などで利用できる。</a:t>
            </a:r>
            <a:endParaRPr/>
          </a:p>
          <a:p>
            <a:pPr algn="just">
              <a:lnSpc>
                <a:spcPct val="100000"/>
              </a:lnSpc>
              <a:buFont typeface="Arial"/>
              <a:buChar char="•"/>
            </a:pPr>
            <a:r>
              <a:rPr i="1" lang="en-US" sz="2400">
                <a:solidFill>
                  <a:srgbClr val="2e75b6"/>
                </a:solidFill>
                <a:latin typeface="Calibri"/>
              </a:rPr>
              <a:t>ROS </a:t>
            </a:r>
            <a:r>
              <a:rPr i="1" lang="en-US" sz="2400">
                <a:solidFill>
                  <a:srgbClr val="2e75b6"/>
                </a:solidFill>
                <a:latin typeface="Calibri"/>
              </a:rPr>
              <a:t>はライブラリ！</a:t>
            </a:r>
            <a:r>
              <a:rPr i="1" lang="en-US" sz="2400">
                <a:solidFill>
                  <a:srgbClr val="2e75b6"/>
                </a:solidFill>
                <a:latin typeface="Calibri"/>
              </a:rPr>
              <a:t>...</a:t>
            </a:r>
            <a:r>
              <a:rPr i="1" lang="en-US" sz="2400">
                <a:solidFill>
                  <a:srgbClr val="2e75b6"/>
                </a:solidFill>
                <a:latin typeface="Calibri"/>
              </a:rPr>
              <a:t>という訳ではない。</a:t>
            </a:r>
            <a:r>
              <a:rPr i="1" lang="en-US" sz="2400">
                <a:solidFill>
                  <a:srgbClr val="000000"/>
                </a:solidFill>
                <a:latin typeface="Calibri"/>
              </a:rPr>
              <a:t> </a:t>
            </a:r>
            <a:r>
              <a:rPr lang="en-US" sz="2400">
                <a:solidFill>
                  <a:srgbClr val="000000"/>
                </a:solidFill>
                <a:latin typeface="Calibri"/>
              </a:rPr>
              <a:t>Ros</a:t>
            </a:r>
            <a:r>
              <a:rPr lang="en-US" sz="2400">
                <a:solidFill>
                  <a:srgbClr val="000000"/>
                </a:solidFill>
                <a:latin typeface="Calibri"/>
              </a:rPr>
              <a:t>はライブラリをインクルードするが、コマンドラインツールやグラフィック用ツール、ビルドシステムなどもインクルードする。 </a:t>
            </a:r>
            <a:endParaRPr/>
          </a:p>
          <a:p>
            <a:pPr algn="just">
              <a:lnSpc>
                <a:spcPct val="100000"/>
              </a:lnSpc>
            </a:pPr>
            <a:r>
              <a:rPr i="1" lang="en-US" sz="2400">
                <a:solidFill>
                  <a:srgbClr val="2e75b6"/>
                </a:solidFill>
                <a:latin typeface="Calibri"/>
              </a:rPr>
              <a:t>・</a:t>
            </a:r>
            <a:r>
              <a:rPr i="1" lang="en-US" sz="2400">
                <a:solidFill>
                  <a:srgbClr val="2e75b6"/>
                </a:solidFill>
                <a:latin typeface="Calibri"/>
              </a:rPr>
              <a:t>ROS </a:t>
            </a:r>
            <a:r>
              <a:rPr i="1" lang="en-US" sz="2400">
                <a:solidFill>
                  <a:srgbClr val="2e75b6"/>
                </a:solidFill>
                <a:latin typeface="Calibri"/>
              </a:rPr>
              <a:t>は統合開発環境ではない。 </a:t>
            </a:r>
            <a:r>
              <a:rPr lang="en-US" sz="2400">
                <a:solidFill>
                  <a:srgbClr val="000000"/>
                </a:solidFill>
                <a:latin typeface="Calibri"/>
              </a:rPr>
              <a:t>ROS</a:t>
            </a:r>
            <a:r>
              <a:rPr lang="en-US" sz="2400">
                <a:solidFill>
                  <a:srgbClr val="000000"/>
                </a:solidFill>
                <a:latin typeface="Calibri"/>
              </a:rPr>
              <a:t>は、特定の開発環境を規定しておらず、</a:t>
            </a:r>
            <a:endParaRPr/>
          </a:p>
          <a:p>
            <a:pPr algn="just">
              <a:lnSpc>
                <a:spcPct val="100000"/>
              </a:lnSpc>
            </a:pPr>
            <a:r>
              <a:rPr lang="en-US" sz="2400">
                <a:solidFill>
                  <a:srgbClr val="000000"/>
                </a:solidFill>
                <a:latin typeface="Calibri"/>
              </a:rPr>
              <a:t> </a:t>
            </a:r>
            <a:r>
              <a:rPr lang="en-US" sz="2400">
                <a:solidFill>
                  <a:srgbClr val="000000"/>
                </a:solidFill>
                <a:latin typeface="Calibri"/>
              </a:rPr>
              <a:t>最も人気の統合開発環境とともに使用することができます。</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810720" y="829080"/>
            <a:ext cx="10924920" cy="4350600"/>
          </a:xfrm>
          <a:prstGeom prst="rect">
            <a:avLst/>
          </a:prstGeom>
          <a:noFill/>
          <a:ln>
            <a:noFill/>
          </a:ln>
        </p:spPr>
        <p:txBody>
          <a:bodyPr lIns="90000" rIns="90000" tIns="45000" bIns="45000"/>
          <a:p>
            <a:pPr>
              <a:lnSpc>
                <a:spcPct val="90000"/>
              </a:lnSpc>
            </a:pPr>
            <a:endParaRPr/>
          </a:p>
          <a:p>
            <a:pPr>
              <a:lnSpc>
                <a:spcPct val="90000"/>
              </a:lnSpc>
            </a:pPr>
            <a:endParaRPr/>
          </a:p>
          <a:p>
            <a:pPr>
              <a:lnSpc>
                <a:spcPct val="100000"/>
              </a:lnSpc>
            </a:pPr>
            <a:endParaRPr/>
          </a:p>
          <a:p>
            <a:pPr>
              <a:lnSpc>
                <a:spcPct val="100000"/>
              </a:lnSpc>
            </a:pPr>
            <a:endParaRPr/>
          </a:p>
          <a:p>
            <a:pPr>
              <a:lnSpc>
                <a:spcPct val="100000"/>
              </a:lnSpc>
            </a:pPr>
            <a:r>
              <a:rPr lang="en-US" sz="2400" u="sng">
                <a:solidFill>
                  <a:srgbClr val="0563c1"/>
                </a:solidFill>
                <a:latin typeface="Calibri"/>
              </a:rPr>
              <a:t>ROS Wiki</a:t>
            </a:r>
            <a:endParaRPr/>
          </a:p>
          <a:p>
            <a:pPr>
              <a:lnSpc>
                <a:spcPct val="100000"/>
              </a:lnSpc>
            </a:pPr>
            <a:r>
              <a:rPr lang="en-US" sz="2400" u="sng">
                <a:solidFill>
                  <a:srgbClr val="0563c1"/>
                </a:solidFill>
                <a:latin typeface="Calibri"/>
              </a:rPr>
              <a:t>Reference</a:t>
            </a:r>
            <a:endParaRPr/>
          </a:p>
          <a:p>
            <a:pPr>
              <a:lnSpc>
                <a:spcPct val="100000"/>
              </a:lnSpc>
            </a:pPr>
            <a:r>
              <a:rPr lang="en-US" sz="2400" u="sng">
                <a:solidFill>
                  <a:srgbClr val="0563c1"/>
                </a:solidFill>
                <a:latin typeface="Calibri"/>
              </a:rPr>
              <a:t>Tutorials English</a:t>
            </a:r>
            <a:r>
              <a:rPr lang="en-US" sz="2400">
                <a:solidFill>
                  <a:srgbClr val="000000"/>
                </a:solidFill>
                <a:latin typeface="Calibri"/>
              </a:rPr>
              <a:t> </a:t>
            </a:r>
            <a:endParaRPr/>
          </a:p>
          <a:p>
            <a:pPr>
              <a:lnSpc>
                <a:spcPct val="100000"/>
              </a:lnSpc>
            </a:pPr>
            <a:r>
              <a:rPr lang="en-US" sz="2400" u="sng">
                <a:solidFill>
                  <a:srgbClr val="0563c1"/>
                </a:solidFill>
                <a:latin typeface="Calibri"/>
              </a:rPr>
              <a:t>Tutorial Japanese</a:t>
            </a:r>
            <a:endParaRPr/>
          </a:p>
          <a:p>
            <a:pPr>
              <a:lnSpc>
                <a:spcPct val="100000"/>
              </a:lnSpc>
            </a:pPr>
            <a:r>
              <a:rPr lang="en-US" sz="2400" u="sng">
                <a:solidFill>
                  <a:srgbClr val="0563c1"/>
                </a:solidFill>
                <a:latin typeface="Calibri"/>
              </a:rPr>
              <a:t>Help forum</a:t>
            </a:r>
            <a:endParaRPr/>
          </a:p>
          <a:p>
            <a:pPr>
              <a:lnSpc>
                <a:spcPct val="100000"/>
              </a:lnSpc>
            </a:pPr>
            <a:endParaRPr/>
          </a:p>
        </p:txBody>
      </p:sp>
      <p:sp>
        <p:nvSpPr>
          <p:cNvPr id="126" name="CustomShape 2"/>
          <p:cNvSpPr/>
          <p:nvPr/>
        </p:nvSpPr>
        <p:spPr>
          <a:xfrm>
            <a:off x="936000" y="1347480"/>
            <a:ext cx="11087640" cy="736200"/>
          </a:xfrm>
          <a:prstGeom prst="rect">
            <a:avLst/>
          </a:prstGeom>
          <a:noFill/>
          <a:ln>
            <a:noFill/>
          </a:ln>
        </p:spPr>
        <p:txBody>
          <a:bodyPr lIns="90000" rIns="90000" tIns="45000" bIns="45000"/>
          <a:p>
            <a:endParaRPr/>
          </a:p>
          <a:p>
            <a:endParaRPr/>
          </a:p>
        </p:txBody>
      </p:sp>
      <p:sp>
        <p:nvSpPr>
          <p:cNvPr id="127" name="TextShape 3"/>
          <p:cNvSpPr txBox="1"/>
          <p:nvPr/>
        </p:nvSpPr>
        <p:spPr>
          <a:xfrm>
            <a:off x="1018800" y="1186920"/>
            <a:ext cx="9925200" cy="397080"/>
          </a:xfrm>
          <a:prstGeom prst="rect">
            <a:avLst/>
          </a:prstGeom>
        </p:spPr>
        <p:txBody>
          <a:bodyPr lIns="90000" rIns="90000" tIns="45000" bIns="45000"/>
          <a:p>
            <a:r>
              <a:rPr lang="en-US" sz="2400">
                <a:latin typeface="msgothic"/>
              </a:rPr>
              <a:t>ROS</a:t>
            </a:r>
            <a:r>
              <a:rPr lang="en-US" sz="2400">
                <a:latin typeface="msgothic"/>
              </a:rPr>
              <a:t>の詳細（チュートリアルや参考資料）については以下を参照してください。</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716760" y="144000"/>
            <a:ext cx="10514880" cy="865800"/>
          </a:xfrm>
          <a:prstGeom prst="rect">
            <a:avLst/>
          </a:prstGeom>
          <a:noFill/>
          <a:ln>
            <a:noFill/>
          </a:ln>
        </p:spPr>
        <p:txBody>
          <a:bodyPr lIns="90000" rIns="90000" tIns="45000" bIns="45000" anchor="ctr"/>
          <a:p>
            <a:pPr>
              <a:lnSpc>
                <a:spcPct val="90000"/>
              </a:lnSpc>
            </a:pPr>
            <a:r>
              <a:rPr lang="en-US" sz="3600" u="sng">
                <a:solidFill>
                  <a:srgbClr val="044a91"/>
                </a:solidFill>
                <a:latin typeface="Calibri Light"/>
              </a:rPr>
              <a:t>Core components</a:t>
            </a:r>
            <a:endParaRPr/>
          </a:p>
        </p:txBody>
      </p:sp>
      <p:sp>
        <p:nvSpPr>
          <p:cNvPr id="129" name="CustomShape 2"/>
          <p:cNvSpPr/>
          <p:nvPr/>
        </p:nvSpPr>
        <p:spPr>
          <a:xfrm>
            <a:off x="838080" y="1390320"/>
            <a:ext cx="10514880" cy="4785840"/>
          </a:xfrm>
          <a:prstGeom prst="rect">
            <a:avLst/>
          </a:prstGeom>
          <a:noFill/>
          <a:ln>
            <a:noFill/>
          </a:ln>
        </p:spPr>
        <p:txBody>
          <a:bodyPr lIns="90000" rIns="90000" tIns="45000" bIns="45000"/>
          <a:p>
            <a:pPr>
              <a:lnSpc>
                <a:spcPct val="90000"/>
              </a:lnSpc>
              <a:buFont typeface="Arial"/>
              <a:buChar char="•"/>
            </a:pPr>
            <a:r>
              <a:rPr lang="en-US" sz="2400">
                <a:solidFill>
                  <a:srgbClr val="000000"/>
                </a:solidFill>
                <a:latin typeface="Calibri"/>
              </a:rPr>
              <a:t>重要な成分</a:t>
            </a:r>
            <a:r>
              <a:rPr lang="en-US" sz="2400">
                <a:solidFill>
                  <a:srgbClr val="000000"/>
                </a:solidFill>
                <a:latin typeface="Calibri"/>
              </a:rPr>
              <a:t>(</a:t>
            </a:r>
            <a:r>
              <a:rPr lang="en-US" sz="2400">
                <a:solidFill>
                  <a:srgbClr val="000000"/>
                </a:solidFill>
                <a:latin typeface="Calibri"/>
              </a:rPr>
              <a:t>上からアクセス）</a:t>
            </a:r>
            <a:endParaRPr/>
          </a:p>
          <a:p>
            <a:pPr>
              <a:lnSpc>
                <a:spcPct val="90000"/>
              </a:lnSpc>
            </a:pPr>
            <a:endParaRPr/>
          </a:p>
          <a:p>
            <a:pPr>
              <a:lnSpc>
                <a:spcPct val="90000"/>
              </a:lnSpc>
              <a:buFont typeface="Arial"/>
              <a:buChar char="•"/>
            </a:pPr>
            <a:r>
              <a:rPr lang="en-US" sz="2400">
                <a:solidFill>
                  <a:srgbClr val="000000"/>
                </a:solidFill>
                <a:latin typeface="Calibri"/>
              </a:rPr>
              <a:t>情報通信基板</a:t>
            </a:r>
            <a:endParaRPr/>
          </a:p>
          <a:p>
            <a:pPr>
              <a:lnSpc>
                <a:spcPct val="90000"/>
              </a:lnSpc>
              <a:buFont typeface="Arial"/>
              <a:buChar char="•"/>
            </a:pPr>
            <a:r>
              <a:rPr lang="en-US" sz="2400">
                <a:solidFill>
                  <a:srgbClr val="000000"/>
                </a:solidFill>
                <a:latin typeface="Calibri"/>
              </a:rPr>
              <a:t>ロボット固有の機能</a:t>
            </a:r>
            <a:endParaRPr/>
          </a:p>
          <a:p>
            <a:pPr>
              <a:lnSpc>
                <a:spcPct val="90000"/>
              </a:lnSpc>
              <a:buFont typeface="Arial"/>
              <a:buChar char="•"/>
            </a:pPr>
            <a:r>
              <a:rPr lang="en-US" sz="2400">
                <a:solidFill>
                  <a:srgbClr val="000000"/>
                </a:solidFill>
                <a:latin typeface="Calibri"/>
              </a:rPr>
              <a:t>ツール</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