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orbel"/>
      <p:regular r:id="rId27"/>
      <p:bold r:id="rId28"/>
      <p:italic r:id="rId29"/>
      <p:boldItalic r:id="rId30"/>
    </p:embeddedFont>
    <p:embeddedFont>
      <p:font typeface="Canda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5" roundtripDataSignature="AMtx7mgnOb1sSKWObiMn3RWV9onkx06k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5B5712-E9E7-4EEF-BA0A-5BCB054C51E9}">
  <a:tblStyle styleId="{225B5712-E9E7-4EEF-BA0A-5BCB054C51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33" Type="http://schemas.openxmlformats.org/officeDocument/2006/relationships/font" Target="fonts/Candara-italic.fntdata"/><Relationship Id="rId10" Type="http://schemas.openxmlformats.org/officeDocument/2006/relationships/slide" Target="slides/slide4.xml"/><Relationship Id="rId32" Type="http://schemas.openxmlformats.org/officeDocument/2006/relationships/font" Target="fonts/Candara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Candar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41fcb7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241fcb7f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cb375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e4cb37523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cb3752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e4cb37523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4cb3752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e4cb37523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cb375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4cb3752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144874ba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144874bad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41fcb7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e241fcb7ff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41fcb7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e241fcb7f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41fcb7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e241fcb7f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41fcb7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e241fcb7ff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41fcb7ff_0_16"/>
          <p:cNvSpPr txBox="1"/>
          <p:nvPr/>
        </p:nvSpPr>
        <p:spPr>
          <a:xfrm>
            <a:off x="1786550" y="430150"/>
            <a:ext cx="9588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Inheritance Example part-2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241fcb7ff_0_16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241fcb7ff_0_16"/>
          <p:cNvSpPr txBox="1"/>
          <p:nvPr>
            <p:ph idx="1" type="subTitle"/>
          </p:nvPr>
        </p:nvSpPr>
        <p:spPr>
          <a:xfrm>
            <a:off x="792750" y="1897325"/>
            <a:ext cx="5087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static void main(String[] args){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Creta obj = new Creta();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obj.</a:t>
            </a: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vehicleType();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obj.brand();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obj.model();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obj.calculateSpeed();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51" name="Google Shape;151;ge241fcb7ff_0_16"/>
          <p:cNvSpPr txBox="1"/>
          <p:nvPr/>
        </p:nvSpPr>
        <p:spPr>
          <a:xfrm>
            <a:off x="6568550" y="2006175"/>
            <a:ext cx="4714800" cy="203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Type: SUV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Brand : Hyundai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Model : Creta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Speed : 120 kmph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cb37523b_0_13"/>
          <p:cNvSpPr txBox="1"/>
          <p:nvPr/>
        </p:nvSpPr>
        <p:spPr>
          <a:xfrm>
            <a:off x="2280381" y="256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4cb37523b_0_13"/>
          <p:cNvSpPr txBox="1"/>
          <p:nvPr/>
        </p:nvSpPr>
        <p:spPr>
          <a:xfrm>
            <a:off x="530225" y="1079600"/>
            <a:ext cx="61146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Class1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method1(){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Base Class Method ”);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Class2 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Class1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method2(){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inside Class2, method2”);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cb37523b_0_13"/>
          <p:cNvSpPr txBox="1"/>
          <p:nvPr>
            <p:ph idx="1" type="subTitle"/>
          </p:nvPr>
        </p:nvSpPr>
        <p:spPr>
          <a:xfrm>
            <a:off x="6358750" y="1235100"/>
            <a:ext cx="53724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Class3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Class1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method2(){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inside Class3,method2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cb37523b_0_21"/>
          <p:cNvSpPr txBox="1"/>
          <p:nvPr/>
        </p:nvSpPr>
        <p:spPr>
          <a:xfrm>
            <a:off x="2280381" y="256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</a:t>
            </a: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4cb37523b_0_21"/>
          <p:cNvSpPr txBox="1"/>
          <p:nvPr/>
        </p:nvSpPr>
        <p:spPr>
          <a:xfrm>
            <a:off x="794700" y="1589550"/>
            <a:ext cx="6512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public static void main(String[] args){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Class2 c1 = new Class2();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c1.method1();  //from class1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	c1.method2();  //from class2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Class3 c2 = new Class3();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c2.method1();  //from class1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	c2.method2(); 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//from class3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cb37523b_0_21"/>
          <p:cNvSpPr txBox="1"/>
          <p:nvPr/>
        </p:nvSpPr>
        <p:spPr>
          <a:xfrm>
            <a:off x="7306800" y="1589550"/>
            <a:ext cx="3221700" cy="28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Base Class Method</a:t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Inside Class2, method 2</a:t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Base Class Method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Inside Class3, method 2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cb37523b_0_7"/>
          <p:cNvSpPr txBox="1"/>
          <p:nvPr/>
        </p:nvSpPr>
        <p:spPr>
          <a:xfrm>
            <a:off x="1083450" y="242675"/>
            <a:ext cx="9924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Example part-1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4cb37523b_0_7"/>
          <p:cNvSpPr txBox="1"/>
          <p:nvPr/>
        </p:nvSpPr>
        <p:spPr>
          <a:xfrm>
            <a:off x="645450" y="1169900"/>
            <a:ext cx="6211200" cy="5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void vehicleType(){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System.out.println(“Type: SUV ”);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Hyundai  </a:t>
            </a:r>
            <a:r>
              <a:rPr b="0" i="0" lang="en-IN" sz="22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void brand(){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System.out.println(“Brand : Hyundai”);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public void calculateSpeed(){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System.out.println(“Speed: 100 kmph”);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cb37523b_0_7"/>
          <p:cNvSpPr txBox="1"/>
          <p:nvPr>
            <p:ph idx="1" type="subTitle"/>
          </p:nvPr>
        </p:nvSpPr>
        <p:spPr>
          <a:xfrm>
            <a:off x="6543675" y="1417700"/>
            <a:ext cx="59019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class </a:t>
            </a:r>
            <a:r>
              <a:rPr b="1"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Ford </a:t>
            </a:r>
            <a:r>
              <a:rPr lang="en-IN" sz="2200">
                <a:solidFill>
                  <a:srgbClr val="FF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public void brand(){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System.out.println(“Model : Ford”);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}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public void calculateSpeed(){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System.out.println(“Speed : 120 kmph”);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cb37523b_0_0"/>
          <p:cNvSpPr txBox="1"/>
          <p:nvPr/>
        </p:nvSpPr>
        <p:spPr>
          <a:xfrm>
            <a:off x="1786550" y="430150"/>
            <a:ext cx="9588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Example part-2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4cb37523b_0_0"/>
          <p:cNvSpPr txBox="1"/>
          <p:nvPr/>
        </p:nvSpPr>
        <p:spPr>
          <a:xfrm>
            <a:off x="1846900" y="23279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4cb37523b_0_0"/>
          <p:cNvSpPr txBox="1"/>
          <p:nvPr>
            <p:ph idx="1" type="subTitle"/>
          </p:nvPr>
        </p:nvSpPr>
        <p:spPr>
          <a:xfrm>
            <a:off x="792750" y="1897325"/>
            <a:ext cx="50877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static void main(String[] args){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Hyundai obj1 = new Hyundai();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obj1.</a:t>
            </a: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vehicleType();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obj1.brand();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obj1.calculateSpeed();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Ford obj2 = new Ford();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obj2.vehicleType();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obj2.brand();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	obj2.calculateSpeed();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80" name="Google Shape;180;ge4cb37523b_0_0"/>
          <p:cNvSpPr txBox="1"/>
          <p:nvPr/>
        </p:nvSpPr>
        <p:spPr>
          <a:xfrm>
            <a:off x="6568550" y="1777575"/>
            <a:ext cx="4714800" cy="31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Type: SUV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Brand : Hyundai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Speed : 1</a:t>
            </a:r>
            <a:r>
              <a:rPr lang="en-IN" sz="22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0 kmph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Type: SUV</a:t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Brand : Ford</a:t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Speed : 120 kmph</a:t>
            </a:r>
            <a:endParaRPr sz="22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Inheritance?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Inheritance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&amp; C++ Inheritance comparison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and examples of Inheritance in 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Inheritance?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Inheritance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Inheritance Limitations in Java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Inheritance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Inheritance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Inheritance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Inheritance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Inheritance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949352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Inheritance?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456650" y="2283475"/>
            <a:ext cx="927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is a concept of using attributes and methods of one class (super/base class) in another class (subclass /child class).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to inherit.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is also provides Is-A relationship.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inheritance we achieve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reusability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144874bad_1_39"/>
          <p:cNvSpPr txBox="1"/>
          <p:nvPr/>
        </p:nvSpPr>
        <p:spPr>
          <a:xfrm>
            <a:off x="2095956" y="517927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Inheritance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ge144874bad_1_39"/>
          <p:cNvGrpSpPr/>
          <p:nvPr/>
        </p:nvGrpSpPr>
        <p:grpSpPr>
          <a:xfrm>
            <a:off x="487050" y="2335875"/>
            <a:ext cx="1134900" cy="996900"/>
            <a:chOff x="952500" y="5110175"/>
            <a:chExt cx="1134900" cy="996900"/>
          </a:xfrm>
        </p:grpSpPr>
        <p:sp>
          <p:nvSpPr>
            <p:cNvPr id="66" name="Google Shape;66;ge144874bad_1_39"/>
            <p:cNvSpPr/>
            <p:nvPr/>
          </p:nvSpPr>
          <p:spPr>
            <a:xfrm>
              <a:off x="952500" y="51101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e144874bad_1_39"/>
            <p:cNvSpPr/>
            <p:nvPr/>
          </p:nvSpPr>
          <p:spPr>
            <a:xfrm>
              <a:off x="9525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e144874bad_1_39"/>
            <p:cNvSpPr/>
            <p:nvPr/>
          </p:nvSpPr>
          <p:spPr>
            <a:xfrm>
              <a:off x="14367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ge144874bad_1_39"/>
          <p:cNvGrpSpPr/>
          <p:nvPr/>
        </p:nvGrpSpPr>
        <p:grpSpPr>
          <a:xfrm>
            <a:off x="3360900" y="2335875"/>
            <a:ext cx="2735100" cy="996900"/>
            <a:chOff x="3771900" y="5110175"/>
            <a:chExt cx="2735100" cy="996900"/>
          </a:xfrm>
        </p:grpSpPr>
        <p:sp>
          <p:nvSpPr>
            <p:cNvPr id="70" name="Google Shape;70;ge144874bad_1_39"/>
            <p:cNvSpPr/>
            <p:nvPr/>
          </p:nvSpPr>
          <p:spPr>
            <a:xfrm>
              <a:off x="3771900" y="51101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144874bad_1_39"/>
            <p:cNvSpPr/>
            <p:nvPr/>
          </p:nvSpPr>
          <p:spPr>
            <a:xfrm>
              <a:off x="46101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144874bad_1_39"/>
            <p:cNvSpPr/>
            <p:nvPr/>
          </p:nvSpPr>
          <p:spPr>
            <a:xfrm>
              <a:off x="5372100" y="51101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144874bad_1_39"/>
            <p:cNvSpPr/>
            <p:nvPr/>
          </p:nvSpPr>
          <p:spPr>
            <a:xfrm>
              <a:off x="45609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144874bad_1_39"/>
            <p:cNvSpPr/>
            <p:nvPr/>
          </p:nvSpPr>
          <p:spPr>
            <a:xfrm>
              <a:off x="54753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ge144874bad_1_39"/>
          <p:cNvGrpSpPr/>
          <p:nvPr/>
        </p:nvGrpSpPr>
        <p:grpSpPr>
          <a:xfrm>
            <a:off x="5295900" y="4534200"/>
            <a:ext cx="2735100" cy="996900"/>
            <a:chOff x="6591300" y="5110175"/>
            <a:chExt cx="2735100" cy="996900"/>
          </a:xfrm>
        </p:grpSpPr>
        <p:sp>
          <p:nvSpPr>
            <p:cNvPr id="76" name="Google Shape;76;ge144874bad_1_39"/>
            <p:cNvSpPr/>
            <p:nvPr/>
          </p:nvSpPr>
          <p:spPr>
            <a:xfrm>
              <a:off x="7408275" y="51101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e144874bad_1_39"/>
            <p:cNvSpPr/>
            <p:nvPr/>
          </p:nvSpPr>
          <p:spPr>
            <a:xfrm>
              <a:off x="65913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e144874bad_1_39"/>
            <p:cNvSpPr/>
            <p:nvPr/>
          </p:nvSpPr>
          <p:spPr>
            <a:xfrm>
              <a:off x="81915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144874bad_1_39"/>
            <p:cNvSpPr/>
            <p:nvPr/>
          </p:nvSpPr>
          <p:spPr>
            <a:xfrm>
              <a:off x="74565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144874bad_1_39"/>
            <p:cNvSpPr/>
            <p:nvPr/>
          </p:nvSpPr>
          <p:spPr>
            <a:xfrm>
              <a:off x="82947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ge144874bad_1_39"/>
          <p:cNvGrpSpPr/>
          <p:nvPr/>
        </p:nvGrpSpPr>
        <p:grpSpPr>
          <a:xfrm>
            <a:off x="8729025" y="1650075"/>
            <a:ext cx="2735100" cy="1682700"/>
            <a:chOff x="9486900" y="5110175"/>
            <a:chExt cx="2735100" cy="1682700"/>
          </a:xfrm>
        </p:grpSpPr>
        <p:sp>
          <p:nvSpPr>
            <p:cNvPr id="82" name="Google Shape;82;ge144874bad_1_39"/>
            <p:cNvSpPr/>
            <p:nvPr/>
          </p:nvSpPr>
          <p:spPr>
            <a:xfrm>
              <a:off x="10303875" y="51101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e144874bad_1_39"/>
            <p:cNvSpPr/>
            <p:nvPr/>
          </p:nvSpPr>
          <p:spPr>
            <a:xfrm>
              <a:off x="94869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e144874bad_1_39"/>
            <p:cNvSpPr/>
            <p:nvPr/>
          </p:nvSpPr>
          <p:spPr>
            <a:xfrm>
              <a:off x="110871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e144874bad_1_39"/>
            <p:cNvSpPr/>
            <p:nvPr/>
          </p:nvSpPr>
          <p:spPr>
            <a:xfrm flipH="1" rot="10800000">
              <a:off x="103521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e144874bad_1_39"/>
            <p:cNvSpPr/>
            <p:nvPr/>
          </p:nvSpPr>
          <p:spPr>
            <a:xfrm flipH="1" rot="10800000">
              <a:off x="111903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e144874bad_1_39"/>
            <p:cNvSpPr/>
            <p:nvPr/>
          </p:nvSpPr>
          <p:spPr>
            <a:xfrm>
              <a:off x="10401300" y="64817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e144874bad_1_39"/>
            <p:cNvSpPr/>
            <p:nvPr/>
          </p:nvSpPr>
          <p:spPr>
            <a:xfrm>
              <a:off x="10352175" y="61070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144874bad_1_39"/>
            <p:cNvSpPr/>
            <p:nvPr/>
          </p:nvSpPr>
          <p:spPr>
            <a:xfrm>
              <a:off x="11266575" y="61070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e144874bad_1_39"/>
          <p:cNvSpPr/>
          <p:nvPr/>
        </p:nvSpPr>
        <p:spPr>
          <a:xfrm>
            <a:off x="210450" y="3578250"/>
            <a:ext cx="1636500" cy="4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SIngle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144874bad_1_39"/>
          <p:cNvSpPr/>
          <p:nvPr/>
        </p:nvSpPr>
        <p:spPr>
          <a:xfrm>
            <a:off x="3687950" y="3576350"/>
            <a:ext cx="1911000" cy="4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Multiple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144874bad_1_39"/>
          <p:cNvSpPr/>
          <p:nvPr/>
        </p:nvSpPr>
        <p:spPr>
          <a:xfrm>
            <a:off x="5632500" y="5774075"/>
            <a:ext cx="2214300" cy="4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Hierarchical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ge144874bad_1_39"/>
          <p:cNvGrpSpPr/>
          <p:nvPr/>
        </p:nvGrpSpPr>
        <p:grpSpPr>
          <a:xfrm>
            <a:off x="2173200" y="4534200"/>
            <a:ext cx="1134900" cy="1682700"/>
            <a:chOff x="2324100" y="5110175"/>
            <a:chExt cx="1134900" cy="1682700"/>
          </a:xfrm>
        </p:grpSpPr>
        <p:sp>
          <p:nvSpPr>
            <p:cNvPr id="94" name="Google Shape;94;ge144874bad_1_39"/>
            <p:cNvSpPr/>
            <p:nvPr/>
          </p:nvSpPr>
          <p:spPr>
            <a:xfrm>
              <a:off x="2324100" y="51101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e144874bad_1_39"/>
            <p:cNvSpPr/>
            <p:nvPr/>
          </p:nvSpPr>
          <p:spPr>
            <a:xfrm>
              <a:off x="2324100" y="57959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e144874bad_1_39"/>
            <p:cNvSpPr/>
            <p:nvPr/>
          </p:nvSpPr>
          <p:spPr>
            <a:xfrm>
              <a:off x="2324100" y="6481775"/>
              <a:ext cx="1134900" cy="31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e144874bad_1_39"/>
            <p:cNvSpPr/>
            <p:nvPr/>
          </p:nvSpPr>
          <p:spPr>
            <a:xfrm>
              <a:off x="2808375" y="54212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e144874bad_1_39"/>
            <p:cNvSpPr/>
            <p:nvPr/>
          </p:nvSpPr>
          <p:spPr>
            <a:xfrm>
              <a:off x="2808375" y="6107075"/>
              <a:ext cx="222300" cy="374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ge144874bad_1_39"/>
          <p:cNvSpPr/>
          <p:nvPr/>
        </p:nvSpPr>
        <p:spPr>
          <a:xfrm>
            <a:off x="1680300" y="6325225"/>
            <a:ext cx="2118600" cy="4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Multilevel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144874bad_1_39"/>
          <p:cNvSpPr/>
          <p:nvPr/>
        </p:nvSpPr>
        <p:spPr>
          <a:xfrm>
            <a:off x="9379200" y="3576350"/>
            <a:ext cx="1819500" cy="4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Hybrid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e144874bad_1_39"/>
          <p:cNvCxnSpPr/>
          <p:nvPr/>
        </p:nvCxnSpPr>
        <p:spPr>
          <a:xfrm flipH="1" rot="10800000">
            <a:off x="289650" y="4275475"/>
            <a:ext cx="11612700" cy="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ge144874bad_1_39"/>
          <p:cNvCxnSpPr>
            <a:stCxn id="90" idx="2"/>
          </p:cNvCxnSpPr>
          <p:nvPr/>
        </p:nvCxnSpPr>
        <p:spPr>
          <a:xfrm flipH="1">
            <a:off x="1007100" y="4034850"/>
            <a:ext cx="216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ge144874bad_1_39"/>
          <p:cNvCxnSpPr>
            <a:stCxn id="94" idx="0"/>
          </p:cNvCxnSpPr>
          <p:nvPr/>
        </p:nvCxnSpPr>
        <p:spPr>
          <a:xfrm rot="10800000">
            <a:off x="2738550" y="4295700"/>
            <a:ext cx="21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ge144874bad_1_39"/>
          <p:cNvCxnSpPr>
            <a:stCxn id="91" idx="2"/>
          </p:cNvCxnSpPr>
          <p:nvPr/>
        </p:nvCxnSpPr>
        <p:spPr>
          <a:xfrm flipH="1">
            <a:off x="4638650" y="4032950"/>
            <a:ext cx="48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ge144874bad_1_39"/>
          <p:cNvCxnSpPr>
            <a:stCxn id="76" idx="0"/>
          </p:cNvCxnSpPr>
          <p:nvPr/>
        </p:nvCxnSpPr>
        <p:spPr>
          <a:xfrm rot="10800000">
            <a:off x="6672225" y="4290900"/>
            <a:ext cx="81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e144874bad_1_39"/>
          <p:cNvCxnSpPr>
            <a:stCxn id="100" idx="2"/>
          </p:cNvCxnSpPr>
          <p:nvPr/>
        </p:nvCxnSpPr>
        <p:spPr>
          <a:xfrm>
            <a:off x="10288950" y="4032950"/>
            <a:ext cx="63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ge241fcb7ff_0_26"/>
          <p:cNvGraphicFramePr/>
          <p:nvPr/>
        </p:nvGraphicFramePr>
        <p:xfrm>
          <a:off x="952500" y="21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{225B5712-E9E7-4EEF-BA0A-5BCB054C51E9}</a:tableStyleId>
              </a:tblPr>
              <a:tblGrid>
                <a:gridCol w="1134975"/>
                <a:gridCol w="4008525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 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Inheritance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C++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Inheritance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Multilevel Inheritance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Multiple Inheritance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highlight>
                            <a:srgbClr val="E066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 u="none" cap="none" strike="noStrike">
                        <a:highlight>
                          <a:srgbClr val="E066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 Inheritance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Hybrid Inheritance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highlight>
                            <a:srgbClr val="E0666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 u="none" cap="none" strike="noStrike">
                        <a:highlight>
                          <a:srgbClr val="E0666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ge241fcb7ff_0_26"/>
          <p:cNvSpPr txBox="1"/>
          <p:nvPr/>
        </p:nvSpPr>
        <p:spPr>
          <a:xfrm>
            <a:off x="1356150" y="978975"/>
            <a:ext cx="9479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Inheritance Limitations in Java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089eab42f_0_6"/>
          <p:cNvSpPr txBox="1"/>
          <p:nvPr/>
        </p:nvSpPr>
        <p:spPr>
          <a:xfrm>
            <a:off x="2095956" y="4520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Inheritance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089eab42f_0_6"/>
          <p:cNvSpPr txBox="1"/>
          <p:nvPr/>
        </p:nvSpPr>
        <p:spPr>
          <a:xfrm>
            <a:off x="681350" y="1817300"/>
            <a:ext cx="58509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Base{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method1(){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Base Class Method ”);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Child extends Base{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method2(){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Child Class Methods”);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089eab42f_0_6"/>
          <p:cNvSpPr txBox="1"/>
          <p:nvPr>
            <p:ph idx="1" type="subTitle"/>
          </p:nvPr>
        </p:nvSpPr>
        <p:spPr>
          <a:xfrm>
            <a:off x="6644875" y="1817300"/>
            <a:ext cx="5547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static void main(String[] args){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Child c = new Child();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c.method1(); // print Base Class Method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c.method2(); // print Child Class Method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41fcb7ff_0_6"/>
          <p:cNvSpPr txBox="1"/>
          <p:nvPr/>
        </p:nvSpPr>
        <p:spPr>
          <a:xfrm>
            <a:off x="2199706" y="3546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Inheritance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241fcb7ff_0_6"/>
          <p:cNvSpPr txBox="1"/>
          <p:nvPr/>
        </p:nvSpPr>
        <p:spPr>
          <a:xfrm>
            <a:off x="368825" y="1540675"/>
            <a:ext cx="7088400" cy="4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int a, b;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public void display(){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System.out.println(“ using display method ” +a “, ” +b);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0" i="0" lang="en-IN" sz="21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int c;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public void show(){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System.out.println(“ 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using show method ” +a “, ” +b+ “, ”+c);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e241fcb7ff_0_6"/>
          <p:cNvSpPr txBox="1"/>
          <p:nvPr>
            <p:ph idx="1" type="subTitle"/>
          </p:nvPr>
        </p:nvSpPr>
        <p:spPr>
          <a:xfrm>
            <a:off x="7595650" y="1390825"/>
            <a:ext cx="49653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static void main(String[] args){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B obj = new B();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obj.a = 10;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obj.b = 20;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obj.c = 30;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obj.display();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	dbj.show(); 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3100"/>
          </a:p>
        </p:txBody>
      </p:sp>
      <p:sp>
        <p:nvSpPr>
          <p:cNvPr id="127" name="Google Shape;127;ge241fcb7ff_0_6"/>
          <p:cNvSpPr txBox="1"/>
          <p:nvPr/>
        </p:nvSpPr>
        <p:spPr>
          <a:xfrm>
            <a:off x="2437625" y="5415250"/>
            <a:ext cx="4714800" cy="12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using display method 10, 20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using show method 10, 20, 30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41fcb7ff_0_41"/>
          <p:cNvSpPr txBox="1"/>
          <p:nvPr/>
        </p:nvSpPr>
        <p:spPr>
          <a:xfrm>
            <a:off x="2280381" y="256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Inheritance Syntax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241fcb7ff_0_41"/>
          <p:cNvSpPr txBox="1"/>
          <p:nvPr/>
        </p:nvSpPr>
        <p:spPr>
          <a:xfrm>
            <a:off x="530225" y="1079600"/>
            <a:ext cx="61146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Class1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method1(){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Base Class Method ”);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Class2 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Class1</a:t>
            </a: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method2(){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inside Class2, method2”);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e241fcb7ff_0_41"/>
          <p:cNvSpPr txBox="1"/>
          <p:nvPr>
            <p:ph idx="1" type="subTitle"/>
          </p:nvPr>
        </p:nvSpPr>
        <p:spPr>
          <a:xfrm>
            <a:off x="478375" y="4773450"/>
            <a:ext cx="737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Class3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Class2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method2(){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 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inside Class3,method2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241fcb7ff_0_41"/>
          <p:cNvSpPr txBox="1"/>
          <p:nvPr/>
        </p:nvSpPr>
        <p:spPr>
          <a:xfrm>
            <a:off x="6408475" y="1079600"/>
            <a:ext cx="65121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public static void main(String[] args){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	Class3 c = new Class3();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c.method1();  //from class1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	c.method2();  // overriding class2 and    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printing class3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241fcb7ff_0_41"/>
          <p:cNvSpPr txBox="1"/>
          <p:nvPr/>
        </p:nvSpPr>
        <p:spPr>
          <a:xfrm>
            <a:off x="7502375" y="3522150"/>
            <a:ext cx="4125300" cy="12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Base Class Method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Inside Class3, method 2</a:t>
            </a:r>
            <a:endParaRPr b="0" i="0" sz="2200" u="none" cap="none" strike="noStrike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41fcb7ff_0_11"/>
          <p:cNvSpPr txBox="1"/>
          <p:nvPr/>
        </p:nvSpPr>
        <p:spPr>
          <a:xfrm>
            <a:off x="1083450" y="242675"/>
            <a:ext cx="9924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Inheritance Example part-1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e241fcb7ff_0_11"/>
          <p:cNvSpPr txBox="1"/>
          <p:nvPr/>
        </p:nvSpPr>
        <p:spPr>
          <a:xfrm>
            <a:off x="645450" y="1169900"/>
            <a:ext cx="6211200" cy="5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void vehicleType(){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System.out.println(“Type: SUV ”);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Hyundai  </a:t>
            </a:r>
            <a:r>
              <a:rPr b="0" i="0" lang="en-IN" sz="22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void brand(){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System.out.println(“Brand : Hyundai”);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public void calculateSpeed(){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System.out.println(“Speed: 100 kmph”);</a:t>
            </a:r>
            <a:endParaRPr b="0" i="0" sz="22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e241fcb7ff_0_11"/>
          <p:cNvSpPr txBox="1"/>
          <p:nvPr>
            <p:ph idx="1" type="subTitle"/>
          </p:nvPr>
        </p:nvSpPr>
        <p:spPr>
          <a:xfrm>
            <a:off x="6543675" y="1417700"/>
            <a:ext cx="59019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class </a:t>
            </a:r>
            <a:r>
              <a:rPr b="1"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Creta </a:t>
            </a:r>
            <a:r>
              <a:rPr lang="en-IN" sz="2200">
                <a:solidFill>
                  <a:srgbClr val="FF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Hyundai</a:t>
            </a: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public void model(){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System.out.println(“Model : Creta”);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}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public void calculateSpeed(){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System.out.println(“Speed : 120 kmph”);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