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34"/>
  </p:notesMasterIdLst>
  <p:sldIdLst>
    <p:sldId id="256" r:id="rId2"/>
    <p:sldId id="258" r:id="rId3"/>
    <p:sldId id="310" r:id="rId4"/>
    <p:sldId id="311" r:id="rId5"/>
    <p:sldId id="312" r:id="rId6"/>
    <p:sldId id="313" r:id="rId7"/>
    <p:sldId id="314" r:id="rId8"/>
    <p:sldId id="315" r:id="rId9"/>
    <p:sldId id="316" r:id="rId10"/>
    <p:sldId id="317" r:id="rId11"/>
    <p:sldId id="318" r:id="rId12"/>
    <p:sldId id="323" r:id="rId13"/>
    <p:sldId id="320" r:id="rId14"/>
    <p:sldId id="321" r:id="rId15"/>
    <p:sldId id="322" r:id="rId16"/>
    <p:sldId id="324" r:id="rId17"/>
    <p:sldId id="325" r:id="rId18"/>
    <p:sldId id="338" r:id="rId19"/>
    <p:sldId id="327" r:id="rId20"/>
    <p:sldId id="326" r:id="rId21"/>
    <p:sldId id="328" r:id="rId22"/>
    <p:sldId id="329" r:id="rId23"/>
    <p:sldId id="330" r:id="rId24"/>
    <p:sldId id="331" r:id="rId25"/>
    <p:sldId id="319" r:id="rId26"/>
    <p:sldId id="332" r:id="rId27"/>
    <p:sldId id="334" r:id="rId28"/>
    <p:sldId id="333" r:id="rId29"/>
    <p:sldId id="335" r:id="rId30"/>
    <p:sldId id="336" r:id="rId31"/>
    <p:sldId id="337" r:id="rId32"/>
    <p:sldId id="339" r:id="rId33"/>
  </p:sldIdLst>
  <p:sldSz cx="9144000" cy="5143500" type="screen16x9"/>
  <p:notesSz cx="6858000" cy="9144000"/>
  <p:embeddedFontLst>
    <p:embeddedFont>
      <p:font typeface="Consolas" panose="020B0609020204030204" pitchFamily="49" charset="0"/>
      <p:regular r:id="rId35"/>
      <p:bold r:id="rId36"/>
      <p:italic r:id="rId37"/>
      <p:boldItalic r:id="rId38"/>
    </p:embeddedFont>
    <p:embeddedFont>
      <p:font typeface="Nunito Light" pitchFamily="2" charset="0"/>
      <p:regular r:id="rId39"/>
      <p:italic r:id="rId40"/>
    </p:embeddedFont>
    <p:embeddedFont>
      <p:font typeface="Righteous" panose="020B0604020202020204" charset="0"/>
      <p:regular r:id="rId41"/>
    </p:embeddedFont>
    <p:embeddedFont>
      <p:font typeface="Varela Round" pitchFamily="2" charset="-79"/>
      <p:regular r:id="rId42"/>
    </p:embeddedFont>
    <p:embeddedFont>
      <p:font typeface="Work Sans" pitchFamily="2" charset="0"/>
      <p:regular r:id="rId43"/>
      <p:bold r:id="rId44"/>
      <p:italic r:id="rId45"/>
      <p:boldItalic r:id="rId46"/>
    </p:embeddedFont>
    <p:embeddedFont>
      <p:font typeface="Work Sans Light" pitchFamily="2"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684CACE-0C16-478C-9F0D-ED43973C84B5}">
  <a:tblStyle styleId="{E684CACE-0C16-478C-9F0D-ED43973C84B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7B9C9FB-230F-4E1E-83C6-93C2CAC18940}"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7" d="100"/>
          <a:sy n="147" d="100"/>
        </p:scale>
        <p:origin x="2606"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font" Target="fonts/font7.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63012df1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63012df1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630f966005_0_4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630f966005_0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409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630f966005_0_4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630f966005_0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1528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98767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001902" y="2100325"/>
            <a:ext cx="5100000" cy="1887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9600"/>
              <a:buNone/>
              <a:defRPr sz="9600"/>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endParaRPr/>
          </a:p>
        </p:txBody>
      </p:sp>
      <p:sp>
        <p:nvSpPr>
          <p:cNvPr id="10" name="Google Shape;10;p2"/>
          <p:cNvSpPr txBox="1">
            <a:spLocks noGrp="1"/>
          </p:cNvSpPr>
          <p:nvPr>
            <p:ph type="subTitle" idx="1"/>
          </p:nvPr>
        </p:nvSpPr>
        <p:spPr>
          <a:xfrm>
            <a:off x="707781" y="3528899"/>
            <a:ext cx="2087400" cy="670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flipH="1">
            <a:off x="3502200" y="1165800"/>
            <a:ext cx="4308300" cy="1434300"/>
          </a:xfrm>
          <a:prstGeom prst="rect">
            <a:avLst/>
          </a:prstGeom>
        </p:spPr>
        <p:txBody>
          <a:bodyPr spcFirstLastPara="1" wrap="square" lIns="91425" tIns="91425" rIns="91425" bIns="91425" anchor="ctr" anchorCtr="0">
            <a:noAutofit/>
          </a:bodyPr>
          <a:lstStyle>
            <a:lvl1pPr lvl="0" rtl="0">
              <a:spcBef>
                <a:spcPts val="0"/>
              </a:spcBef>
              <a:spcAft>
                <a:spcPts val="0"/>
              </a:spcAft>
              <a:buSzPts val="9600"/>
              <a:buNone/>
              <a:defRPr sz="8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endParaRPr/>
          </a:p>
        </p:txBody>
      </p:sp>
      <p:sp>
        <p:nvSpPr>
          <p:cNvPr id="13" name="Google Shape;13;p3"/>
          <p:cNvSpPr txBox="1">
            <a:spLocks noGrp="1"/>
          </p:cNvSpPr>
          <p:nvPr>
            <p:ph type="subTitle" idx="1"/>
          </p:nvPr>
        </p:nvSpPr>
        <p:spPr>
          <a:xfrm flipH="1">
            <a:off x="4305300" y="2629650"/>
            <a:ext cx="3505200" cy="670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5"/>
        <p:cNvGrpSpPr/>
        <p:nvPr/>
      </p:nvGrpSpPr>
      <p:grpSpPr>
        <a:xfrm>
          <a:off x="0" y="0"/>
          <a:ext cx="0" cy="0"/>
          <a:chOff x="0" y="0"/>
          <a:chExt cx="0" cy="0"/>
        </a:xfrm>
      </p:grpSpPr>
      <p:sp>
        <p:nvSpPr>
          <p:cNvPr id="36" name="Google Shape;36;p7"/>
          <p:cNvSpPr txBox="1">
            <a:spLocks noGrp="1"/>
          </p:cNvSpPr>
          <p:nvPr>
            <p:ph type="body" idx="1"/>
          </p:nvPr>
        </p:nvSpPr>
        <p:spPr>
          <a:xfrm>
            <a:off x="2739150" y="1457550"/>
            <a:ext cx="4592100" cy="23652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Font typeface="Nunito Light"/>
              <a:buChar char="●"/>
              <a:defRPr sz="1400"/>
            </a:lvl1pPr>
            <a:lvl2pPr marL="914400" lvl="1" indent="-330200" rtl="0">
              <a:spcBef>
                <a:spcPts val="1600"/>
              </a:spcBef>
              <a:spcAft>
                <a:spcPts val="0"/>
              </a:spcAft>
              <a:buSzPts val="1600"/>
              <a:buFont typeface="Nunito Light"/>
              <a:buChar char="○"/>
              <a:defRPr/>
            </a:lvl2pPr>
            <a:lvl3pPr marL="1371600" lvl="2" indent="-323850" rtl="0">
              <a:spcBef>
                <a:spcPts val="1600"/>
              </a:spcBef>
              <a:spcAft>
                <a:spcPts val="0"/>
              </a:spcAft>
              <a:buSzPts val="1500"/>
              <a:buFont typeface="Nunito Light"/>
              <a:buChar char="■"/>
              <a:defRPr/>
            </a:lvl3pPr>
            <a:lvl4pPr marL="1828800" lvl="3" indent="-323850" rtl="0">
              <a:spcBef>
                <a:spcPts val="1600"/>
              </a:spcBef>
              <a:spcAft>
                <a:spcPts val="0"/>
              </a:spcAft>
              <a:buSzPts val="1500"/>
              <a:buFont typeface="Nunito Light"/>
              <a:buChar char="●"/>
              <a:defRPr/>
            </a:lvl4pPr>
            <a:lvl5pPr marL="2286000" lvl="4" indent="-304800" rtl="0">
              <a:spcBef>
                <a:spcPts val="1600"/>
              </a:spcBef>
              <a:spcAft>
                <a:spcPts val="0"/>
              </a:spcAft>
              <a:buSzPts val="1200"/>
              <a:buFont typeface="Nunito Light"/>
              <a:buChar char="○"/>
              <a:defRPr/>
            </a:lvl5pPr>
            <a:lvl6pPr marL="2743200" lvl="5" indent="-304800" rtl="0">
              <a:spcBef>
                <a:spcPts val="1600"/>
              </a:spcBef>
              <a:spcAft>
                <a:spcPts val="0"/>
              </a:spcAft>
              <a:buSzPts val="1200"/>
              <a:buFont typeface="Nunito Light"/>
              <a:buChar char="■"/>
              <a:defRPr/>
            </a:lvl6pPr>
            <a:lvl7pPr marL="3200400" lvl="6" indent="-311150" rtl="0">
              <a:spcBef>
                <a:spcPts val="1600"/>
              </a:spcBef>
              <a:spcAft>
                <a:spcPts val="0"/>
              </a:spcAft>
              <a:buSzPts val="1300"/>
              <a:buFont typeface="Nunito Light"/>
              <a:buChar char="●"/>
              <a:defRPr/>
            </a:lvl7pPr>
            <a:lvl8pPr marL="3657600" lvl="7" indent="-311150" rtl="0">
              <a:spcBef>
                <a:spcPts val="1600"/>
              </a:spcBef>
              <a:spcAft>
                <a:spcPts val="0"/>
              </a:spcAft>
              <a:buSzPts val="1300"/>
              <a:buFont typeface="Nunito Light"/>
              <a:buChar char="○"/>
              <a:defRPr/>
            </a:lvl8pPr>
            <a:lvl9pPr marL="4114800" lvl="8" indent="-304800" rtl="0">
              <a:spcBef>
                <a:spcPts val="1600"/>
              </a:spcBef>
              <a:spcAft>
                <a:spcPts val="1600"/>
              </a:spcAft>
              <a:buSzPts val="1200"/>
              <a:buFont typeface="Nunito Light"/>
              <a:buChar char="■"/>
              <a:defRPr/>
            </a:lvl9pPr>
          </a:lstStyle>
          <a:p>
            <a:endParaRPr/>
          </a:p>
        </p:txBody>
      </p:sp>
      <p:sp>
        <p:nvSpPr>
          <p:cNvPr id="37" name="Google Shape;37;p7"/>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1800"/>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type="blank">
  <p:cSld name="BLANK">
    <p:spTree>
      <p:nvGrpSpPr>
        <p:cNvPr id="1" name="Shape 14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_1">
    <p:bg>
      <p:bgPr>
        <a:noFill/>
        <a:effectLst/>
      </p:bgPr>
    </p:bg>
    <p:spTree>
      <p:nvGrpSpPr>
        <p:cNvPr id="1" name="Shape 14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1E1E1E"/>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245750" y="355650"/>
            <a:ext cx="6275400" cy="572700"/>
          </a:xfrm>
          <a:prstGeom prst="rect">
            <a:avLst/>
          </a:prstGeom>
          <a:noFill/>
          <a:ln>
            <a:noFill/>
          </a:ln>
        </p:spPr>
        <p:txBody>
          <a:bodyPr spcFirstLastPara="1" wrap="square" lIns="91425" tIns="91425" rIns="91425" bIns="91425" anchor="t" anchorCtr="0">
            <a:noAutofit/>
          </a:bodyPr>
          <a:lstStyle>
            <a:lvl1pPr lvl="0" algn="r">
              <a:spcBef>
                <a:spcPts val="0"/>
              </a:spcBef>
              <a:spcAft>
                <a:spcPts val="0"/>
              </a:spcAft>
              <a:buClr>
                <a:schemeClr val="lt1"/>
              </a:buClr>
              <a:buSzPts val="2800"/>
              <a:buFont typeface="Varela Round"/>
              <a:buNone/>
              <a:defRPr sz="2800">
                <a:solidFill>
                  <a:schemeClr val="lt1"/>
                </a:solidFill>
                <a:latin typeface="Varela Round"/>
                <a:ea typeface="Varela Round"/>
                <a:cs typeface="Varela Round"/>
                <a:sym typeface="Varela Round"/>
              </a:defRPr>
            </a:lvl1pPr>
            <a:lvl2pPr lvl="1"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2pPr>
            <a:lvl3pPr lvl="2"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3pPr>
            <a:lvl4pPr lvl="3"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4pPr>
            <a:lvl5pPr lvl="4"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5pPr>
            <a:lvl6pPr lvl="5"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6pPr>
            <a:lvl7pPr lvl="6"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7pPr>
            <a:lvl8pPr lvl="7"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8pPr>
            <a:lvl9pPr lvl="8" algn="r">
              <a:spcBef>
                <a:spcPts val="0"/>
              </a:spcBef>
              <a:spcAft>
                <a:spcPts val="0"/>
              </a:spcAft>
              <a:buClr>
                <a:schemeClr val="lt1"/>
              </a:buClr>
              <a:buSzPts val="2800"/>
              <a:buFont typeface="Righteous"/>
              <a:buNone/>
              <a:defRPr sz="2800">
                <a:solidFill>
                  <a:schemeClr val="lt1"/>
                </a:solidFill>
                <a:latin typeface="Righteous"/>
                <a:ea typeface="Righteous"/>
                <a:cs typeface="Righteous"/>
                <a:sym typeface="Righteou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1pPr>
            <a:lvl2pPr marL="914400" lvl="1"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2pPr>
            <a:lvl3pPr marL="1371600" lvl="2"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3pPr>
            <a:lvl4pPr marL="1828800" lvl="3"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4pPr>
            <a:lvl5pPr marL="2286000" lvl="4"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5pPr>
            <a:lvl6pPr marL="2743200" lvl="5"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6pPr>
            <a:lvl7pPr marL="3200400" lvl="6"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7pPr>
            <a:lvl8pPr marL="3657600" lvl="7" indent="-304800">
              <a:lnSpc>
                <a:spcPct val="115000"/>
              </a:lnSpc>
              <a:spcBef>
                <a:spcPts val="1600"/>
              </a:spcBef>
              <a:spcAft>
                <a:spcPts val="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8pPr>
            <a:lvl9pPr marL="4114800" lvl="8" indent="-304800">
              <a:lnSpc>
                <a:spcPct val="115000"/>
              </a:lnSpc>
              <a:spcBef>
                <a:spcPts val="1600"/>
              </a:spcBef>
              <a:spcAft>
                <a:spcPts val="1600"/>
              </a:spcAft>
              <a:buClr>
                <a:schemeClr val="accent1"/>
              </a:buClr>
              <a:buSzPts val="1200"/>
              <a:buFont typeface="Work Sans Light"/>
              <a:buChar char="■"/>
              <a:defRPr sz="1200">
                <a:solidFill>
                  <a:schemeClr val="accent1"/>
                </a:solidFill>
                <a:latin typeface="Work Sans Light"/>
                <a:ea typeface="Work Sans Light"/>
                <a:cs typeface="Work Sans Light"/>
                <a:sym typeface="Work Sans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74" r:id="rId4"/>
    <p:sldLayoutId id="2147483675"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huggingface.co/yanekyuk/bert-keyword-extractor"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huggingface.co/yangheng/deberta-v3-base-absa-v1.1"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huggingface.co/sampathkethineedi/industry-classification-api"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32"/>
          <p:cNvPicPr preferRelativeResize="0"/>
          <p:nvPr/>
        </p:nvPicPr>
        <p:blipFill rotWithShape="1">
          <a:blip r:embed="rId3">
            <a:alphaModFix/>
          </a:blip>
          <a:srcRect l="89" r="89"/>
          <a:stretch/>
        </p:blipFill>
        <p:spPr>
          <a:xfrm>
            <a:off x="1040799" y="318675"/>
            <a:ext cx="5140876" cy="5770858"/>
          </a:xfrm>
          <a:prstGeom prst="rect">
            <a:avLst/>
          </a:prstGeom>
          <a:noFill/>
          <a:ln>
            <a:noFill/>
          </a:ln>
        </p:spPr>
      </p:pic>
      <p:sp>
        <p:nvSpPr>
          <p:cNvPr id="154" name="Google Shape;154;p32"/>
          <p:cNvSpPr txBox="1">
            <a:spLocks noGrp="1"/>
          </p:cNvSpPr>
          <p:nvPr>
            <p:ph type="ctrTitle"/>
          </p:nvPr>
        </p:nvSpPr>
        <p:spPr>
          <a:xfrm>
            <a:off x="1730150" y="1969575"/>
            <a:ext cx="5100000" cy="188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t>IS AI </a:t>
            </a:r>
            <a:br>
              <a:rPr lang="en" sz="6000" dirty="0"/>
            </a:br>
            <a:r>
              <a:rPr lang="en" sz="6000" dirty="0"/>
              <a:t>GOOD?</a:t>
            </a:r>
            <a:endParaRPr sz="6000" dirty="0">
              <a:solidFill>
                <a:schemeClr val="lt1"/>
              </a:solidFill>
            </a:endParaRPr>
          </a:p>
        </p:txBody>
      </p:sp>
      <p:pic>
        <p:nvPicPr>
          <p:cNvPr id="156" name="Google Shape;156;p32"/>
          <p:cNvPicPr preferRelativeResize="0"/>
          <p:nvPr/>
        </p:nvPicPr>
        <p:blipFill>
          <a:blip r:embed="rId4">
            <a:alphaModFix/>
          </a:blip>
          <a:stretch>
            <a:fillRect/>
          </a:stretch>
        </p:blipFill>
        <p:spPr>
          <a:xfrm>
            <a:off x="6843050" y="-239330"/>
            <a:ext cx="855107" cy="853725"/>
          </a:xfrm>
          <a:prstGeom prst="rect">
            <a:avLst/>
          </a:prstGeom>
          <a:noFill/>
          <a:ln>
            <a:noFill/>
          </a:ln>
        </p:spPr>
      </p:pic>
      <p:pic>
        <p:nvPicPr>
          <p:cNvPr id="157" name="Google Shape;157;p32"/>
          <p:cNvPicPr preferRelativeResize="0"/>
          <p:nvPr/>
        </p:nvPicPr>
        <p:blipFill>
          <a:blip r:embed="rId5">
            <a:alphaModFix/>
          </a:blip>
          <a:stretch>
            <a:fillRect/>
          </a:stretch>
        </p:blipFill>
        <p:spPr>
          <a:xfrm>
            <a:off x="7500274" y="892754"/>
            <a:ext cx="1778952" cy="296500"/>
          </a:xfrm>
          <a:prstGeom prst="rect">
            <a:avLst/>
          </a:prstGeom>
          <a:noFill/>
          <a:ln>
            <a:noFill/>
          </a:ln>
        </p:spPr>
      </p:pic>
      <p:pic>
        <p:nvPicPr>
          <p:cNvPr id="158" name="Google Shape;158;p32"/>
          <p:cNvPicPr preferRelativeResize="0"/>
          <p:nvPr/>
        </p:nvPicPr>
        <p:blipFill>
          <a:blip r:embed="rId6">
            <a:alphaModFix/>
          </a:blip>
          <a:stretch>
            <a:fillRect/>
          </a:stretch>
        </p:blipFill>
        <p:spPr>
          <a:xfrm rot="5157902">
            <a:off x="209175" y="540000"/>
            <a:ext cx="663801" cy="527550"/>
          </a:xfrm>
          <a:prstGeom prst="rect">
            <a:avLst/>
          </a:prstGeom>
          <a:noFill/>
          <a:ln>
            <a:noFill/>
          </a:ln>
        </p:spPr>
      </p:pic>
      <p:pic>
        <p:nvPicPr>
          <p:cNvPr id="159" name="Google Shape;159;p32"/>
          <p:cNvPicPr preferRelativeResize="0"/>
          <p:nvPr/>
        </p:nvPicPr>
        <p:blipFill>
          <a:blip r:embed="rId6">
            <a:alphaModFix/>
          </a:blip>
          <a:stretch>
            <a:fillRect/>
          </a:stretch>
        </p:blipFill>
        <p:spPr>
          <a:xfrm rot="-4441753">
            <a:off x="4307750" y="4689375"/>
            <a:ext cx="663801" cy="527550"/>
          </a:xfrm>
          <a:prstGeom prst="rect">
            <a:avLst/>
          </a:prstGeom>
          <a:noFill/>
          <a:ln>
            <a:noFill/>
          </a:ln>
        </p:spPr>
      </p:pic>
      <p:pic>
        <p:nvPicPr>
          <p:cNvPr id="160" name="Google Shape;160;p32"/>
          <p:cNvPicPr preferRelativeResize="0"/>
          <p:nvPr/>
        </p:nvPicPr>
        <p:blipFill>
          <a:blip r:embed="rId7">
            <a:alphaModFix/>
          </a:blip>
          <a:stretch>
            <a:fillRect/>
          </a:stretch>
        </p:blipFill>
        <p:spPr>
          <a:xfrm rot="2250125">
            <a:off x="432232" y="4635923"/>
            <a:ext cx="885661" cy="884228"/>
          </a:xfrm>
          <a:prstGeom prst="rect">
            <a:avLst/>
          </a:prstGeom>
          <a:noFill/>
          <a:ln>
            <a:noFill/>
          </a:ln>
        </p:spPr>
      </p:pic>
      <p:pic>
        <p:nvPicPr>
          <p:cNvPr id="161" name="Google Shape;161;p32"/>
          <p:cNvPicPr preferRelativeResize="0"/>
          <p:nvPr/>
        </p:nvPicPr>
        <p:blipFill>
          <a:blip r:embed="rId5">
            <a:alphaModFix/>
          </a:blip>
          <a:stretch>
            <a:fillRect/>
          </a:stretch>
        </p:blipFill>
        <p:spPr>
          <a:xfrm>
            <a:off x="-750725" y="2423500"/>
            <a:ext cx="1240924" cy="296500"/>
          </a:xfrm>
          <a:prstGeom prst="rect">
            <a:avLst/>
          </a:prstGeom>
          <a:noFill/>
          <a:ln>
            <a:noFill/>
          </a:ln>
        </p:spPr>
      </p:pic>
      <p:pic>
        <p:nvPicPr>
          <p:cNvPr id="162" name="Google Shape;162;p32"/>
          <p:cNvPicPr preferRelativeResize="0"/>
          <p:nvPr/>
        </p:nvPicPr>
        <p:blipFill>
          <a:blip r:embed="rId6">
            <a:alphaModFix/>
          </a:blip>
          <a:stretch>
            <a:fillRect/>
          </a:stretch>
        </p:blipFill>
        <p:spPr>
          <a:xfrm rot="-1433670">
            <a:off x="8676850" y="3478724"/>
            <a:ext cx="663801" cy="527550"/>
          </a:xfrm>
          <a:prstGeom prst="rect">
            <a:avLst/>
          </a:prstGeom>
          <a:noFill/>
          <a:ln>
            <a:noFill/>
          </a:ln>
        </p:spPr>
      </p:pic>
      <p:pic>
        <p:nvPicPr>
          <p:cNvPr id="163" name="Google Shape;163;p32"/>
          <p:cNvPicPr preferRelativeResize="0"/>
          <p:nvPr/>
        </p:nvPicPr>
        <p:blipFill>
          <a:blip r:embed="rId8">
            <a:alphaModFix/>
          </a:blip>
          <a:stretch>
            <a:fillRect/>
          </a:stretch>
        </p:blipFill>
        <p:spPr>
          <a:xfrm>
            <a:off x="6918522" y="1794150"/>
            <a:ext cx="1326459" cy="1240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C78A7D-DE35-226E-6FEC-B1B27A2F5575}"/>
              </a:ext>
            </a:extLst>
          </p:cNvPr>
          <p:cNvSpPr>
            <a:spLocks noGrp="1"/>
          </p:cNvSpPr>
          <p:nvPr>
            <p:ph type="body" idx="1"/>
          </p:nvPr>
        </p:nvSpPr>
        <p:spPr>
          <a:xfrm>
            <a:off x="2026920" y="295910"/>
            <a:ext cx="6173010" cy="2005330"/>
          </a:xfrm>
        </p:spPr>
        <p:txBody>
          <a:bodyPr/>
          <a:lstStyle/>
          <a:p>
            <a:pPr marL="127000" indent="0">
              <a:buNone/>
            </a:pPr>
            <a:r>
              <a:rPr lang="en-US" sz="1200" dirty="0"/>
              <a:t>Now that I had a relatively clean dataset, I decided to concatenate the sentences, to a single text blurb.</a:t>
            </a:r>
          </a:p>
          <a:p>
            <a:pPr marL="127000" indent="0">
              <a:buNone/>
            </a:pPr>
            <a:r>
              <a:rPr lang="en-US" sz="1200" dirty="0"/>
              <a:t>I also created a column with stop-words removed from the </a:t>
            </a:r>
            <a:r>
              <a:rPr lang="en-US" sz="1200" dirty="0" err="1"/>
              <a:t>datatset</a:t>
            </a:r>
            <a:r>
              <a:rPr lang="en-US" sz="1200" dirty="0"/>
              <a:t>.</a:t>
            </a:r>
          </a:p>
          <a:p>
            <a:pPr marL="127000" indent="0">
              <a:buNone/>
            </a:pPr>
            <a:endParaRPr lang="en-US" sz="1200" dirty="0"/>
          </a:p>
          <a:p>
            <a:pPr marL="127000" indent="0">
              <a:buNone/>
            </a:pPr>
            <a:r>
              <a:rPr lang="en-US" sz="1200" dirty="0"/>
              <a:t>With this I concluded my Data Preprocessing. </a:t>
            </a:r>
          </a:p>
          <a:p>
            <a:pPr marL="127000" indent="0">
              <a:buNone/>
            </a:pPr>
            <a:r>
              <a:rPr lang="en-US" sz="1200" dirty="0"/>
              <a:t>I continued to use my sentences, as they were very useful in batching my data.</a:t>
            </a:r>
          </a:p>
          <a:p>
            <a:pPr marL="127000" indent="0">
              <a:buNone/>
            </a:pPr>
            <a:endParaRPr lang="en-US" sz="1200" dirty="0"/>
          </a:p>
        </p:txBody>
      </p:sp>
      <p:sp>
        <p:nvSpPr>
          <p:cNvPr id="4" name="Title 2">
            <a:extLst>
              <a:ext uri="{FF2B5EF4-FFF2-40B4-BE49-F238E27FC236}">
                <a16:creationId xmlns:a16="http://schemas.microsoft.com/office/drawing/2014/main" id="{D3B406AD-1443-9B3B-920F-2D7DB488EE79}"/>
              </a:ext>
            </a:extLst>
          </p:cNvPr>
          <p:cNvSpPr>
            <a:spLocks noGrp="1"/>
          </p:cNvSpPr>
          <p:nvPr>
            <p:ph type="title"/>
          </p:nvPr>
        </p:nvSpPr>
        <p:spPr>
          <a:xfrm rot="16200000">
            <a:off x="-1021401" y="2252550"/>
            <a:ext cx="3657600" cy="643800"/>
          </a:xfrm>
        </p:spPr>
        <p:txBody>
          <a:bodyPr/>
          <a:lstStyle/>
          <a:p>
            <a:r>
              <a:rPr lang="en-US" sz="4000" dirty="0"/>
              <a:t>DATA PROCESSING</a:t>
            </a:r>
          </a:p>
        </p:txBody>
      </p:sp>
      <p:sp>
        <p:nvSpPr>
          <p:cNvPr id="6" name="TextBox 5">
            <a:extLst>
              <a:ext uri="{FF2B5EF4-FFF2-40B4-BE49-F238E27FC236}">
                <a16:creationId xmlns:a16="http://schemas.microsoft.com/office/drawing/2014/main" id="{75A9B22F-F503-0887-A623-6206A555B56B}"/>
              </a:ext>
            </a:extLst>
          </p:cNvPr>
          <p:cNvSpPr txBox="1"/>
          <p:nvPr/>
        </p:nvSpPr>
        <p:spPr>
          <a:xfrm>
            <a:off x="2026920" y="2295050"/>
            <a:ext cx="6344920" cy="2677656"/>
          </a:xfrm>
          <a:prstGeom prst="rect">
            <a:avLst/>
          </a:prstGeom>
          <a:noFill/>
        </p:spPr>
        <p:txBody>
          <a:bodyPr wrap="square">
            <a:spAutoFit/>
          </a:bodyPr>
          <a:lstStyle/>
          <a:p>
            <a:r>
              <a:rPr lang="en-US" sz="1050" dirty="0">
                <a:solidFill>
                  <a:schemeClr val="bg1"/>
                </a:solidFill>
                <a:effectLst/>
                <a:latin typeface="Work Sans Light" pitchFamily="2" charset="0"/>
              </a:rPr>
              <a:t>Artificial intelligence improves parking efficiency in Chinese </a:t>
            </a:r>
            <a:r>
              <a:rPr lang="en-US" sz="1050" dirty="0" err="1">
                <a:solidFill>
                  <a:schemeClr val="bg1"/>
                </a:solidFill>
                <a:effectLst/>
                <a:latin typeface="Work Sans Light" pitchFamily="2" charset="0"/>
              </a:rPr>
              <a:t>citiesBy</a:t>
            </a:r>
            <a:r>
              <a:rPr lang="en-US" sz="1050" dirty="0">
                <a:solidFill>
                  <a:schemeClr val="bg1"/>
                </a:solidFill>
                <a:effectLst/>
                <a:latin typeface="Work Sans Light" pitchFamily="2" charset="0"/>
              </a:rPr>
              <a:t> </a:t>
            </a:r>
            <a:r>
              <a:rPr lang="en-US" sz="1050" dirty="0" err="1">
                <a:solidFill>
                  <a:schemeClr val="bg1"/>
                </a:solidFill>
                <a:effectLst/>
                <a:latin typeface="Work Sans Light" pitchFamily="2" charset="0"/>
              </a:rPr>
              <a:t>LiuShiyao</a:t>
            </a:r>
            <a:r>
              <a:rPr lang="en-US" sz="1050" dirty="0">
                <a:solidFill>
                  <a:schemeClr val="bg1"/>
                </a:solidFill>
                <a:effectLst/>
                <a:latin typeface="Work Sans Light" pitchFamily="2" charset="0"/>
              </a:rPr>
              <a:t> Peoples Daily 16 March Photo taken on July shows a sign for electronic toll collection ETC newly set up at a roadside parking space on </a:t>
            </a:r>
            <a:r>
              <a:rPr lang="en-US" sz="1050" dirty="0" err="1">
                <a:solidFill>
                  <a:schemeClr val="bg1"/>
                </a:solidFill>
                <a:effectLst/>
                <a:latin typeface="Work Sans Light" pitchFamily="2" charset="0"/>
              </a:rPr>
              <a:t>Yangzhuang</a:t>
            </a:r>
            <a:r>
              <a:rPr lang="en-US" sz="1050" dirty="0">
                <a:solidFill>
                  <a:schemeClr val="bg1"/>
                </a:solidFill>
                <a:effectLst/>
                <a:latin typeface="Work Sans Light" pitchFamily="2" charset="0"/>
              </a:rPr>
              <a:t> road </a:t>
            </a:r>
            <a:r>
              <a:rPr lang="en-US" sz="1050" dirty="0" err="1">
                <a:solidFill>
                  <a:schemeClr val="bg1"/>
                </a:solidFill>
                <a:effectLst/>
                <a:latin typeface="Work Sans Light" pitchFamily="2" charset="0"/>
              </a:rPr>
              <a:t>Shijingshan</a:t>
            </a:r>
            <a:r>
              <a:rPr lang="en-US" sz="1050" dirty="0">
                <a:solidFill>
                  <a:schemeClr val="bg1"/>
                </a:solidFill>
                <a:effectLst/>
                <a:latin typeface="Work Sans Light" pitchFamily="2" charset="0"/>
              </a:rPr>
              <a:t> district Beijing. Some urban areas of the city started to use ETC system for roadside parking spaces since July . Peoples Daily </a:t>
            </a:r>
            <a:r>
              <a:rPr lang="en-US" sz="1050" dirty="0" err="1">
                <a:solidFill>
                  <a:schemeClr val="bg1"/>
                </a:solidFill>
                <a:effectLst/>
                <a:latin typeface="Work Sans Light" pitchFamily="2" charset="0"/>
              </a:rPr>
              <a:t>OnlineLi</a:t>
            </a:r>
            <a:r>
              <a:rPr lang="en-US" sz="1050" dirty="0">
                <a:solidFill>
                  <a:schemeClr val="bg1"/>
                </a:solidFill>
                <a:effectLst/>
                <a:latin typeface="Work Sans Light" pitchFamily="2" charset="0"/>
              </a:rPr>
              <a:t> </a:t>
            </a:r>
            <a:r>
              <a:rPr lang="en-US" sz="1050" dirty="0" err="1">
                <a:solidFill>
                  <a:schemeClr val="bg1"/>
                </a:solidFill>
                <a:effectLst/>
                <a:latin typeface="Work Sans Light" pitchFamily="2" charset="0"/>
              </a:rPr>
              <a:t>Wenming</a:t>
            </a:r>
            <a:r>
              <a:rPr lang="en-US" sz="1050" dirty="0">
                <a:solidFill>
                  <a:schemeClr val="bg1"/>
                </a:solidFill>
                <a:effectLst/>
                <a:latin typeface="Work Sans Light" pitchFamily="2" charset="0"/>
              </a:rPr>
              <a:t> Thanks to the application of an artificial intelligence </a:t>
            </a:r>
            <a:r>
              <a:rPr lang="en-US" sz="1050" dirty="0" err="1">
                <a:solidFill>
                  <a:schemeClr val="bg1"/>
                </a:solidFill>
                <a:effectLst/>
                <a:latin typeface="Work Sans Light" pitchFamily="2" charset="0"/>
              </a:rPr>
              <a:t>AIempowered</a:t>
            </a:r>
            <a:r>
              <a:rPr lang="en-US" sz="1050" dirty="0">
                <a:solidFill>
                  <a:schemeClr val="bg1"/>
                </a:solidFill>
                <a:effectLst/>
                <a:latin typeface="Work Sans Light" pitchFamily="2" charset="0"/>
              </a:rPr>
              <a:t> roadside electronic toll collection ETC system Chinas capital city Beijing has seen significant improvement in the efficiency of parking fee collection turnover of roadside parking spots order in roadside parking as well as traffic congestion. As the city further deepens its roadside parking reform the ETC system has almost covered all the roadside parking spaces in the city with the proportion of vehicles parked on roads using the system exceeding percent. With the </a:t>
            </a:r>
            <a:r>
              <a:rPr lang="en-US" sz="1050" dirty="0" err="1">
                <a:solidFill>
                  <a:schemeClr val="bg1"/>
                </a:solidFill>
                <a:effectLst/>
                <a:latin typeface="Work Sans Light" pitchFamily="2" charset="0"/>
              </a:rPr>
              <a:t>AIempowered</a:t>
            </a:r>
            <a:r>
              <a:rPr lang="en-US" sz="1050" dirty="0">
                <a:solidFill>
                  <a:schemeClr val="bg1"/>
                </a:solidFill>
                <a:effectLst/>
                <a:latin typeface="Work Sans Light" pitchFamily="2" charset="0"/>
              </a:rPr>
              <a:t> system drivers can park their vehicles at the parking spots on the roadside and then pay the parking charge via their mobile phones after they drive away. This road used to be full of cars and even the normal lanes were occupied. You could hardly move a bit during the morning and evening commute time recalled a citizen surnamed Wang who lives in Chaoyang district of Beijing. Since the summer of roadside ETC devices have been installed here.…….</a:t>
            </a:r>
            <a:br>
              <a:rPr lang="en-US" sz="1050" b="0" i="0" dirty="0">
                <a:solidFill>
                  <a:schemeClr val="bg1"/>
                </a:solidFill>
                <a:effectLst/>
                <a:latin typeface="Work Sans Light" pitchFamily="2" charset="0"/>
              </a:rPr>
            </a:br>
            <a:endParaRPr lang="en-US" sz="1050" dirty="0">
              <a:solidFill>
                <a:schemeClr val="bg1"/>
              </a:solidFill>
              <a:latin typeface="Work Sans Light" pitchFamily="2" charset="0"/>
            </a:endParaRPr>
          </a:p>
        </p:txBody>
      </p:sp>
      <p:sp>
        <p:nvSpPr>
          <p:cNvPr id="7" name="Google Shape;227;p38">
            <a:extLst>
              <a:ext uri="{FF2B5EF4-FFF2-40B4-BE49-F238E27FC236}">
                <a16:creationId xmlns:a16="http://schemas.microsoft.com/office/drawing/2014/main" id="{57D1941C-2EE9-45F1-1AA0-96013024484C}"/>
              </a:ext>
            </a:extLst>
          </p:cNvPr>
          <p:cNvSpPr/>
          <p:nvPr/>
        </p:nvSpPr>
        <p:spPr>
          <a:xfrm>
            <a:off x="1945639" y="2174240"/>
            <a:ext cx="6380481" cy="2673350"/>
          </a:xfrm>
          <a:prstGeom prst="roundRect">
            <a:avLst>
              <a:gd name="adj"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TextBox 7">
            <a:extLst>
              <a:ext uri="{FF2B5EF4-FFF2-40B4-BE49-F238E27FC236}">
                <a16:creationId xmlns:a16="http://schemas.microsoft.com/office/drawing/2014/main" id="{D042CC84-506C-D885-3252-E07CE99D2C81}"/>
              </a:ext>
            </a:extLst>
          </p:cNvPr>
          <p:cNvSpPr txBox="1"/>
          <p:nvPr/>
        </p:nvSpPr>
        <p:spPr>
          <a:xfrm>
            <a:off x="4170680" y="1809800"/>
            <a:ext cx="1680268" cy="369332"/>
          </a:xfrm>
          <a:prstGeom prst="rect">
            <a:avLst/>
          </a:prstGeom>
          <a:noFill/>
        </p:spPr>
        <p:txBody>
          <a:bodyPr wrap="none" rtlCol="0">
            <a:spAutoFit/>
          </a:bodyPr>
          <a:lstStyle/>
          <a:p>
            <a:r>
              <a:rPr lang="en-US" sz="1800" b="1" dirty="0">
                <a:solidFill>
                  <a:schemeClr val="accent2"/>
                </a:solidFill>
                <a:latin typeface="Work Sans" pitchFamily="2" charset="0"/>
              </a:rPr>
              <a:t>AN EXAMPLE</a:t>
            </a:r>
          </a:p>
        </p:txBody>
      </p:sp>
    </p:spTree>
    <p:extLst>
      <p:ext uri="{BB962C8B-B14F-4D97-AF65-F5344CB8AC3E}">
        <p14:creationId xmlns:p14="http://schemas.microsoft.com/office/powerpoint/2010/main" val="2918152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C78A7D-DE35-226E-6FEC-B1B27A2F5575}"/>
              </a:ext>
            </a:extLst>
          </p:cNvPr>
          <p:cNvSpPr>
            <a:spLocks noGrp="1"/>
          </p:cNvSpPr>
          <p:nvPr>
            <p:ph type="body" idx="1"/>
          </p:nvPr>
        </p:nvSpPr>
        <p:spPr>
          <a:xfrm>
            <a:off x="2077720" y="1372870"/>
            <a:ext cx="6173010" cy="2005330"/>
          </a:xfrm>
        </p:spPr>
        <p:txBody>
          <a:bodyPr/>
          <a:lstStyle/>
          <a:p>
            <a:pPr marL="127000" indent="0">
              <a:buNone/>
            </a:pPr>
            <a:r>
              <a:rPr lang="en-US" sz="1200" dirty="0"/>
              <a:t>My first step after data pre-processing was to use the </a:t>
            </a:r>
            <a:r>
              <a:rPr lang="en-US" sz="1200" b="1" dirty="0">
                <a:solidFill>
                  <a:schemeClr val="accent2"/>
                </a:solidFill>
                <a:hlinkClick r:id="rId2">
                  <a:extLst>
                    <a:ext uri="{A12FA001-AC4F-418D-AE19-62706E023703}">
                      <ahyp:hlinkClr xmlns:ahyp="http://schemas.microsoft.com/office/drawing/2018/hyperlinkcolor" val="tx"/>
                    </a:ext>
                  </a:extLst>
                </a:hlinkClick>
              </a:rPr>
              <a:t>yanekyuk/bert-keyword-extractor</a:t>
            </a:r>
            <a:r>
              <a:rPr lang="en-US" sz="1200" b="1" dirty="0">
                <a:solidFill>
                  <a:schemeClr val="accent2"/>
                </a:solidFill>
              </a:rPr>
              <a:t>. </a:t>
            </a:r>
            <a:r>
              <a:rPr lang="en-US" sz="1200" dirty="0"/>
              <a:t>I was able to achieve this by feeding the dataset to the model using a Hugging Face Pipeline.</a:t>
            </a:r>
          </a:p>
          <a:p>
            <a:pPr marL="127000" indent="0">
              <a:buNone/>
            </a:pPr>
            <a:endParaRPr lang="en-US" sz="1200" dirty="0">
              <a:solidFill>
                <a:schemeClr val="accent2"/>
              </a:solidFill>
            </a:endParaRPr>
          </a:p>
          <a:p>
            <a:pPr marL="127000" indent="0">
              <a:buNone/>
            </a:pPr>
            <a:r>
              <a:rPr lang="en-US" sz="1200" dirty="0">
                <a:solidFill>
                  <a:schemeClr val="accent2"/>
                </a:solidFill>
              </a:rPr>
              <a:t>An Example of the Keywords were:</a:t>
            </a:r>
          </a:p>
          <a:p>
            <a:pPr marL="127000" indent="0">
              <a:buNone/>
            </a:pPr>
            <a:r>
              <a:rPr lang="en-US" sz="1200" b="0" i="0" dirty="0">
                <a:solidFill>
                  <a:schemeClr val="accent2"/>
                </a:solidFill>
                <a:effectLst/>
                <a:latin typeface="Work Sans Light" pitchFamily="2" charset="0"/>
              </a:rPr>
              <a:t>{'airtel', '</a:t>
            </a:r>
            <a:r>
              <a:rPr lang="en-US" sz="1200" b="0" i="0" dirty="0" err="1">
                <a:solidFill>
                  <a:schemeClr val="accent2"/>
                </a:solidFill>
                <a:effectLst/>
                <a:latin typeface="Work Sans Light" pitchFamily="2" charset="0"/>
              </a:rPr>
              <a:t>beijing</a:t>
            </a:r>
            <a:r>
              <a:rPr lang="en-US" sz="1200" b="0" i="0" dirty="0">
                <a:solidFill>
                  <a:schemeClr val="accent2"/>
                </a:solidFill>
                <a:effectLst/>
                <a:latin typeface="Work Sans Light" pitchFamily="2" charset="0"/>
              </a:rPr>
              <a:t>', '</a:t>
            </a:r>
            <a:r>
              <a:rPr lang="en-US" sz="1200" b="0" i="0" dirty="0" err="1">
                <a:solidFill>
                  <a:schemeClr val="accent2"/>
                </a:solidFill>
                <a:effectLst/>
                <a:latin typeface="Work Sans Light" pitchFamily="2" charset="0"/>
              </a:rPr>
              <a:t>china</a:t>
            </a:r>
            <a:r>
              <a:rPr lang="en-US" sz="1200" b="0" i="0" dirty="0">
                <a:solidFill>
                  <a:schemeClr val="accent2"/>
                </a:solidFill>
                <a:effectLst/>
                <a:latin typeface="Work Sans Light" pitchFamily="2" charset="0"/>
              </a:rPr>
              <a:t>', 'natural science foundation', '</a:t>
            </a:r>
            <a:r>
              <a:rPr lang="en-US" sz="1200" b="0" i="0" dirty="0" err="1">
                <a:solidFill>
                  <a:schemeClr val="accent2"/>
                </a:solidFill>
                <a:effectLst/>
                <a:latin typeface="Work Sans Light" pitchFamily="2" charset="0"/>
              </a:rPr>
              <a:t>odafone</a:t>
            </a:r>
            <a:r>
              <a:rPr lang="en-US" sz="1200" b="0" i="0" dirty="0">
                <a:solidFill>
                  <a:schemeClr val="accent2"/>
                </a:solidFill>
                <a:effectLst/>
                <a:latin typeface="Work Sans Light" pitchFamily="2" charset="0"/>
              </a:rPr>
              <a:t>', '</a:t>
            </a:r>
            <a:r>
              <a:rPr lang="en-US" sz="1200" b="0" i="0" dirty="0" err="1">
                <a:solidFill>
                  <a:schemeClr val="accent2"/>
                </a:solidFill>
                <a:effectLst/>
                <a:latin typeface="Work Sans Light" pitchFamily="2" charset="0"/>
              </a:rPr>
              <a:t>samsung</a:t>
            </a:r>
            <a:r>
              <a:rPr lang="en-US" sz="1200" b="0" i="0" dirty="0">
                <a:solidFill>
                  <a:schemeClr val="accent2"/>
                </a:solidFill>
                <a:effectLst/>
                <a:latin typeface="Work Sans Light" pitchFamily="2" charset="0"/>
              </a:rPr>
              <a:t>', 'smartphone'}</a:t>
            </a:r>
            <a:endParaRPr lang="en-US" sz="1050" dirty="0">
              <a:solidFill>
                <a:schemeClr val="accent2"/>
              </a:solidFill>
              <a:latin typeface="Work Sans Light" pitchFamily="2" charset="0"/>
            </a:endParaRPr>
          </a:p>
          <a:p>
            <a:pPr marL="127000" indent="0">
              <a:buNone/>
            </a:pPr>
            <a:endParaRPr lang="en-US" sz="1200" dirty="0">
              <a:solidFill>
                <a:schemeClr val="accent2"/>
              </a:solidFill>
            </a:endParaRPr>
          </a:p>
          <a:p>
            <a:pPr marL="127000" indent="0">
              <a:buNone/>
            </a:pPr>
            <a:endParaRPr lang="en-US" sz="1200" dirty="0"/>
          </a:p>
        </p:txBody>
      </p:sp>
      <p:sp>
        <p:nvSpPr>
          <p:cNvPr id="4" name="Title 2">
            <a:extLst>
              <a:ext uri="{FF2B5EF4-FFF2-40B4-BE49-F238E27FC236}">
                <a16:creationId xmlns:a16="http://schemas.microsoft.com/office/drawing/2014/main" id="{D3B406AD-1443-9B3B-920F-2D7DB488EE79}"/>
              </a:ext>
            </a:extLst>
          </p:cNvPr>
          <p:cNvSpPr>
            <a:spLocks noGrp="1"/>
          </p:cNvSpPr>
          <p:nvPr>
            <p:ph type="title"/>
          </p:nvPr>
        </p:nvSpPr>
        <p:spPr>
          <a:xfrm rot="16200000">
            <a:off x="-1021401" y="2252550"/>
            <a:ext cx="3657600" cy="643800"/>
          </a:xfrm>
        </p:spPr>
        <p:txBody>
          <a:bodyPr/>
          <a:lstStyle/>
          <a:p>
            <a:r>
              <a:rPr lang="en-US" sz="4000" dirty="0"/>
              <a:t>DATA PROCESSING</a:t>
            </a:r>
          </a:p>
        </p:txBody>
      </p:sp>
      <p:sp>
        <p:nvSpPr>
          <p:cNvPr id="3" name="Text Placeholder 1">
            <a:extLst>
              <a:ext uri="{FF2B5EF4-FFF2-40B4-BE49-F238E27FC236}">
                <a16:creationId xmlns:a16="http://schemas.microsoft.com/office/drawing/2014/main" id="{2AE1844B-42E5-C816-DB7C-CBF0D7F509DD}"/>
              </a:ext>
            </a:extLst>
          </p:cNvPr>
          <p:cNvSpPr txBox="1">
            <a:spLocks/>
          </p:cNvSpPr>
          <p:nvPr/>
        </p:nvSpPr>
        <p:spPr>
          <a:xfrm>
            <a:off x="2077720" y="3013710"/>
            <a:ext cx="6173010" cy="11925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accent1"/>
              </a:buClr>
              <a:buSzPts val="1600"/>
              <a:buFont typeface="Nunito Light"/>
              <a:buChar char="●"/>
              <a:defRPr sz="1400" b="0" i="0" u="none" strike="noStrike" cap="none">
                <a:solidFill>
                  <a:schemeClr val="accent1"/>
                </a:solidFill>
                <a:latin typeface="Work Sans Light"/>
                <a:ea typeface="Work Sans Light"/>
                <a:cs typeface="Work Sans Light"/>
                <a:sym typeface="Work Sans Light"/>
              </a:defRPr>
            </a:lvl1pPr>
            <a:lvl2pPr marL="914400" marR="0" lvl="1" indent="-330200" algn="l" rtl="0">
              <a:lnSpc>
                <a:spcPct val="115000"/>
              </a:lnSpc>
              <a:spcBef>
                <a:spcPts val="1600"/>
              </a:spcBef>
              <a:spcAft>
                <a:spcPts val="0"/>
              </a:spcAft>
              <a:buClr>
                <a:schemeClr val="accent1"/>
              </a:buClr>
              <a:buSzPts val="1600"/>
              <a:buFont typeface="Nunito Light"/>
              <a:buChar char="○"/>
              <a:defRPr sz="1200" b="0" i="0" u="none" strike="noStrike" cap="none">
                <a:solidFill>
                  <a:schemeClr val="accent1"/>
                </a:solidFill>
                <a:latin typeface="Work Sans Light"/>
                <a:ea typeface="Work Sans Light"/>
                <a:cs typeface="Work Sans Light"/>
                <a:sym typeface="Work Sans Light"/>
              </a:defRPr>
            </a:lvl2pPr>
            <a:lvl3pPr marL="1371600" marR="0" lvl="2" indent="-323850" algn="l" rtl="0">
              <a:lnSpc>
                <a:spcPct val="115000"/>
              </a:lnSpc>
              <a:spcBef>
                <a:spcPts val="1600"/>
              </a:spcBef>
              <a:spcAft>
                <a:spcPts val="0"/>
              </a:spcAft>
              <a:buClr>
                <a:schemeClr val="accent1"/>
              </a:buClr>
              <a:buSzPts val="1500"/>
              <a:buFont typeface="Nunito Light"/>
              <a:buChar char="■"/>
              <a:defRPr sz="1200" b="0" i="0" u="none" strike="noStrike" cap="none">
                <a:solidFill>
                  <a:schemeClr val="accent1"/>
                </a:solidFill>
                <a:latin typeface="Work Sans Light"/>
                <a:ea typeface="Work Sans Light"/>
                <a:cs typeface="Work Sans Light"/>
                <a:sym typeface="Work Sans Light"/>
              </a:defRPr>
            </a:lvl3pPr>
            <a:lvl4pPr marL="1828800" marR="0" lvl="3" indent="-323850" algn="l" rtl="0">
              <a:lnSpc>
                <a:spcPct val="115000"/>
              </a:lnSpc>
              <a:spcBef>
                <a:spcPts val="1600"/>
              </a:spcBef>
              <a:spcAft>
                <a:spcPts val="0"/>
              </a:spcAft>
              <a:buClr>
                <a:schemeClr val="accent1"/>
              </a:buClr>
              <a:buSzPts val="1500"/>
              <a:buFont typeface="Nunito Light"/>
              <a:buChar char="●"/>
              <a:defRPr sz="1200" b="0" i="0" u="none" strike="noStrike" cap="none">
                <a:solidFill>
                  <a:schemeClr val="accent1"/>
                </a:solidFill>
                <a:latin typeface="Work Sans Light"/>
                <a:ea typeface="Work Sans Light"/>
                <a:cs typeface="Work Sans Light"/>
                <a:sym typeface="Work Sans Light"/>
              </a:defRPr>
            </a:lvl4pPr>
            <a:lvl5pPr marL="2286000" marR="0" lvl="4" indent="-304800" algn="l" rtl="0">
              <a:lnSpc>
                <a:spcPct val="115000"/>
              </a:lnSpc>
              <a:spcBef>
                <a:spcPts val="1600"/>
              </a:spcBef>
              <a:spcAft>
                <a:spcPts val="0"/>
              </a:spcAft>
              <a:buClr>
                <a:schemeClr val="accent1"/>
              </a:buClr>
              <a:buSzPts val="1200"/>
              <a:buFont typeface="Nunito Light"/>
              <a:buChar char="○"/>
              <a:defRPr sz="1200" b="0" i="0" u="none" strike="noStrike" cap="none">
                <a:solidFill>
                  <a:schemeClr val="accent1"/>
                </a:solidFill>
                <a:latin typeface="Work Sans Light"/>
                <a:ea typeface="Work Sans Light"/>
                <a:cs typeface="Work Sans Light"/>
                <a:sym typeface="Work Sans Light"/>
              </a:defRPr>
            </a:lvl5pPr>
            <a:lvl6pPr marL="2743200" marR="0" lvl="5" indent="-304800" algn="l" rtl="0">
              <a:lnSpc>
                <a:spcPct val="115000"/>
              </a:lnSpc>
              <a:spcBef>
                <a:spcPts val="1600"/>
              </a:spcBef>
              <a:spcAft>
                <a:spcPts val="0"/>
              </a:spcAft>
              <a:buClr>
                <a:schemeClr val="accent1"/>
              </a:buClr>
              <a:buSzPts val="1200"/>
              <a:buFont typeface="Nunito Light"/>
              <a:buChar char="■"/>
              <a:defRPr sz="1200" b="0" i="0" u="none" strike="noStrike" cap="none">
                <a:solidFill>
                  <a:schemeClr val="accent1"/>
                </a:solidFill>
                <a:latin typeface="Work Sans Light"/>
                <a:ea typeface="Work Sans Light"/>
                <a:cs typeface="Work Sans Light"/>
                <a:sym typeface="Work Sans Light"/>
              </a:defRPr>
            </a:lvl6pPr>
            <a:lvl7pPr marL="3200400" marR="0" lvl="6" indent="-311150" algn="l" rtl="0">
              <a:lnSpc>
                <a:spcPct val="115000"/>
              </a:lnSpc>
              <a:spcBef>
                <a:spcPts val="1600"/>
              </a:spcBef>
              <a:spcAft>
                <a:spcPts val="0"/>
              </a:spcAft>
              <a:buClr>
                <a:schemeClr val="accent1"/>
              </a:buClr>
              <a:buSzPts val="1300"/>
              <a:buFont typeface="Nunito Light"/>
              <a:buChar char="●"/>
              <a:defRPr sz="1200" b="0" i="0" u="none" strike="noStrike" cap="none">
                <a:solidFill>
                  <a:schemeClr val="accent1"/>
                </a:solidFill>
                <a:latin typeface="Work Sans Light"/>
                <a:ea typeface="Work Sans Light"/>
                <a:cs typeface="Work Sans Light"/>
                <a:sym typeface="Work Sans Light"/>
              </a:defRPr>
            </a:lvl7pPr>
            <a:lvl8pPr marL="3657600" marR="0" lvl="7" indent="-311150" algn="l" rtl="0">
              <a:lnSpc>
                <a:spcPct val="115000"/>
              </a:lnSpc>
              <a:spcBef>
                <a:spcPts val="1600"/>
              </a:spcBef>
              <a:spcAft>
                <a:spcPts val="0"/>
              </a:spcAft>
              <a:buClr>
                <a:schemeClr val="accent1"/>
              </a:buClr>
              <a:buSzPts val="1300"/>
              <a:buFont typeface="Nunito Light"/>
              <a:buChar char="○"/>
              <a:defRPr sz="1200" b="0" i="0" u="none" strike="noStrike" cap="none">
                <a:solidFill>
                  <a:schemeClr val="accent1"/>
                </a:solidFill>
                <a:latin typeface="Work Sans Light"/>
                <a:ea typeface="Work Sans Light"/>
                <a:cs typeface="Work Sans Light"/>
                <a:sym typeface="Work Sans Light"/>
              </a:defRPr>
            </a:lvl8pPr>
            <a:lvl9pPr marL="4114800" marR="0" lvl="8" indent="-304800" algn="l" rtl="0">
              <a:lnSpc>
                <a:spcPct val="115000"/>
              </a:lnSpc>
              <a:spcBef>
                <a:spcPts val="1600"/>
              </a:spcBef>
              <a:spcAft>
                <a:spcPts val="1600"/>
              </a:spcAft>
              <a:buClr>
                <a:schemeClr val="accent1"/>
              </a:buClr>
              <a:buSzPts val="1200"/>
              <a:buFont typeface="Nunito Light"/>
              <a:buChar char="■"/>
              <a:defRPr sz="1200" b="0" i="0" u="none" strike="noStrike" cap="none">
                <a:solidFill>
                  <a:schemeClr val="accent1"/>
                </a:solidFill>
                <a:latin typeface="Work Sans Light"/>
                <a:ea typeface="Work Sans Light"/>
                <a:cs typeface="Work Sans Light"/>
                <a:sym typeface="Work Sans Light"/>
              </a:defRPr>
            </a:lvl9pPr>
          </a:lstStyle>
          <a:p>
            <a:pPr marL="127000" indent="0">
              <a:buFont typeface="Nunito Light"/>
              <a:buNone/>
            </a:pPr>
            <a:r>
              <a:rPr lang="en-US" sz="1200" dirty="0"/>
              <a:t>While the model was able to extract keywords, I had to do some further processing to get the keywords in a text form that was understandable. Because the model is a </a:t>
            </a:r>
            <a:r>
              <a:rPr lang="en-US" sz="1200" dirty="0" err="1"/>
              <a:t>BertForTokenClassification</a:t>
            </a:r>
            <a:r>
              <a:rPr lang="en-US" sz="1200" dirty="0"/>
              <a:t> model, the outputs were usually piece wise tokens, which had to be further stitched together.</a:t>
            </a:r>
          </a:p>
          <a:p>
            <a:pPr marL="127000" indent="0">
              <a:buFont typeface="Nunito Light"/>
              <a:buNone/>
            </a:pPr>
            <a:endParaRPr lang="en-US" sz="1200" dirty="0"/>
          </a:p>
          <a:p>
            <a:pPr marL="127000" indent="0">
              <a:buFont typeface="Nunito Light"/>
              <a:buNone/>
            </a:pPr>
            <a:endParaRPr lang="en-US" sz="1200" dirty="0"/>
          </a:p>
        </p:txBody>
      </p:sp>
      <p:sp>
        <p:nvSpPr>
          <p:cNvPr id="5" name="Title 2">
            <a:extLst>
              <a:ext uri="{FF2B5EF4-FFF2-40B4-BE49-F238E27FC236}">
                <a16:creationId xmlns:a16="http://schemas.microsoft.com/office/drawing/2014/main" id="{520C35E0-A286-FAB6-0B82-5ECAC2202F66}"/>
              </a:ext>
            </a:extLst>
          </p:cNvPr>
          <p:cNvSpPr txBox="1">
            <a:spLocks/>
          </p:cNvSpPr>
          <p:nvPr/>
        </p:nvSpPr>
        <p:spPr>
          <a:xfrm>
            <a:off x="3289705" y="469310"/>
            <a:ext cx="3657600" cy="64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Varela Round"/>
              <a:buNone/>
              <a:defRPr sz="1800" b="0" i="0" u="none" strike="noStrike" cap="none">
                <a:solidFill>
                  <a:schemeClr val="lt1"/>
                </a:solidFill>
                <a:latin typeface="Varela Round"/>
                <a:ea typeface="Varela Round"/>
                <a:cs typeface="Varela Round"/>
                <a:sym typeface="Varela Round"/>
              </a:defRPr>
            </a:lvl1pPr>
            <a:lvl2pPr marR="0" lvl="1"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2pPr>
            <a:lvl3pPr marR="0" lvl="2"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3pPr>
            <a:lvl4pPr marR="0" lvl="3"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4pPr>
            <a:lvl5pPr marR="0" lvl="4"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5pPr>
            <a:lvl6pPr marR="0" lvl="5"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6pPr>
            <a:lvl7pPr marR="0" lvl="6"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7pPr>
            <a:lvl8pPr marR="0" lvl="7"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8pPr>
            <a:lvl9pPr marR="0" lvl="8"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9pPr>
          </a:lstStyle>
          <a:p>
            <a:r>
              <a:rPr lang="en-US" sz="2400" dirty="0"/>
              <a:t>KEYWORD EXTRACTION</a:t>
            </a:r>
          </a:p>
        </p:txBody>
      </p:sp>
    </p:spTree>
    <p:extLst>
      <p:ext uri="{BB962C8B-B14F-4D97-AF65-F5344CB8AC3E}">
        <p14:creationId xmlns:p14="http://schemas.microsoft.com/office/powerpoint/2010/main" val="3779009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C78A7D-DE35-226E-6FEC-B1B27A2F5575}"/>
              </a:ext>
            </a:extLst>
          </p:cNvPr>
          <p:cNvSpPr>
            <a:spLocks noGrp="1"/>
          </p:cNvSpPr>
          <p:nvPr>
            <p:ph type="body" idx="1"/>
          </p:nvPr>
        </p:nvSpPr>
        <p:spPr>
          <a:xfrm>
            <a:off x="2077720" y="1372870"/>
            <a:ext cx="6173010" cy="3265170"/>
          </a:xfrm>
        </p:spPr>
        <p:txBody>
          <a:bodyPr/>
          <a:lstStyle/>
          <a:p>
            <a:pPr marL="127000" indent="0">
              <a:buNone/>
            </a:pPr>
            <a:r>
              <a:rPr lang="en-US" sz="1250" dirty="0"/>
              <a:t>For filtering the dataset, and Identifying articles that might not be useful, I used a simple filter to search for specific words:</a:t>
            </a:r>
          </a:p>
          <a:p>
            <a:pPr marL="127000" indent="0">
              <a:buNone/>
            </a:pPr>
            <a:endParaRPr lang="en-US" sz="1250" dirty="0"/>
          </a:p>
          <a:p>
            <a:pPr marL="127000" indent="0">
              <a:buNone/>
            </a:pPr>
            <a:r>
              <a:rPr lang="en-US" sz="1200" b="0" dirty="0" err="1">
                <a:solidFill>
                  <a:schemeClr val="accent2"/>
                </a:solidFill>
                <a:effectLst/>
                <a:latin typeface="Work Sans Light" pitchFamily="2" charset="0"/>
              </a:rPr>
              <a:t>isGenerative</a:t>
            </a:r>
            <a:r>
              <a:rPr lang="en-US" sz="1200" b="0" dirty="0">
                <a:solidFill>
                  <a:schemeClr val="accent2"/>
                </a:solidFill>
                <a:effectLst/>
                <a:latin typeface="Work Sans Light" pitchFamily="2" charset="0"/>
              </a:rPr>
              <a:t> ==</a:t>
            </a:r>
            <a:r>
              <a:rPr lang="en-US" sz="1200" b="0" dirty="0">
                <a:solidFill>
                  <a:schemeClr val="accent2"/>
                </a:solidFill>
                <a:effectLst/>
                <a:latin typeface="Work Sans Light" pitchFamily="2" charset="0"/>
                <a:sym typeface="Wingdings" panose="05000000000000000000" pitchFamily="2" charset="2"/>
              </a:rPr>
              <a:t> ["</a:t>
            </a:r>
            <a:r>
              <a:rPr lang="en-US" sz="1200" b="0" dirty="0" err="1">
                <a:solidFill>
                  <a:schemeClr val="accent2"/>
                </a:solidFill>
                <a:effectLst/>
                <a:latin typeface="Work Sans Light" pitchFamily="2" charset="0"/>
                <a:sym typeface="Wingdings" panose="05000000000000000000" pitchFamily="2" charset="2"/>
              </a:rPr>
              <a:t>generative","generation</a:t>
            </a:r>
            <a:r>
              <a:rPr lang="en-US" sz="1200" b="0" dirty="0">
                <a:solidFill>
                  <a:schemeClr val="accent2"/>
                </a:solidFill>
                <a:effectLst/>
                <a:latin typeface="Work Sans Light" pitchFamily="2" charset="0"/>
                <a:sym typeface="Wingdings" panose="05000000000000000000" pitchFamily="2" charset="2"/>
              </a:rPr>
              <a:t>"]</a:t>
            </a:r>
            <a:endParaRPr lang="en-US" sz="1200" b="0" dirty="0">
              <a:solidFill>
                <a:schemeClr val="accent2"/>
              </a:solidFill>
              <a:effectLst/>
              <a:latin typeface="Work Sans Light" pitchFamily="2" charset="0"/>
            </a:endParaRPr>
          </a:p>
          <a:p>
            <a:pPr marL="127000" indent="0">
              <a:buNone/>
            </a:pPr>
            <a:r>
              <a:rPr lang="en-US" sz="1200" b="0" dirty="0" err="1">
                <a:solidFill>
                  <a:schemeClr val="accent2"/>
                </a:solidFill>
                <a:effectLst/>
                <a:latin typeface="Work Sans Light" pitchFamily="2" charset="0"/>
              </a:rPr>
              <a:t>isConversation</a:t>
            </a:r>
            <a:r>
              <a:rPr lang="en-US" sz="1200" b="0" dirty="0">
                <a:solidFill>
                  <a:schemeClr val="accent2"/>
                </a:solidFill>
                <a:effectLst/>
                <a:latin typeface="Work Sans Light" pitchFamily="2" charset="0"/>
              </a:rPr>
              <a:t> ==</a:t>
            </a:r>
            <a:r>
              <a:rPr lang="en-US" sz="1200" b="0" dirty="0">
                <a:solidFill>
                  <a:schemeClr val="accent2"/>
                </a:solidFill>
                <a:effectLst/>
                <a:latin typeface="Work Sans Light" pitchFamily="2" charset="0"/>
                <a:sym typeface="Wingdings" panose="05000000000000000000" pitchFamily="2" charset="2"/>
              </a:rPr>
              <a:t> ["</a:t>
            </a:r>
            <a:r>
              <a:rPr lang="en-US" sz="1200" b="0" dirty="0" err="1">
                <a:solidFill>
                  <a:schemeClr val="accent2"/>
                </a:solidFill>
                <a:effectLst/>
                <a:latin typeface="Work Sans Light" pitchFamily="2" charset="0"/>
                <a:sym typeface="Wingdings" panose="05000000000000000000" pitchFamily="2" charset="2"/>
              </a:rPr>
              <a:t>converasation</a:t>
            </a:r>
            <a:r>
              <a:rPr lang="en-US" sz="1200" b="0" dirty="0">
                <a:solidFill>
                  <a:schemeClr val="accent2"/>
                </a:solidFill>
                <a:effectLst/>
                <a:latin typeface="Work Sans Light" pitchFamily="2" charset="0"/>
                <a:sym typeface="Wingdings" panose="05000000000000000000" pitchFamily="2" charset="2"/>
              </a:rPr>
              <a:t>","</a:t>
            </a:r>
            <a:r>
              <a:rPr lang="en-US" sz="1200" b="0" dirty="0" err="1">
                <a:solidFill>
                  <a:schemeClr val="accent2"/>
                </a:solidFill>
                <a:effectLst/>
                <a:latin typeface="Work Sans Light" pitchFamily="2" charset="0"/>
                <a:sym typeface="Wingdings" panose="05000000000000000000" pitchFamily="2" charset="2"/>
              </a:rPr>
              <a:t>conversational","converse</a:t>
            </a:r>
            <a:r>
              <a:rPr lang="en-US" sz="1200" b="0" dirty="0">
                <a:solidFill>
                  <a:schemeClr val="accent2"/>
                </a:solidFill>
                <a:effectLst/>
                <a:latin typeface="Work Sans Light" pitchFamily="2" charset="0"/>
                <a:sym typeface="Wingdings" panose="05000000000000000000" pitchFamily="2" charset="2"/>
              </a:rPr>
              <a:t>"]</a:t>
            </a:r>
            <a:endParaRPr lang="en-US" sz="1200" b="0" dirty="0">
              <a:solidFill>
                <a:schemeClr val="accent2"/>
              </a:solidFill>
              <a:effectLst/>
              <a:latin typeface="Work Sans Light" pitchFamily="2" charset="0"/>
            </a:endParaRPr>
          </a:p>
          <a:p>
            <a:pPr marL="127000" indent="0">
              <a:buNone/>
            </a:pPr>
            <a:r>
              <a:rPr lang="en-US" sz="1200" b="0" dirty="0" err="1">
                <a:solidFill>
                  <a:schemeClr val="accent2"/>
                </a:solidFill>
                <a:effectLst/>
                <a:latin typeface="Work Sans Light" pitchFamily="2" charset="0"/>
              </a:rPr>
              <a:t>isBot</a:t>
            </a:r>
            <a:r>
              <a:rPr lang="en-US" sz="1200" b="0" dirty="0">
                <a:solidFill>
                  <a:schemeClr val="accent2"/>
                </a:solidFill>
                <a:effectLst/>
                <a:latin typeface="Work Sans Light" pitchFamily="2" charset="0"/>
              </a:rPr>
              <a:t> ==</a:t>
            </a:r>
            <a:r>
              <a:rPr lang="en-US" sz="1200" b="0" dirty="0">
                <a:solidFill>
                  <a:schemeClr val="accent2"/>
                </a:solidFill>
                <a:effectLst/>
                <a:latin typeface="Work Sans Light" pitchFamily="2" charset="0"/>
                <a:sym typeface="Wingdings" panose="05000000000000000000" pitchFamily="2" charset="2"/>
              </a:rPr>
              <a:t> ["</a:t>
            </a:r>
            <a:r>
              <a:rPr lang="en-US" sz="1200" b="0" dirty="0" err="1">
                <a:solidFill>
                  <a:schemeClr val="accent2"/>
                </a:solidFill>
                <a:effectLst/>
                <a:latin typeface="Work Sans Light" pitchFamily="2" charset="0"/>
                <a:sym typeface="Wingdings" panose="05000000000000000000" pitchFamily="2" charset="2"/>
              </a:rPr>
              <a:t>bot","robot","robotics</a:t>
            </a:r>
            <a:r>
              <a:rPr lang="en-US" sz="1200" b="0" dirty="0">
                <a:solidFill>
                  <a:schemeClr val="accent2"/>
                </a:solidFill>
                <a:effectLst/>
                <a:latin typeface="Work Sans Light" pitchFamily="2" charset="0"/>
                <a:sym typeface="Wingdings" panose="05000000000000000000" pitchFamily="2" charset="2"/>
              </a:rPr>
              <a:t>"]</a:t>
            </a:r>
            <a:endParaRPr lang="en-US" sz="1200" b="0" dirty="0">
              <a:solidFill>
                <a:schemeClr val="accent2"/>
              </a:solidFill>
              <a:effectLst/>
              <a:latin typeface="Work Sans Light" pitchFamily="2" charset="0"/>
            </a:endParaRPr>
          </a:p>
          <a:p>
            <a:pPr marL="127000" indent="0">
              <a:buNone/>
            </a:pPr>
            <a:r>
              <a:rPr lang="en-US" sz="1200" b="0" dirty="0" err="1">
                <a:solidFill>
                  <a:schemeClr val="accent2"/>
                </a:solidFill>
                <a:effectLst/>
                <a:latin typeface="Work Sans Light" pitchFamily="2" charset="0"/>
              </a:rPr>
              <a:t>isAutomation</a:t>
            </a:r>
            <a:r>
              <a:rPr lang="en-US" sz="1200" b="0" dirty="0">
                <a:solidFill>
                  <a:schemeClr val="accent2"/>
                </a:solidFill>
                <a:effectLst/>
                <a:latin typeface="Work Sans Light" pitchFamily="2" charset="0"/>
              </a:rPr>
              <a:t> ==</a:t>
            </a:r>
            <a:r>
              <a:rPr lang="en-US" sz="1200" b="0" dirty="0">
                <a:solidFill>
                  <a:schemeClr val="accent2"/>
                </a:solidFill>
                <a:effectLst/>
                <a:latin typeface="Work Sans Light" pitchFamily="2" charset="0"/>
                <a:sym typeface="Wingdings" panose="05000000000000000000" pitchFamily="2" charset="2"/>
              </a:rPr>
              <a:t> ["</a:t>
            </a:r>
            <a:r>
              <a:rPr lang="en-US" sz="1200" b="0" dirty="0" err="1">
                <a:solidFill>
                  <a:schemeClr val="accent2"/>
                </a:solidFill>
                <a:effectLst/>
                <a:latin typeface="Work Sans Light" pitchFamily="2" charset="0"/>
                <a:sym typeface="Wingdings" panose="05000000000000000000" pitchFamily="2" charset="2"/>
              </a:rPr>
              <a:t>automation","automate</a:t>
            </a:r>
            <a:r>
              <a:rPr lang="en-US" sz="1200" b="0" dirty="0">
                <a:solidFill>
                  <a:schemeClr val="accent2"/>
                </a:solidFill>
                <a:effectLst/>
                <a:latin typeface="Work Sans Light" pitchFamily="2" charset="0"/>
                <a:sym typeface="Wingdings" panose="05000000000000000000" pitchFamily="2" charset="2"/>
              </a:rPr>
              <a:t>"]</a:t>
            </a:r>
            <a:endParaRPr lang="en-US" sz="1200" b="0" dirty="0">
              <a:solidFill>
                <a:schemeClr val="accent2"/>
              </a:solidFill>
              <a:effectLst/>
              <a:latin typeface="Work Sans Light" pitchFamily="2" charset="0"/>
            </a:endParaRPr>
          </a:p>
          <a:p>
            <a:pPr marL="127000" indent="0">
              <a:buNone/>
            </a:pPr>
            <a:r>
              <a:rPr lang="en-US" sz="1200" b="0" dirty="0" err="1">
                <a:solidFill>
                  <a:schemeClr val="accent2"/>
                </a:solidFill>
                <a:effectLst/>
                <a:latin typeface="Work Sans Light" pitchFamily="2" charset="0"/>
              </a:rPr>
              <a:t>isAI</a:t>
            </a:r>
            <a:r>
              <a:rPr lang="en-US" sz="1200" b="0" dirty="0">
                <a:solidFill>
                  <a:schemeClr val="accent2"/>
                </a:solidFill>
                <a:effectLst/>
                <a:latin typeface="Work Sans Light" pitchFamily="2" charset="0"/>
              </a:rPr>
              <a:t> ==</a:t>
            </a:r>
            <a:r>
              <a:rPr lang="en-US" sz="1200" b="0" dirty="0">
                <a:solidFill>
                  <a:schemeClr val="accent2"/>
                </a:solidFill>
                <a:effectLst/>
                <a:latin typeface="Work Sans Light" pitchFamily="2" charset="0"/>
                <a:sym typeface="Wingdings" panose="05000000000000000000" pitchFamily="2" charset="2"/>
              </a:rPr>
              <a:t> ["</a:t>
            </a:r>
            <a:r>
              <a:rPr lang="en-US" sz="1200" b="0" dirty="0" err="1">
                <a:solidFill>
                  <a:schemeClr val="accent2"/>
                </a:solidFill>
                <a:effectLst/>
                <a:latin typeface="Work Sans Light" pitchFamily="2" charset="0"/>
                <a:sym typeface="Wingdings" panose="05000000000000000000" pitchFamily="2" charset="2"/>
              </a:rPr>
              <a:t>ai","artificial</a:t>
            </a:r>
            <a:r>
              <a:rPr lang="en-US" sz="1200" b="0" dirty="0">
                <a:solidFill>
                  <a:schemeClr val="accent2"/>
                </a:solidFill>
                <a:effectLst/>
                <a:latin typeface="Work Sans Light" pitchFamily="2" charset="0"/>
                <a:sym typeface="Wingdings" panose="05000000000000000000" pitchFamily="2" charset="2"/>
              </a:rPr>
              <a:t> intelligence","</a:t>
            </a:r>
            <a:r>
              <a:rPr lang="en-US" sz="1200" b="0" dirty="0" err="1">
                <a:solidFill>
                  <a:schemeClr val="accent2"/>
                </a:solidFill>
                <a:effectLst/>
                <a:latin typeface="Work Sans Light" pitchFamily="2" charset="0"/>
                <a:sym typeface="Wingdings" panose="05000000000000000000" pitchFamily="2" charset="2"/>
              </a:rPr>
              <a:t>chatgpt</a:t>
            </a:r>
            <a:r>
              <a:rPr lang="en-US" sz="1200" b="0" dirty="0">
                <a:solidFill>
                  <a:schemeClr val="accent2"/>
                </a:solidFill>
                <a:effectLst/>
                <a:latin typeface="Work Sans Light" pitchFamily="2" charset="0"/>
                <a:sym typeface="Wingdings" panose="05000000000000000000" pitchFamily="2" charset="2"/>
              </a:rPr>
              <a:t>","</a:t>
            </a:r>
            <a:r>
              <a:rPr lang="en-US" sz="1200" b="0" dirty="0" err="1">
                <a:solidFill>
                  <a:schemeClr val="accent2"/>
                </a:solidFill>
                <a:effectLst/>
                <a:latin typeface="Work Sans Light" pitchFamily="2" charset="0"/>
                <a:sym typeface="Wingdings" panose="05000000000000000000" pitchFamily="2" charset="2"/>
              </a:rPr>
              <a:t>gpt</a:t>
            </a:r>
            <a:r>
              <a:rPr lang="en-US" sz="1200" b="0" dirty="0">
                <a:solidFill>
                  <a:schemeClr val="accent2"/>
                </a:solidFill>
                <a:effectLst/>
                <a:latin typeface="Work Sans Light" pitchFamily="2" charset="0"/>
                <a:sym typeface="Wingdings" panose="05000000000000000000" pitchFamily="2" charset="2"/>
              </a:rPr>
              <a:t>"]</a:t>
            </a:r>
            <a:endParaRPr lang="en-US" sz="1200" b="0" dirty="0">
              <a:solidFill>
                <a:schemeClr val="accent2"/>
              </a:solidFill>
              <a:effectLst/>
              <a:latin typeface="Work Sans Light" pitchFamily="2" charset="0"/>
            </a:endParaRPr>
          </a:p>
          <a:p>
            <a:pPr marL="127000" indent="0">
              <a:buNone/>
            </a:pPr>
            <a:endParaRPr lang="en-US" sz="1250" dirty="0"/>
          </a:p>
          <a:p>
            <a:pPr marL="127000" indent="0">
              <a:buNone/>
            </a:pPr>
            <a:r>
              <a:rPr lang="en-US" sz="1250" dirty="0"/>
              <a:t>Post this I only selected articles that was a part of </a:t>
            </a:r>
            <a:r>
              <a:rPr lang="en-US" sz="1250" dirty="0" err="1"/>
              <a:t>atleast</a:t>
            </a:r>
            <a:r>
              <a:rPr lang="en-US" sz="1250" dirty="0"/>
              <a:t> one of the above filters.</a:t>
            </a:r>
          </a:p>
        </p:txBody>
      </p:sp>
      <p:sp>
        <p:nvSpPr>
          <p:cNvPr id="4" name="Title 2">
            <a:extLst>
              <a:ext uri="{FF2B5EF4-FFF2-40B4-BE49-F238E27FC236}">
                <a16:creationId xmlns:a16="http://schemas.microsoft.com/office/drawing/2014/main" id="{D3B406AD-1443-9B3B-920F-2D7DB488EE79}"/>
              </a:ext>
            </a:extLst>
          </p:cNvPr>
          <p:cNvSpPr>
            <a:spLocks noGrp="1"/>
          </p:cNvSpPr>
          <p:nvPr>
            <p:ph type="title"/>
          </p:nvPr>
        </p:nvSpPr>
        <p:spPr>
          <a:xfrm rot="16200000">
            <a:off x="-1021401" y="2252550"/>
            <a:ext cx="3657600" cy="643800"/>
          </a:xfrm>
        </p:spPr>
        <p:txBody>
          <a:bodyPr/>
          <a:lstStyle/>
          <a:p>
            <a:r>
              <a:rPr lang="en-US" sz="4000" dirty="0"/>
              <a:t>DATA PROCESSING</a:t>
            </a:r>
          </a:p>
        </p:txBody>
      </p:sp>
      <p:sp>
        <p:nvSpPr>
          <p:cNvPr id="5" name="Title 2">
            <a:extLst>
              <a:ext uri="{FF2B5EF4-FFF2-40B4-BE49-F238E27FC236}">
                <a16:creationId xmlns:a16="http://schemas.microsoft.com/office/drawing/2014/main" id="{520C35E0-A286-FAB6-0B82-5ECAC2202F66}"/>
              </a:ext>
            </a:extLst>
          </p:cNvPr>
          <p:cNvSpPr txBox="1">
            <a:spLocks/>
          </p:cNvSpPr>
          <p:nvPr/>
        </p:nvSpPr>
        <p:spPr>
          <a:xfrm>
            <a:off x="3289705" y="469310"/>
            <a:ext cx="3657600" cy="64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Varela Round"/>
              <a:buNone/>
              <a:defRPr sz="1800" b="0" i="0" u="none" strike="noStrike" cap="none">
                <a:solidFill>
                  <a:schemeClr val="lt1"/>
                </a:solidFill>
                <a:latin typeface="Varela Round"/>
                <a:ea typeface="Varela Round"/>
                <a:cs typeface="Varela Round"/>
                <a:sym typeface="Varela Round"/>
              </a:defRPr>
            </a:lvl1pPr>
            <a:lvl2pPr marR="0" lvl="1"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2pPr>
            <a:lvl3pPr marR="0" lvl="2"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3pPr>
            <a:lvl4pPr marR="0" lvl="3"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4pPr>
            <a:lvl5pPr marR="0" lvl="4"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5pPr>
            <a:lvl6pPr marR="0" lvl="5"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6pPr>
            <a:lvl7pPr marR="0" lvl="6"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7pPr>
            <a:lvl8pPr marR="0" lvl="7"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8pPr>
            <a:lvl9pPr marR="0" lvl="8"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9pPr>
          </a:lstStyle>
          <a:p>
            <a:r>
              <a:rPr lang="en-US" sz="2400" dirty="0"/>
              <a:t>ARTICLE FILTERING</a:t>
            </a:r>
          </a:p>
        </p:txBody>
      </p:sp>
    </p:spTree>
    <p:extLst>
      <p:ext uri="{BB962C8B-B14F-4D97-AF65-F5344CB8AC3E}">
        <p14:creationId xmlns:p14="http://schemas.microsoft.com/office/powerpoint/2010/main" val="352957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C78A7D-DE35-226E-6FEC-B1B27A2F5575}"/>
              </a:ext>
            </a:extLst>
          </p:cNvPr>
          <p:cNvSpPr>
            <a:spLocks noGrp="1"/>
          </p:cNvSpPr>
          <p:nvPr>
            <p:ph type="body" idx="1"/>
          </p:nvPr>
        </p:nvSpPr>
        <p:spPr>
          <a:xfrm>
            <a:off x="2077720" y="1372870"/>
            <a:ext cx="6173010" cy="3265170"/>
          </a:xfrm>
        </p:spPr>
        <p:txBody>
          <a:bodyPr/>
          <a:lstStyle/>
          <a:p>
            <a:pPr marL="127000" indent="0">
              <a:buNone/>
            </a:pPr>
            <a:r>
              <a:rPr lang="en-US" sz="1200" dirty="0"/>
              <a:t>While I could have used a normal sentiment analysis tool, the tool would comment on the sentiment of the data based on its overall sentiment. Thus, if the topic was not about AI, then it would risk giving a sentiment that was not related to our topic. </a:t>
            </a:r>
          </a:p>
          <a:p>
            <a:pPr marL="127000" indent="0">
              <a:buNone/>
            </a:pPr>
            <a:r>
              <a:rPr lang="en-US" sz="1200" dirty="0"/>
              <a:t>The solution to that was to run the data through an Aspect Based Sentiment Analyzer. I used the </a:t>
            </a:r>
            <a:r>
              <a:rPr lang="en-US" sz="1200" dirty="0">
                <a:solidFill>
                  <a:schemeClr val="accent2"/>
                </a:solidFill>
                <a:hlinkClick r:id="rId2">
                  <a:extLst>
                    <a:ext uri="{A12FA001-AC4F-418D-AE19-62706E023703}">
                      <ahyp:hlinkClr xmlns:ahyp="http://schemas.microsoft.com/office/drawing/2018/hyperlinkcolor" val="tx"/>
                    </a:ext>
                  </a:extLst>
                </a:hlinkClick>
              </a:rPr>
              <a:t>yangheng/deberta-v3-base-absa-v1.1</a:t>
            </a:r>
            <a:r>
              <a:rPr lang="en-US" sz="1200" dirty="0">
                <a:solidFill>
                  <a:schemeClr val="accent2"/>
                </a:solidFill>
              </a:rPr>
              <a:t> </a:t>
            </a:r>
            <a:r>
              <a:rPr lang="en-US" sz="1200" dirty="0"/>
              <a:t>ABSA identifier.</a:t>
            </a:r>
            <a:endParaRPr lang="en-US" sz="1200" dirty="0">
              <a:solidFill>
                <a:schemeClr val="accent2"/>
              </a:solidFill>
            </a:endParaRPr>
          </a:p>
          <a:p>
            <a:pPr marL="127000" indent="0">
              <a:buNone/>
            </a:pPr>
            <a:r>
              <a:rPr lang="en-US" sz="1200" dirty="0"/>
              <a:t>In an Aspect Based Sentiment Analyzer, the sentiment is calculated based on a specified class.</a:t>
            </a:r>
          </a:p>
          <a:p>
            <a:pPr marL="127000" indent="0">
              <a:buNone/>
            </a:pPr>
            <a:endParaRPr lang="en-US" sz="1200" dirty="0"/>
          </a:p>
          <a:p>
            <a:pPr marL="127000" indent="0">
              <a:buNone/>
            </a:pPr>
            <a:r>
              <a:rPr lang="en-US" sz="1200" dirty="0">
                <a:solidFill>
                  <a:schemeClr val="accent2"/>
                </a:solidFill>
              </a:rPr>
              <a:t>For Example:</a:t>
            </a:r>
          </a:p>
          <a:p>
            <a:pPr marL="127000" indent="0">
              <a:buNone/>
            </a:pPr>
            <a:r>
              <a:rPr lang="en-US" sz="900" b="0" dirty="0">
                <a:solidFill>
                  <a:schemeClr val="accent2"/>
                </a:solidFill>
                <a:effectLst/>
                <a:latin typeface="Consolas" panose="020B0609020204030204" pitchFamily="49" charset="0"/>
              </a:rPr>
              <a:t>[CLS]The Camera was good but the battery was bad[SEP]camera[SEP] ==</a:t>
            </a:r>
            <a:r>
              <a:rPr lang="en-US" sz="900" b="0" dirty="0">
                <a:solidFill>
                  <a:schemeClr val="accent2"/>
                </a:solidFill>
                <a:effectLst/>
                <a:latin typeface="Consolas" panose="020B0609020204030204" pitchFamily="49" charset="0"/>
                <a:sym typeface="Wingdings" panose="05000000000000000000" pitchFamily="2" charset="2"/>
              </a:rPr>
              <a:t> Positive</a:t>
            </a:r>
            <a:endParaRPr lang="en-US" sz="900" dirty="0">
              <a:solidFill>
                <a:schemeClr val="accent2"/>
              </a:solidFill>
              <a:latin typeface="Consolas" panose="020B0609020204030204" pitchFamily="49" charset="0"/>
            </a:endParaRPr>
          </a:p>
          <a:p>
            <a:pPr marL="127000" indent="0">
              <a:buNone/>
            </a:pPr>
            <a:r>
              <a:rPr lang="en-US" sz="900" b="0" dirty="0">
                <a:solidFill>
                  <a:schemeClr val="accent2"/>
                </a:solidFill>
                <a:effectLst/>
                <a:latin typeface="Consolas" panose="020B0609020204030204" pitchFamily="49" charset="0"/>
              </a:rPr>
              <a:t>[CLS]The Camera was good but the battery was bad[SEP]battery[SEP] ==</a:t>
            </a:r>
            <a:r>
              <a:rPr lang="en-US" sz="900" b="0" dirty="0">
                <a:solidFill>
                  <a:schemeClr val="accent2"/>
                </a:solidFill>
                <a:effectLst/>
                <a:latin typeface="Consolas" panose="020B0609020204030204" pitchFamily="49" charset="0"/>
                <a:sym typeface="Wingdings" panose="05000000000000000000" pitchFamily="2" charset="2"/>
              </a:rPr>
              <a:t> Negative</a:t>
            </a:r>
            <a:endParaRPr lang="en-US" sz="900" dirty="0">
              <a:solidFill>
                <a:schemeClr val="accent2"/>
              </a:solidFill>
              <a:latin typeface="Consolas" panose="020B0609020204030204" pitchFamily="49" charset="0"/>
            </a:endParaRPr>
          </a:p>
          <a:p>
            <a:pPr marL="127000" indent="0">
              <a:buNone/>
            </a:pPr>
            <a:r>
              <a:rPr lang="en-US" sz="900" b="0" dirty="0">
                <a:solidFill>
                  <a:schemeClr val="accent2"/>
                </a:solidFill>
                <a:effectLst/>
                <a:latin typeface="Consolas" panose="020B0609020204030204" pitchFamily="49" charset="0"/>
              </a:rPr>
              <a:t>[CLS]The Camera was good but the battery was bad[SEP]food[SEP] ==</a:t>
            </a:r>
            <a:r>
              <a:rPr lang="en-US" sz="900" b="0" dirty="0">
                <a:solidFill>
                  <a:schemeClr val="accent2"/>
                </a:solidFill>
                <a:effectLst/>
                <a:latin typeface="Consolas" panose="020B0609020204030204" pitchFamily="49" charset="0"/>
                <a:sym typeface="Wingdings" panose="05000000000000000000" pitchFamily="2" charset="2"/>
              </a:rPr>
              <a:t> Neutral</a:t>
            </a:r>
            <a:endParaRPr lang="en-US" sz="900" b="0" dirty="0">
              <a:solidFill>
                <a:schemeClr val="accent2"/>
              </a:solidFill>
              <a:effectLst/>
              <a:latin typeface="Consolas" panose="020B0609020204030204" pitchFamily="49" charset="0"/>
            </a:endParaRPr>
          </a:p>
          <a:p>
            <a:pPr marL="127000" indent="0">
              <a:buNone/>
            </a:pPr>
            <a:endParaRPr lang="en-US" sz="1050" dirty="0"/>
          </a:p>
        </p:txBody>
      </p:sp>
      <p:sp>
        <p:nvSpPr>
          <p:cNvPr id="4" name="Title 2">
            <a:extLst>
              <a:ext uri="{FF2B5EF4-FFF2-40B4-BE49-F238E27FC236}">
                <a16:creationId xmlns:a16="http://schemas.microsoft.com/office/drawing/2014/main" id="{D3B406AD-1443-9B3B-920F-2D7DB488EE79}"/>
              </a:ext>
            </a:extLst>
          </p:cNvPr>
          <p:cNvSpPr>
            <a:spLocks noGrp="1"/>
          </p:cNvSpPr>
          <p:nvPr>
            <p:ph type="title"/>
          </p:nvPr>
        </p:nvSpPr>
        <p:spPr>
          <a:xfrm rot="16200000">
            <a:off x="-1021401" y="2252550"/>
            <a:ext cx="3657600" cy="643800"/>
          </a:xfrm>
        </p:spPr>
        <p:txBody>
          <a:bodyPr/>
          <a:lstStyle/>
          <a:p>
            <a:r>
              <a:rPr lang="en-US" sz="4000" dirty="0"/>
              <a:t>SENTIMENT</a:t>
            </a:r>
            <a:br>
              <a:rPr lang="en-US" sz="4000" dirty="0"/>
            </a:br>
            <a:r>
              <a:rPr lang="en-US" sz="4000" dirty="0"/>
              <a:t>ANALYSIS</a:t>
            </a:r>
          </a:p>
        </p:txBody>
      </p:sp>
      <p:sp>
        <p:nvSpPr>
          <p:cNvPr id="5" name="Title 2">
            <a:extLst>
              <a:ext uri="{FF2B5EF4-FFF2-40B4-BE49-F238E27FC236}">
                <a16:creationId xmlns:a16="http://schemas.microsoft.com/office/drawing/2014/main" id="{520C35E0-A286-FAB6-0B82-5ECAC2202F66}"/>
              </a:ext>
            </a:extLst>
          </p:cNvPr>
          <p:cNvSpPr txBox="1">
            <a:spLocks/>
          </p:cNvSpPr>
          <p:nvPr/>
        </p:nvSpPr>
        <p:spPr>
          <a:xfrm>
            <a:off x="3289705" y="469310"/>
            <a:ext cx="3657600" cy="64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Varela Round"/>
              <a:buNone/>
              <a:defRPr sz="1800" b="0" i="0" u="none" strike="noStrike" cap="none">
                <a:solidFill>
                  <a:schemeClr val="lt1"/>
                </a:solidFill>
                <a:latin typeface="Varela Round"/>
                <a:ea typeface="Varela Round"/>
                <a:cs typeface="Varela Round"/>
                <a:sym typeface="Varela Round"/>
              </a:defRPr>
            </a:lvl1pPr>
            <a:lvl2pPr marR="0" lvl="1"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2pPr>
            <a:lvl3pPr marR="0" lvl="2"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3pPr>
            <a:lvl4pPr marR="0" lvl="3"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4pPr>
            <a:lvl5pPr marR="0" lvl="4"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5pPr>
            <a:lvl6pPr marR="0" lvl="5"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6pPr>
            <a:lvl7pPr marR="0" lvl="6"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7pPr>
            <a:lvl8pPr marR="0" lvl="7"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8pPr>
            <a:lvl9pPr marR="0" lvl="8"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9pPr>
          </a:lstStyle>
          <a:p>
            <a:r>
              <a:rPr lang="en-US" sz="2400" dirty="0"/>
              <a:t>ASPECT BASED SENTIMENT ANALYSIS</a:t>
            </a:r>
          </a:p>
        </p:txBody>
      </p:sp>
    </p:spTree>
    <p:extLst>
      <p:ext uri="{BB962C8B-B14F-4D97-AF65-F5344CB8AC3E}">
        <p14:creationId xmlns:p14="http://schemas.microsoft.com/office/powerpoint/2010/main" val="3407086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C78A7D-DE35-226E-6FEC-B1B27A2F5575}"/>
              </a:ext>
            </a:extLst>
          </p:cNvPr>
          <p:cNvSpPr>
            <a:spLocks noGrp="1"/>
          </p:cNvSpPr>
          <p:nvPr>
            <p:ph type="body" idx="1"/>
          </p:nvPr>
        </p:nvSpPr>
        <p:spPr>
          <a:xfrm>
            <a:off x="2077720" y="1372870"/>
            <a:ext cx="6173010" cy="3265170"/>
          </a:xfrm>
        </p:spPr>
        <p:txBody>
          <a:bodyPr/>
          <a:lstStyle/>
          <a:p>
            <a:pPr marL="127000" indent="0">
              <a:buNone/>
            </a:pPr>
            <a:r>
              <a:rPr lang="en-US" sz="1050" dirty="0"/>
              <a:t>The original idea for the ABSA was to use the sentences, to calculate the overall sentiment. The algorithm was as follows:</a:t>
            </a:r>
          </a:p>
          <a:p>
            <a:pPr marL="685800" indent="-173038">
              <a:buSzPct val="80000"/>
              <a:buFont typeface="+mj-lt"/>
              <a:buAutoNum type="arabicPeriod"/>
            </a:pPr>
            <a:r>
              <a:rPr lang="en-US" sz="1050" dirty="0"/>
              <a:t>Append the Class and the Separator tags to the sentences</a:t>
            </a:r>
          </a:p>
          <a:p>
            <a:pPr marL="685800" indent="-173038">
              <a:buSzPct val="80000"/>
              <a:buFont typeface="+mj-lt"/>
              <a:buAutoNum type="arabicPeriod"/>
            </a:pPr>
            <a:r>
              <a:rPr lang="en-US" sz="1050" dirty="0"/>
              <a:t>Check the number of sentences</a:t>
            </a:r>
          </a:p>
          <a:p>
            <a:pPr marL="685800" indent="-173038">
              <a:buSzPct val="80000"/>
              <a:buFont typeface="+mj-lt"/>
              <a:buAutoNum type="arabicPeriod"/>
            </a:pPr>
            <a:r>
              <a:rPr lang="en-US" sz="1050" dirty="0"/>
              <a:t>If the number of sentences is greater than 0:</a:t>
            </a:r>
          </a:p>
          <a:p>
            <a:pPr marL="822960" lvl="1" indent="-173038">
              <a:spcBef>
                <a:spcPts val="0"/>
              </a:spcBef>
              <a:buSzPct val="80000"/>
              <a:buFont typeface="+mj-lt"/>
              <a:buAutoNum type="arabicPeriod"/>
            </a:pPr>
            <a:r>
              <a:rPr lang="en-US" sz="1050" dirty="0"/>
              <a:t>Choose the first three quartiles of the sentences. As the end of the article usually does not contain much information, and mostly just junk we can remove it.</a:t>
            </a:r>
          </a:p>
          <a:p>
            <a:pPr marL="822960" lvl="1" indent="-173038">
              <a:spcBef>
                <a:spcPts val="0"/>
              </a:spcBef>
              <a:buSzPct val="80000"/>
              <a:buFont typeface="+mj-lt"/>
              <a:buAutoNum type="arabicPeriod"/>
            </a:pPr>
            <a:r>
              <a:rPr lang="en-US" sz="1050" dirty="0"/>
              <a:t>Using batch prediction, predict on the sentences, with a batch size of the length of the sentences</a:t>
            </a:r>
          </a:p>
          <a:p>
            <a:pPr marL="822960" lvl="1" indent="-173038">
              <a:spcBef>
                <a:spcPts val="0"/>
              </a:spcBef>
              <a:buSzPct val="80000"/>
              <a:buFont typeface="+mj-lt"/>
              <a:buAutoNum type="arabicPeriod"/>
            </a:pPr>
            <a:r>
              <a:rPr lang="en-US" sz="1050" dirty="0"/>
              <a:t>Calculate the proportions of the sentiments and then calculate the overall sentiment by choosing the max ratio. If the max ratio is the Neutral sentiment, we usually choose either positive or neutral sentiment if their proportions are closer to the neutral sentiment.</a:t>
            </a:r>
          </a:p>
          <a:p>
            <a:pPr marL="822960" lvl="1" indent="-173038">
              <a:spcBef>
                <a:spcPts val="0"/>
              </a:spcBef>
              <a:buSzPct val="80000"/>
              <a:buFont typeface="+mj-lt"/>
              <a:buAutoNum type="arabicPeriod"/>
            </a:pPr>
            <a:r>
              <a:rPr lang="en-US" sz="1050" dirty="0"/>
              <a:t>Append the sentiment to a list</a:t>
            </a:r>
          </a:p>
          <a:p>
            <a:pPr marL="685800" indent="-173038">
              <a:buSzPct val="80000"/>
              <a:buFont typeface="+mj-lt"/>
              <a:buAutoNum type="arabicPeriod"/>
            </a:pPr>
            <a:r>
              <a:rPr lang="en-US" sz="1050" dirty="0"/>
              <a:t>If the number of sentences is less than 0, then we set the sentiment as Neutral.</a:t>
            </a:r>
            <a:endParaRPr lang="en-US" sz="1250" dirty="0"/>
          </a:p>
        </p:txBody>
      </p:sp>
      <p:sp>
        <p:nvSpPr>
          <p:cNvPr id="5" name="Title 2">
            <a:extLst>
              <a:ext uri="{FF2B5EF4-FFF2-40B4-BE49-F238E27FC236}">
                <a16:creationId xmlns:a16="http://schemas.microsoft.com/office/drawing/2014/main" id="{520C35E0-A286-FAB6-0B82-5ECAC2202F66}"/>
              </a:ext>
            </a:extLst>
          </p:cNvPr>
          <p:cNvSpPr txBox="1">
            <a:spLocks/>
          </p:cNvSpPr>
          <p:nvPr/>
        </p:nvSpPr>
        <p:spPr>
          <a:xfrm>
            <a:off x="3289705" y="469310"/>
            <a:ext cx="3657600" cy="64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Varela Round"/>
              <a:buNone/>
              <a:defRPr sz="1800" b="0" i="0" u="none" strike="noStrike" cap="none">
                <a:solidFill>
                  <a:schemeClr val="lt1"/>
                </a:solidFill>
                <a:latin typeface="Varela Round"/>
                <a:ea typeface="Varela Round"/>
                <a:cs typeface="Varela Round"/>
                <a:sym typeface="Varela Round"/>
              </a:defRPr>
            </a:lvl1pPr>
            <a:lvl2pPr marR="0" lvl="1"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2pPr>
            <a:lvl3pPr marR="0" lvl="2"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3pPr>
            <a:lvl4pPr marR="0" lvl="3"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4pPr>
            <a:lvl5pPr marR="0" lvl="4"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5pPr>
            <a:lvl6pPr marR="0" lvl="5"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6pPr>
            <a:lvl7pPr marR="0" lvl="6"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7pPr>
            <a:lvl8pPr marR="0" lvl="7"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8pPr>
            <a:lvl9pPr marR="0" lvl="8"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9pPr>
          </a:lstStyle>
          <a:p>
            <a:r>
              <a:rPr lang="en-US" sz="2400" dirty="0"/>
              <a:t>ASPECT BASED SENTIMENT ANALYSIS</a:t>
            </a:r>
          </a:p>
        </p:txBody>
      </p:sp>
      <p:sp>
        <p:nvSpPr>
          <p:cNvPr id="7" name="Title 2">
            <a:extLst>
              <a:ext uri="{FF2B5EF4-FFF2-40B4-BE49-F238E27FC236}">
                <a16:creationId xmlns:a16="http://schemas.microsoft.com/office/drawing/2014/main" id="{5D37E112-C5F8-4A70-AD62-F945918D91B2}"/>
              </a:ext>
            </a:extLst>
          </p:cNvPr>
          <p:cNvSpPr txBox="1">
            <a:spLocks/>
          </p:cNvSpPr>
          <p:nvPr/>
        </p:nvSpPr>
        <p:spPr>
          <a:xfrm rot="16200000">
            <a:off x="-869001" y="2404950"/>
            <a:ext cx="3657600" cy="64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Varela Round"/>
              <a:buNone/>
              <a:defRPr sz="1800" b="0" i="0" u="none" strike="noStrike" cap="none">
                <a:solidFill>
                  <a:schemeClr val="lt1"/>
                </a:solidFill>
                <a:latin typeface="Varela Round"/>
                <a:ea typeface="Varela Round"/>
                <a:cs typeface="Varela Round"/>
                <a:sym typeface="Varela Round"/>
              </a:defRPr>
            </a:lvl1pPr>
            <a:lvl2pPr marR="0" lvl="1"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2pPr>
            <a:lvl3pPr marR="0" lvl="2"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3pPr>
            <a:lvl4pPr marR="0" lvl="3"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4pPr>
            <a:lvl5pPr marR="0" lvl="4"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5pPr>
            <a:lvl6pPr marR="0" lvl="5"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6pPr>
            <a:lvl7pPr marR="0" lvl="6"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7pPr>
            <a:lvl8pPr marR="0" lvl="7"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8pPr>
            <a:lvl9pPr marR="0" lvl="8"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9pPr>
          </a:lstStyle>
          <a:p>
            <a:r>
              <a:rPr lang="en-US" sz="4000"/>
              <a:t>SENTIMENT</a:t>
            </a:r>
            <a:br>
              <a:rPr lang="en-US" sz="4000"/>
            </a:br>
            <a:r>
              <a:rPr lang="en-US" sz="4000"/>
              <a:t>ANALYSIS</a:t>
            </a:r>
            <a:endParaRPr lang="en-US" sz="4000" dirty="0"/>
          </a:p>
        </p:txBody>
      </p:sp>
    </p:spTree>
    <p:extLst>
      <p:ext uri="{BB962C8B-B14F-4D97-AF65-F5344CB8AC3E}">
        <p14:creationId xmlns:p14="http://schemas.microsoft.com/office/powerpoint/2010/main" val="4051076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C78A7D-DE35-226E-6FEC-B1B27A2F5575}"/>
              </a:ext>
            </a:extLst>
          </p:cNvPr>
          <p:cNvSpPr>
            <a:spLocks noGrp="1"/>
          </p:cNvSpPr>
          <p:nvPr>
            <p:ph type="body" idx="1"/>
          </p:nvPr>
        </p:nvSpPr>
        <p:spPr>
          <a:xfrm>
            <a:off x="2077720" y="1372870"/>
            <a:ext cx="6173010" cy="3265170"/>
          </a:xfrm>
        </p:spPr>
        <p:txBody>
          <a:bodyPr/>
          <a:lstStyle/>
          <a:p>
            <a:pPr marL="127000" indent="0">
              <a:buNone/>
            </a:pPr>
            <a:r>
              <a:rPr lang="en-US" sz="1250" dirty="0"/>
              <a:t>The major problem with this approach was that, I was batch inferencing on a single article, and not on multiple articles due to the sentences. Upon further testing, I discovered that the overall majority of articles were labeled as neutral itself. The approximate time of completion was 37-40 hours. Moreover since I was using a Hugging Face pipeline, It was not parallelized across two GPU’s</a:t>
            </a:r>
          </a:p>
          <a:p>
            <a:pPr marL="127000" indent="0">
              <a:buNone/>
            </a:pPr>
            <a:endParaRPr lang="en-US" sz="1250" dirty="0"/>
          </a:p>
          <a:p>
            <a:pPr marL="127000" indent="0">
              <a:buNone/>
            </a:pPr>
            <a:r>
              <a:rPr lang="en-US" sz="1250" dirty="0"/>
              <a:t>So I decided to use a tokenizer with a max length of 512, and batch inference directly on the dataset. Due to this, I was able to batch inference on a batch size of 10 articles, while also running on both GPU’s</a:t>
            </a:r>
          </a:p>
          <a:p>
            <a:pPr marL="127000" indent="0">
              <a:buNone/>
            </a:pPr>
            <a:endParaRPr lang="en-US" sz="1250" dirty="0"/>
          </a:p>
          <a:p>
            <a:pPr marL="127000" indent="0">
              <a:buNone/>
            </a:pPr>
            <a:r>
              <a:rPr lang="en-US" sz="1250" dirty="0"/>
              <a:t>Another augmentation, I tried was to also reduce the number of sentences to around 10-20 sentences for better batch inferencing.</a:t>
            </a:r>
          </a:p>
        </p:txBody>
      </p:sp>
      <p:sp>
        <p:nvSpPr>
          <p:cNvPr id="5" name="Title 2">
            <a:extLst>
              <a:ext uri="{FF2B5EF4-FFF2-40B4-BE49-F238E27FC236}">
                <a16:creationId xmlns:a16="http://schemas.microsoft.com/office/drawing/2014/main" id="{520C35E0-A286-FAB6-0B82-5ECAC2202F66}"/>
              </a:ext>
            </a:extLst>
          </p:cNvPr>
          <p:cNvSpPr txBox="1">
            <a:spLocks/>
          </p:cNvSpPr>
          <p:nvPr/>
        </p:nvSpPr>
        <p:spPr>
          <a:xfrm>
            <a:off x="3289705" y="469310"/>
            <a:ext cx="3657600" cy="64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Varela Round"/>
              <a:buNone/>
              <a:defRPr sz="1800" b="0" i="0" u="none" strike="noStrike" cap="none">
                <a:solidFill>
                  <a:schemeClr val="lt1"/>
                </a:solidFill>
                <a:latin typeface="Varela Round"/>
                <a:ea typeface="Varela Round"/>
                <a:cs typeface="Varela Round"/>
                <a:sym typeface="Varela Round"/>
              </a:defRPr>
            </a:lvl1pPr>
            <a:lvl2pPr marR="0" lvl="1"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2pPr>
            <a:lvl3pPr marR="0" lvl="2"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3pPr>
            <a:lvl4pPr marR="0" lvl="3"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4pPr>
            <a:lvl5pPr marR="0" lvl="4"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5pPr>
            <a:lvl6pPr marR="0" lvl="5"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6pPr>
            <a:lvl7pPr marR="0" lvl="6"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7pPr>
            <a:lvl8pPr marR="0" lvl="7"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8pPr>
            <a:lvl9pPr marR="0" lvl="8"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9pPr>
          </a:lstStyle>
          <a:p>
            <a:r>
              <a:rPr lang="en-US" sz="2400" dirty="0"/>
              <a:t>ASPECT BASED SENTIMENT ANALYSIS</a:t>
            </a:r>
          </a:p>
        </p:txBody>
      </p:sp>
      <p:sp>
        <p:nvSpPr>
          <p:cNvPr id="7" name="Title 2">
            <a:extLst>
              <a:ext uri="{FF2B5EF4-FFF2-40B4-BE49-F238E27FC236}">
                <a16:creationId xmlns:a16="http://schemas.microsoft.com/office/drawing/2014/main" id="{0F8C77A5-C5BD-E98D-C608-991F766C05DC}"/>
              </a:ext>
            </a:extLst>
          </p:cNvPr>
          <p:cNvSpPr>
            <a:spLocks noGrp="1"/>
          </p:cNvSpPr>
          <p:nvPr>
            <p:ph type="title"/>
          </p:nvPr>
        </p:nvSpPr>
        <p:spPr>
          <a:xfrm rot="16200000">
            <a:off x="-1021401" y="2252550"/>
            <a:ext cx="3657600" cy="643800"/>
          </a:xfrm>
        </p:spPr>
        <p:txBody>
          <a:bodyPr/>
          <a:lstStyle/>
          <a:p>
            <a:r>
              <a:rPr lang="en-US" sz="4000" dirty="0"/>
              <a:t>SENTIMENT</a:t>
            </a:r>
            <a:br>
              <a:rPr lang="en-US" sz="4000" dirty="0"/>
            </a:br>
            <a:r>
              <a:rPr lang="en-US" sz="4000" dirty="0"/>
              <a:t>ANALYSIS</a:t>
            </a:r>
          </a:p>
        </p:txBody>
      </p:sp>
    </p:spTree>
    <p:extLst>
      <p:ext uri="{BB962C8B-B14F-4D97-AF65-F5344CB8AC3E}">
        <p14:creationId xmlns:p14="http://schemas.microsoft.com/office/powerpoint/2010/main" val="1112438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C78A7D-DE35-226E-6FEC-B1B27A2F5575}"/>
              </a:ext>
            </a:extLst>
          </p:cNvPr>
          <p:cNvSpPr>
            <a:spLocks noGrp="1"/>
          </p:cNvSpPr>
          <p:nvPr>
            <p:ph type="body" idx="1"/>
          </p:nvPr>
        </p:nvSpPr>
        <p:spPr>
          <a:xfrm>
            <a:off x="2077720" y="1372870"/>
            <a:ext cx="6173010" cy="3265170"/>
          </a:xfrm>
        </p:spPr>
        <p:txBody>
          <a:bodyPr/>
          <a:lstStyle/>
          <a:p>
            <a:pPr marL="127000" indent="0">
              <a:buNone/>
            </a:pPr>
            <a:r>
              <a:rPr lang="en-US" sz="1400" dirty="0"/>
              <a:t>To identify Industries, I used the </a:t>
            </a:r>
            <a:r>
              <a:rPr lang="en-US" sz="1400" b="1" dirty="0" err="1">
                <a:solidFill>
                  <a:schemeClr val="accent2"/>
                </a:solidFill>
                <a:hlinkClick r:id="rId2">
                  <a:extLst>
                    <a:ext uri="{A12FA001-AC4F-418D-AE19-62706E023703}">
                      <ahyp:hlinkClr xmlns:ahyp="http://schemas.microsoft.com/office/drawing/2018/hyperlinkcolor" val="tx"/>
                    </a:ext>
                  </a:extLst>
                </a:hlinkClick>
              </a:rPr>
              <a:t>sampathkethineedi</a:t>
            </a:r>
            <a:r>
              <a:rPr lang="en-US" sz="1400" b="1" dirty="0">
                <a:solidFill>
                  <a:schemeClr val="accent2"/>
                </a:solidFill>
                <a:hlinkClick r:id="rId2">
                  <a:extLst>
                    <a:ext uri="{A12FA001-AC4F-418D-AE19-62706E023703}">
                      <ahyp:hlinkClr xmlns:ahyp="http://schemas.microsoft.com/office/drawing/2018/hyperlinkcolor" val="tx"/>
                    </a:ext>
                  </a:extLst>
                </a:hlinkClick>
              </a:rPr>
              <a:t>/industry-classification-</a:t>
            </a:r>
            <a:r>
              <a:rPr lang="en-US" sz="1400" b="1" dirty="0" err="1">
                <a:solidFill>
                  <a:schemeClr val="accent2"/>
                </a:solidFill>
                <a:hlinkClick r:id="rId2">
                  <a:extLst>
                    <a:ext uri="{A12FA001-AC4F-418D-AE19-62706E023703}">
                      <ahyp:hlinkClr xmlns:ahyp="http://schemas.microsoft.com/office/drawing/2018/hyperlinkcolor" val="tx"/>
                    </a:ext>
                  </a:extLst>
                </a:hlinkClick>
              </a:rPr>
              <a:t>api</a:t>
            </a:r>
            <a:r>
              <a:rPr lang="en-US" sz="1400" b="1" dirty="0">
                <a:solidFill>
                  <a:schemeClr val="accent2"/>
                </a:solidFill>
              </a:rPr>
              <a:t>. </a:t>
            </a:r>
            <a:r>
              <a:rPr lang="en-US" sz="1400" dirty="0"/>
              <a:t>Due to the models’ size, I decided to re use the code from my ABSA module to batch inference across the entire dataset. I used a batch size of 20 articles, a tokenizer with a max length of 512 and padding and truncation enabled.</a:t>
            </a:r>
          </a:p>
          <a:p>
            <a:pPr marL="127000" indent="0">
              <a:buNone/>
            </a:pPr>
            <a:endParaRPr lang="en-US" dirty="0">
              <a:solidFill>
                <a:schemeClr val="accent2"/>
              </a:solidFill>
            </a:endParaRPr>
          </a:p>
          <a:p>
            <a:pPr marL="127000" indent="0">
              <a:buNone/>
            </a:pPr>
            <a:r>
              <a:rPr lang="en-US" sz="1400" dirty="0"/>
              <a:t>The output of the model consisted of 60 classes, that I trimmed down to 21 classes.</a:t>
            </a:r>
          </a:p>
        </p:txBody>
      </p:sp>
      <p:sp>
        <p:nvSpPr>
          <p:cNvPr id="6" name="Title 5">
            <a:extLst>
              <a:ext uri="{FF2B5EF4-FFF2-40B4-BE49-F238E27FC236}">
                <a16:creationId xmlns:a16="http://schemas.microsoft.com/office/drawing/2014/main" id="{6DF76174-BA73-24DC-4E3E-B24A42DB584A}"/>
              </a:ext>
            </a:extLst>
          </p:cNvPr>
          <p:cNvSpPr>
            <a:spLocks noGrp="1"/>
          </p:cNvSpPr>
          <p:nvPr>
            <p:ph type="title"/>
          </p:nvPr>
        </p:nvSpPr>
        <p:spPr>
          <a:xfrm rot="-5400000">
            <a:off x="-1219521" y="2289220"/>
            <a:ext cx="4724400" cy="643800"/>
          </a:xfrm>
        </p:spPr>
        <p:txBody>
          <a:bodyPr/>
          <a:lstStyle/>
          <a:p>
            <a:r>
              <a:rPr lang="en-US" sz="3600" dirty="0"/>
              <a:t>INDUSTRY IDENTIFICATION</a:t>
            </a:r>
            <a:br>
              <a:rPr lang="en-US" sz="3600" dirty="0"/>
            </a:br>
            <a:endParaRPr lang="en-US" sz="3600" dirty="0"/>
          </a:p>
        </p:txBody>
      </p:sp>
    </p:spTree>
    <p:extLst>
      <p:ext uri="{BB962C8B-B14F-4D97-AF65-F5344CB8AC3E}">
        <p14:creationId xmlns:p14="http://schemas.microsoft.com/office/powerpoint/2010/main" val="3330465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C78A7D-DE35-226E-6FEC-B1B27A2F5575}"/>
              </a:ext>
            </a:extLst>
          </p:cNvPr>
          <p:cNvSpPr>
            <a:spLocks noGrp="1"/>
          </p:cNvSpPr>
          <p:nvPr>
            <p:ph type="body" idx="1"/>
          </p:nvPr>
        </p:nvSpPr>
        <p:spPr>
          <a:xfrm>
            <a:off x="1569720" y="329090"/>
            <a:ext cx="7513320" cy="3265170"/>
          </a:xfrm>
        </p:spPr>
        <p:txBody>
          <a:bodyPr/>
          <a:lstStyle/>
          <a:p>
            <a:pPr marL="127000" indent="0">
              <a:buNone/>
            </a:pPr>
            <a:r>
              <a:rPr lang="en-US" dirty="0"/>
              <a:t>The map was</a:t>
            </a:r>
            <a:endParaRPr lang="en-US" sz="3200" dirty="0"/>
          </a:p>
          <a:p>
            <a:pPr marL="127000" indent="0">
              <a:buNone/>
            </a:pPr>
            <a:endParaRPr lang="en-US" sz="1200" dirty="0">
              <a:solidFill>
                <a:schemeClr val="accent2"/>
              </a:solidFill>
            </a:endParaRPr>
          </a:p>
          <a:p>
            <a:pPr marL="127000" indent="0">
              <a:buNone/>
            </a:pPr>
            <a:r>
              <a:rPr lang="en-US" sz="800" b="0" dirty="0">
                <a:solidFill>
                  <a:schemeClr val="accent2"/>
                </a:solidFill>
                <a:effectLst/>
                <a:latin typeface="Work Sans Light" pitchFamily="2" charset="0"/>
              </a:rPr>
              <a:t>maps = {</a:t>
            </a:r>
          </a:p>
          <a:p>
            <a:pPr marL="127000" indent="0">
              <a:buNone/>
            </a:pPr>
            <a:r>
              <a:rPr lang="en-US" sz="800" b="0" dirty="0">
                <a:solidFill>
                  <a:schemeClr val="accent2"/>
                </a:solidFill>
                <a:effectLst/>
                <a:latin typeface="Work Sans Light" pitchFamily="2" charset="0"/>
              </a:rPr>
              <a:t>    "Advertising": ["Advertising","Interactive Media &amp; Services", "Internet &amp; Direct Marketing Retail"],</a:t>
            </a:r>
          </a:p>
          <a:p>
            <a:pPr marL="127000" indent="0">
              <a:buNone/>
            </a:pPr>
            <a:r>
              <a:rPr lang="en-US" sz="800" b="0" dirty="0">
                <a:solidFill>
                  <a:schemeClr val="accent2"/>
                </a:solidFill>
                <a:effectLst/>
                <a:latin typeface="Work Sans Light" pitchFamily="2" charset="0"/>
              </a:rPr>
              <a:t>    "Entertainment": ["Movies &amp; </a:t>
            </a:r>
            <a:r>
              <a:rPr lang="en-US" sz="800" b="0" dirty="0" err="1">
                <a:solidFill>
                  <a:schemeClr val="accent2"/>
                </a:solidFill>
                <a:effectLst/>
                <a:latin typeface="Work Sans Light" pitchFamily="2" charset="0"/>
              </a:rPr>
              <a:t>Entertainment","Casinos</a:t>
            </a:r>
            <a:r>
              <a:rPr lang="en-US" sz="800" b="0" dirty="0">
                <a:solidFill>
                  <a:schemeClr val="accent2"/>
                </a:solidFill>
                <a:effectLst/>
                <a:latin typeface="Work Sans Light" pitchFamily="2" charset="0"/>
              </a:rPr>
              <a:t> &amp; Gaming"],</a:t>
            </a:r>
          </a:p>
          <a:p>
            <a:pPr marL="127000" indent="0">
              <a:buNone/>
            </a:pPr>
            <a:r>
              <a:rPr lang="en-US" sz="800" b="0" dirty="0">
                <a:solidFill>
                  <a:schemeClr val="accent2"/>
                </a:solidFill>
                <a:effectLst/>
                <a:latin typeface="Work Sans Light" pitchFamily="2" charset="0"/>
              </a:rPr>
              <a:t>    "Retail": ["Accessories &amp; Luxury </a:t>
            </a:r>
            <a:r>
              <a:rPr lang="en-US" sz="800" b="0" dirty="0" err="1">
                <a:solidFill>
                  <a:schemeClr val="accent2"/>
                </a:solidFill>
                <a:effectLst/>
                <a:latin typeface="Work Sans Light" pitchFamily="2" charset="0"/>
              </a:rPr>
              <a:t>Goods","Apparel","Apparel</a:t>
            </a:r>
            <a:r>
              <a:rPr lang="en-US" sz="800" b="0" dirty="0">
                <a:solidFill>
                  <a:schemeClr val="accent2"/>
                </a:solidFill>
                <a:effectLst/>
                <a:latin typeface="Work Sans Light" pitchFamily="2" charset="0"/>
              </a:rPr>
              <a:t> </a:t>
            </a:r>
            <a:r>
              <a:rPr lang="en-US" sz="800" b="0" dirty="0" err="1">
                <a:solidFill>
                  <a:schemeClr val="accent2"/>
                </a:solidFill>
                <a:effectLst/>
                <a:latin typeface="Work Sans Light" pitchFamily="2" charset="0"/>
              </a:rPr>
              <a:t>Retail","Leisure</a:t>
            </a:r>
            <a:r>
              <a:rPr lang="en-US" sz="800" b="0" dirty="0">
                <a:solidFill>
                  <a:schemeClr val="accent2"/>
                </a:solidFill>
                <a:effectLst/>
                <a:latin typeface="Work Sans Light" pitchFamily="2" charset="0"/>
              </a:rPr>
              <a:t> </a:t>
            </a:r>
            <a:r>
              <a:rPr lang="en-US" sz="800" b="0" dirty="0" err="1">
                <a:solidFill>
                  <a:schemeClr val="accent2"/>
                </a:solidFill>
                <a:effectLst/>
                <a:latin typeface="Work Sans Light" pitchFamily="2" charset="0"/>
              </a:rPr>
              <a:t>Products","Personal</a:t>
            </a:r>
            <a:r>
              <a:rPr lang="en-US" sz="800" b="0" dirty="0">
                <a:solidFill>
                  <a:schemeClr val="accent2"/>
                </a:solidFill>
                <a:effectLst/>
                <a:latin typeface="Work Sans Light" pitchFamily="2" charset="0"/>
              </a:rPr>
              <a:t> </a:t>
            </a:r>
            <a:r>
              <a:rPr lang="en-US" sz="800" b="0" dirty="0" err="1">
                <a:solidFill>
                  <a:schemeClr val="accent2"/>
                </a:solidFill>
                <a:effectLst/>
                <a:latin typeface="Work Sans Light" pitchFamily="2" charset="0"/>
              </a:rPr>
              <a:t>Products","Specialty</a:t>
            </a:r>
            <a:r>
              <a:rPr lang="en-US" sz="800" b="0" dirty="0">
                <a:solidFill>
                  <a:schemeClr val="accent2"/>
                </a:solidFill>
                <a:effectLst/>
                <a:latin typeface="Work Sans Light" pitchFamily="2" charset="0"/>
              </a:rPr>
              <a:t> Stores"],</a:t>
            </a:r>
          </a:p>
          <a:p>
            <a:pPr marL="127000" indent="0">
              <a:buNone/>
            </a:pPr>
            <a:r>
              <a:rPr lang="en-US" sz="800" b="0" dirty="0">
                <a:solidFill>
                  <a:schemeClr val="accent2"/>
                </a:solidFill>
                <a:effectLst/>
                <a:latin typeface="Work Sans Light" pitchFamily="2" charset="0"/>
              </a:rPr>
              <a:t>    "Tech": ["Application </a:t>
            </a:r>
            <a:r>
              <a:rPr lang="en-US" sz="800" b="0" dirty="0" err="1">
                <a:solidFill>
                  <a:schemeClr val="accent2"/>
                </a:solidFill>
                <a:effectLst/>
                <a:latin typeface="Work Sans Light" pitchFamily="2" charset="0"/>
              </a:rPr>
              <a:t>Software","Data</a:t>
            </a:r>
            <a:r>
              <a:rPr lang="en-US" sz="800" b="0" dirty="0">
                <a:solidFill>
                  <a:schemeClr val="accent2"/>
                </a:solidFill>
                <a:effectLst/>
                <a:latin typeface="Work Sans Light" pitchFamily="2" charset="0"/>
              </a:rPr>
              <a:t> Processing &amp; Outsourced </a:t>
            </a:r>
            <a:r>
              <a:rPr lang="en-US" sz="800" b="0" dirty="0" err="1">
                <a:solidFill>
                  <a:schemeClr val="accent2"/>
                </a:solidFill>
                <a:effectLst/>
                <a:latin typeface="Work Sans Light" pitchFamily="2" charset="0"/>
              </a:rPr>
              <a:t>Services","IT</a:t>
            </a:r>
            <a:r>
              <a:rPr lang="en-US" sz="800" b="0" dirty="0">
                <a:solidFill>
                  <a:schemeClr val="accent2"/>
                </a:solidFill>
                <a:effectLst/>
                <a:latin typeface="Work Sans Light" pitchFamily="2" charset="0"/>
              </a:rPr>
              <a:t> Consulting &amp; Other </a:t>
            </a:r>
            <a:r>
              <a:rPr lang="en-US" sz="800" b="0" dirty="0" err="1">
                <a:solidFill>
                  <a:schemeClr val="accent2"/>
                </a:solidFill>
                <a:effectLst/>
                <a:latin typeface="Work Sans Light" pitchFamily="2" charset="0"/>
              </a:rPr>
              <a:t>Services","Semiconductors","Systems</a:t>
            </a:r>
            <a:r>
              <a:rPr lang="en-US" sz="800" b="0" dirty="0">
                <a:solidFill>
                  <a:schemeClr val="accent2"/>
                </a:solidFill>
                <a:effectLst/>
                <a:latin typeface="Work Sans Light" pitchFamily="2" charset="0"/>
              </a:rPr>
              <a:t> </a:t>
            </a:r>
          </a:p>
          <a:p>
            <a:pPr marL="127000" indent="0">
              <a:buNone/>
            </a:pPr>
            <a:r>
              <a:rPr lang="en-US" sz="800" dirty="0">
                <a:solidFill>
                  <a:schemeClr val="accent2"/>
                </a:solidFill>
                <a:latin typeface="Work Sans Light" pitchFamily="2" charset="0"/>
              </a:rPr>
              <a:t>     </a:t>
            </a:r>
            <a:r>
              <a:rPr lang="en-US" sz="800" b="0" dirty="0" err="1">
                <a:solidFill>
                  <a:schemeClr val="accent2"/>
                </a:solidFill>
                <a:effectLst/>
                <a:latin typeface="Work Sans Light" pitchFamily="2" charset="0"/>
              </a:rPr>
              <a:t>Software","Technology</a:t>
            </a:r>
            <a:r>
              <a:rPr lang="en-US" sz="800" b="0" dirty="0">
                <a:solidFill>
                  <a:schemeClr val="accent2"/>
                </a:solidFill>
                <a:effectLst/>
                <a:latin typeface="Work Sans Light" pitchFamily="2" charset="0"/>
              </a:rPr>
              <a:t> </a:t>
            </a:r>
            <a:r>
              <a:rPr lang="en-US" sz="800" b="0" dirty="0" err="1">
                <a:solidFill>
                  <a:schemeClr val="accent2"/>
                </a:solidFill>
                <a:effectLst/>
                <a:latin typeface="Work Sans Light" pitchFamily="2" charset="0"/>
              </a:rPr>
              <a:t>Distributors","Technology</a:t>
            </a:r>
            <a:r>
              <a:rPr lang="en-US" sz="800" b="0" dirty="0">
                <a:solidFill>
                  <a:schemeClr val="accent2"/>
                </a:solidFill>
                <a:effectLst/>
                <a:latin typeface="Work Sans Light" pitchFamily="2" charset="0"/>
              </a:rPr>
              <a:t> </a:t>
            </a:r>
            <a:r>
              <a:rPr lang="en-US" sz="800" b="0" dirty="0" err="1">
                <a:solidFill>
                  <a:schemeClr val="accent2"/>
                </a:solidFill>
                <a:effectLst/>
                <a:latin typeface="Work Sans Light" pitchFamily="2" charset="0"/>
              </a:rPr>
              <a:t>Hardware","Internet</a:t>
            </a:r>
            <a:r>
              <a:rPr lang="en-US" sz="800" b="0" dirty="0">
                <a:solidFill>
                  <a:schemeClr val="accent2"/>
                </a:solidFill>
                <a:effectLst/>
                <a:latin typeface="Work Sans Light" pitchFamily="2" charset="0"/>
              </a:rPr>
              <a:t> Services &amp; Infrastructure"],    </a:t>
            </a:r>
          </a:p>
          <a:p>
            <a:pPr marL="127000" indent="0">
              <a:buNone/>
            </a:pPr>
            <a:r>
              <a:rPr lang="en-US" sz="800" b="0" dirty="0">
                <a:solidFill>
                  <a:schemeClr val="accent2"/>
                </a:solidFill>
                <a:effectLst/>
                <a:latin typeface="Work Sans Light" pitchFamily="2" charset="0"/>
              </a:rPr>
              <a:t>    </a:t>
            </a:r>
          </a:p>
          <a:p>
            <a:pPr marL="127000" indent="0">
              <a:buNone/>
            </a:pPr>
            <a:r>
              <a:rPr lang="en-US" sz="800" b="0" dirty="0">
                <a:solidFill>
                  <a:schemeClr val="accent2"/>
                </a:solidFill>
                <a:effectLst/>
                <a:latin typeface="Work Sans Light" pitchFamily="2" charset="0"/>
              </a:rPr>
              <a:t>    "Automotive": ["Auto Parts &amp; </a:t>
            </a:r>
            <a:r>
              <a:rPr lang="en-US" sz="800" b="0" dirty="0" err="1">
                <a:solidFill>
                  <a:schemeClr val="accent2"/>
                </a:solidFill>
                <a:effectLst/>
                <a:latin typeface="Work Sans Light" pitchFamily="2" charset="0"/>
              </a:rPr>
              <a:t>Equipment","Aerospace</a:t>
            </a:r>
            <a:r>
              <a:rPr lang="en-US" sz="800" b="0" dirty="0">
                <a:solidFill>
                  <a:schemeClr val="accent2"/>
                </a:solidFill>
                <a:effectLst/>
                <a:latin typeface="Work Sans Light" pitchFamily="2" charset="0"/>
              </a:rPr>
              <a:t> &amp; Defense"],</a:t>
            </a:r>
          </a:p>
          <a:p>
            <a:pPr marL="127000" indent="0">
              <a:buNone/>
            </a:pPr>
            <a:r>
              <a:rPr lang="en-US" sz="800" b="0" dirty="0">
                <a:solidFill>
                  <a:schemeClr val="accent2"/>
                </a:solidFill>
                <a:effectLst/>
                <a:latin typeface="Work Sans Light" pitchFamily="2" charset="0"/>
              </a:rPr>
              <a:t>    "Chemicals": ["Commodity </a:t>
            </a:r>
            <a:r>
              <a:rPr lang="en-US" sz="800" b="0" dirty="0" err="1">
                <a:solidFill>
                  <a:schemeClr val="accent2"/>
                </a:solidFill>
                <a:effectLst/>
                <a:latin typeface="Work Sans Light" pitchFamily="2" charset="0"/>
              </a:rPr>
              <a:t>Chemicals","Specialty</a:t>
            </a:r>
            <a:r>
              <a:rPr lang="en-US" sz="800" b="0" dirty="0">
                <a:solidFill>
                  <a:schemeClr val="accent2"/>
                </a:solidFill>
                <a:effectLst/>
                <a:latin typeface="Work Sans Light" pitchFamily="2" charset="0"/>
              </a:rPr>
              <a:t> Chemicals"],</a:t>
            </a:r>
          </a:p>
          <a:p>
            <a:pPr marL="127000" indent="0">
              <a:buNone/>
            </a:pPr>
            <a:r>
              <a:rPr lang="en-US" sz="800" b="0" dirty="0">
                <a:solidFill>
                  <a:schemeClr val="accent2"/>
                </a:solidFill>
                <a:effectLst/>
                <a:latin typeface="Work Sans Light" pitchFamily="2" charset="0"/>
              </a:rPr>
              <a:t>    "Communication": ["Communications </a:t>
            </a:r>
            <a:r>
              <a:rPr lang="en-US" sz="800" b="0" dirty="0" err="1">
                <a:solidFill>
                  <a:schemeClr val="accent2"/>
                </a:solidFill>
                <a:effectLst/>
                <a:latin typeface="Work Sans Light" pitchFamily="2" charset="0"/>
              </a:rPr>
              <a:t>Equipment","Integrated</a:t>
            </a:r>
            <a:r>
              <a:rPr lang="en-US" sz="800" b="0" dirty="0">
                <a:solidFill>
                  <a:schemeClr val="accent2"/>
                </a:solidFill>
                <a:effectLst/>
                <a:latin typeface="Work Sans Light" pitchFamily="2" charset="0"/>
              </a:rPr>
              <a:t> Telecommunication Services"],</a:t>
            </a:r>
          </a:p>
          <a:p>
            <a:pPr marL="127000" indent="0">
              <a:buNone/>
            </a:pPr>
            <a:r>
              <a:rPr lang="en-US" sz="800" b="0" dirty="0">
                <a:solidFill>
                  <a:schemeClr val="accent2"/>
                </a:solidFill>
                <a:effectLst/>
                <a:latin typeface="Work Sans Light" pitchFamily="2" charset="0"/>
              </a:rPr>
              <a:t>    "Construction": ["Construction &amp; </a:t>
            </a:r>
            <a:r>
              <a:rPr lang="en-US" sz="800" b="0" dirty="0" err="1">
                <a:solidFill>
                  <a:schemeClr val="accent2"/>
                </a:solidFill>
                <a:effectLst/>
                <a:latin typeface="Work Sans Light" pitchFamily="2" charset="0"/>
              </a:rPr>
              <a:t>Engineering","Construction</a:t>
            </a:r>
            <a:r>
              <a:rPr lang="en-US" sz="800" b="0" dirty="0">
                <a:solidFill>
                  <a:schemeClr val="accent2"/>
                </a:solidFill>
                <a:effectLst/>
                <a:latin typeface="Work Sans Light" pitchFamily="2" charset="0"/>
              </a:rPr>
              <a:t> Machinery &amp; Heavy </a:t>
            </a:r>
            <a:r>
              <a:rPr lang="en-US" sz="800" b="0" dirty="0" err="1">
                <a:solidFill>
                  <a:schemeClr val="accent2"/>
                </a:solidFill>
                <a:effectLst/>
                <a:latin typeface="Work Sans Light" pitchFamily="2" charset="0"/>
              </a:rPr>
              <a:t>Trucks","Homebuilding","Building</a:t>
            </a:r>
            <a:r>
              <a:rPr lang="en-US" sz="800" b="0" dirty="0">
                <a:solidFill>
                  <a:schemeClr val="accent2"/>
                </a:solidFill>
                <a:effectLst/>
                <a:latin typeface="Work Sans Light" pitchFamily="2" charset="0"/>
              </a:rPr>
              <a:t> Products"],</a:t>
            </a:r>
          </a:p>
          <a:p>
            <a:pPr marL="127000" indent="0">
              <a:buNone/>
            </a:pPr>
            <a:r>
              <a:rPr lang="en-US" sz="800" b="0" dirty="0">
                <a:solidFill>
                  <a:schemeClr val="accent2"/>
                </a:solidFill>
                <a:effectLst/>
                <a:latin typeface="Work Sans Light" pitchFamily="2" charset="0"/>
              </a:rPr>
              <a:t>    "Finance": ["Consumer </a:t>
            </a:r>
            <a:r>
              <a:rPr lang="en-US" sz="800" b="0" dirty="0" err="1">
                <a:solidFill>
                  <a:schemeClr val="accent2"/>
                </a:solidFill>
                <a:effectLst/>
                <a:latin typeface="Work Sans Light" pitchFamily="2" charset="0"/>
              </a:rPr>
              <a:t>Finance","Asset</a:t>
            </a:r>
            <a:r>
              <a:rPr lang="en-US" sz="800" b="0" dirty="0">
                <a:solidFill>
                  <a:schemeClr val="accent2"/>
                </a:solidFill>
                <a:effectLst/>
                <a:latin typeface="Work Sans Light" pitchFamily="2" charset="0"/>
              </a:rPr>
              <a:t> Management &amp; Custody </a:t>
            </a:r>
            <a:r>
              <a:rPr lang="en-US" sz="800" b="0" dirty="0" err="1">
                <a:solidFill>
                  <a:schemeClr val="accent2"/>
                </a:solidFill>
                <a:effectLst/>
                <a:latin typeface="Work Sans Light" pitchFamily="2" charset="0"/>
              </a:rPr>
              <a:t>Banks","Gold","Regional</a:t>
            </a:r>
            <a:r>
              <a:rPr lang="en-US" sz="800" b="0" dirty="0">
                <a:solidFill>
                  <a:schemeClr val="accent2"/>
                </a:solidFill>
                <a:effectLst/>
                <a:latin typeface="Work Sans Light" pitchFamily="2" charset="0"/>
              </a:rPr>
              <a:t> </a:t>
            </a:r>
            <a:r>
              <a:rPr lang="en-US" sz="800" b="0" dirty="0" err="1">
                <a:solidFill>
                  <a:schemeClr val="accent2"/>
                </a:solidFill>
                <a:effectLst/>
                <a:latin typeface="Work Sans Light" pitchFamily="2" charset="0"/>
              </a:rPr>
              <a:t>Banks","Investment</a:t>
            </a:r>
            <a:r>
              <a:rPr lang="en-US" sz="800" b="0" dirty="0">
                <a:solidFill>
                  <a:schemeClr val="accent2"/>
                </a:solidFill>
                <a:effectLst/>
                <a:latin typeface="Work Sans Light" pitchFamily="2" charset="0"/>
              </a:rPr>
              <a:t> Banking &amp; </a:t>
            </a:r>
            <a:r>
              <a:rPr lang="en-US" sz="800" b="0" dirty="0" err="1">
                <a:solidFill>
                  <a:schemeClr val="accent2"/>
                </a:solidFill>
                <a:effectLst/>
                <a:latin typeface="Work Sans Light" pitchFamily="2" charset="0"/>
              </a:rPr>
              <a:t>Brokerage","Thrifts</a:t>
            </a:r>
            <a:r>
              <a:rPr lang="en-US" sz="800" b="0" dirty="0">
                <a:solidFill>
                  <a:schemeClr val="accent2"/>
                </a:solidFill>
                <a:effectLst/>
                <a:latin typeface="Work Sans Light" pitchFamily="2" charset="0"/>
              </a:rPr>
              <a:t> &amp; Mortgage </a:t>
            </a:r>
          </a:p>
          <a:p>
            <a:pPr marL="127000" indent="0">
              <a:buNone/>
            </a:pPr>
            <a:r>
              <a:rPr lang="en-US" sz="800" dirty="0">
                <a:solidFill>
                  <a:schemeClr val="accent2"/>
                </a:solidFill>
                <a:latin typeface="Work Sans Light" pitchFamily="2" charset="0"/>
              </a:rPr>
              <a:t>     </a:t>
            </a:r>
            <a:r>
              <a:rPr lang="en-US" sz="800" b="0" dirty="0">
                <a:solidFill>
                  <a:schemeClr val="accent2"/>
                </a:solidFill>
                <a:effectLst/>
                <a:latin typeface="Work Sans Light" pitchFamily="2" charset="0"/>
              </a:rPr>
              <a:t>Finance"],</a:t>
            </a:r>
          </a:p>
          <a:p>
            <a:pPr marL="127000" indent="0">
              <a:buNone/>
            </a:pPr>
            <a:r>
              <a:rPr lang="en-US" sz="800" b="0" dirty="0">
                <a:solidFill>
                  <a:schemeClr val="accent2"/>
                </a:solidFill>
                <a:effectLst/>
                <a:latin typeface="Work Sans Light" pitchFamily="2" charset="0"/>
              </a:rPr>
              <a:t>    </a:t>
            </a:r>
          </a:p>
          <a:p>
            <a:pPr marL="127000" indent="0">
              <a:buNone/>
            </a:pPr>
            <a:r>
              <a:rPr lang="en-US" sz="800" dirty="0">
                <a:solidFill>
                  <a:schemeClr val="accent2"/>
                </a:solidFill>
                <a:latin typeface="Work Sans Light" pitchFamily="2" charset="0"/>
              </a:rPr>
              <a:t>    </a:t>
            </a:r>
            <a:r>
              <a:rPr lang="en-US" sz="800" b="0" dirty="0">
                <a:solidFill>
                  <a:schemeClr val="accent2"/>
                </a:solidFill>
                <a:effectLst/>
                <a:latin typeface="Work Sans Light" pitchFamily="2" charset="0"/>
              </a:rPr>
              <a:t>"Industrial": ["Diversified Metals &amp; </a:t>
            </a:r>
            <a:r>
              <a:rPr lang="en-US" sz="800" b="0" dirty="0" err="1">
                <a:solidFill>
                  <a:schemeClr val="accent2"/>
                </a:solidFill>
                <a:effectLst/>
                <a:latin typeface="Work Sans Light" pitchFamily="2" charset="0"/>
              </a:rPr>
              <a:t>Mining","Industrial</a:t>
            </a:r>
            <a:r>
              <a:rPr lang="en-US" sz="800" b="0" dirty="0">
                <a:solidFill>
                  <a:schemeClr val="accent2"/>
                </a:solidFill>
                <a:effectLst/>
                <a:latin typeface="Work Sans Light" pitchFamily="2" charset="0"/>
              </a:rPr>
              <a:t> </a:t>
            </a:r>
            <a:r>
              <a:rPr lang="en-US" sz="800" b="0" dirty="0" err="1">
                <a:solidFill>
                  <a:schemeClr val="accent2"/>
                </a:solidFill>
                <a:effectLst/>
                <a:latin typeface="Work Sans Light" pitchFamily="2" charset="0"/>
              </a:rPr>
              <a:t>Machinery","Steel</a:t>
            </a:r>
            <a:r>
              <a:rPr lang="en-US" sz="800" b="0" dirty="0">
                <a:solidFill>
                  <a:schemeClr val="accent2"/>
                </a:solidFill>
                <a:effectLst/>
                <a:latin typeface="Work Sans Light" pitchFamily="2" charset="0"/>
              </a:rPr>
              <a:t>"],</a:t>
            </a:r>
          </a:p>
          <a:p>
            <a:pPr marL="127000" indent="0">
              <a:buNone/>
            </a:pPr>
            <a:r>
              <a:rPr lang="en-US" sz="800" b="0" dirty="0">
                <a:solidFill>
                  <a:schemeClr val="accent2"/>
                </a:solidFill>
                <a:effectLst/>
                <a:latin typeface="Work Sans Light" pitchFamily="2" charset="0"/>
              </a:rPr>
              <a:t>    "Electrical": ["Electronic Equipment &amp; </a:t>
            </a:r>
            <a:r>
              <a:rPr lang="en-US" sz="800" b="0" dirty="0" err="1">
                <a:solidFill>
                  <a:schemeClr val="accent2"/>
                </a:solidFill>
                <a:effectLst/>
                <a:latin typeface="Work Sans Light" pitchFamily="2" charset="0"/>
              </a:rPr>
              <a:t>Instruments","Electrical</a:t>
            </a:r>
            <a:r>
              <a:rPr lang="en-US" sz="800" b="0" dirty="0">
                <a:solidFill>
                  <a:schemeClr val="accent2"/>
                </a:solidFill>
                <a:effectLst/>
                <a:latin typeface="Work Sans Light" pitchFamily="2" charset="0"/>
              </a:rPr>
              <a:t> Components &amp; </a:t>
            </a:r>
            <a:r>
              <a:rPr lang="en-US" sz="800" b="0" dirty="0" err="1">
                <a:solidFill>
                  <a:schemeClr val="accent2"/>
                </a:solidFill>
                <a:effectLst/>
                <a:latin typeface="Work Sans Light" pitchFamily="2" charset="0"/>
              </a:rPr>
              <a:t>Equipment","Electric</a:t>
            </a:r>
            <a:r>
              <a:rPr lang="en-US" sz="800" b="0" dirty="0">
                <a:solidFill>
                  <a:schemeClr val="accent2"/>
                </a:solidFill>
                <a:effectLst/>
                <a:latin typeface="Work Sans Light" pitchFamily="2" charset="0"/>
              </a:rPr>
              <a:t> Utilities"],</a:t>
            </a:r>
          </a:p>
          <a:p>
            <a:pPr marL="127000" indent="0">
              <a:buNone/>
            </a:pPr>
            <a:r>
              <a:rPr lang="en-US" sz="800" b="0" dirty="0">
                <a:solidFill>
                  <a:schemeClr val="accent2"/>
                </a:solidFill>
                <a:effectLst/>
                <a:latin typeface="Work Sans Light" pitchFamily="2" charset="0"/>
              </a:rPr>
              <a:t>    "Environmental": ["Environmental &amp; Facilities </a:t>
            </a:r>
            <a:r>
              <a:rPr lang="en-US" sz="800" b="0" dirty="0" err="1">
                <a:solidFill>
                  <a:schemeClr val="accent2"/>
                </a:solidFill>
                <a:effectLst/>
                <a:latin typeface="Work Sans Light" pitchFamily="2" charset="0"/>
              </a:rPr>
              <a:t>Services","Life</a:t>
            </a:r>
            <a:r>
              <a:rPr lang="en-US" sz="800" b="0" dirty="0">
                <a:solidFill>
                  <a:schemeClr val="accent2"/>
                </a:solidFill>
                <a:effectLst/>
                <a:latin typeface="Work Sans Light" pitchFamily="2" charset="0"/>
              </a:rPr>
              <a:t> Sciences Tools &amp; Services"],</a:t>
            </a:r>
          </a:p>
          <a:p>
            <a:pPr marL="127000" indent="0">
              <a:buNone/>
            </a:pPr>
            <a:r>
              <a:rPr lang="en-US" sz="800" b="0" dirty="0">
                <a:solidFill>
                  <a:schemeClr val="accent2"/>
                </a:solidFill>
                <a:effectLst/>
                <a:latin typeface="Work Sans Light" pitchFamily="2" charset="0"/>
              </a:rPr>
              <a:t>    "Health Care": ["Health Care </a:t>
            </a:r>
            <a:r>
              <a:rPr lang="en-US" sz="800" b="0" dirty="0" err="1">
                <a:solidFill>
                  <a:schemeClr val="accent2"/>
                </a:solidFill>
                <a:effectLst/>
                <a:latin typeface="Work Sans Light" pitchFamily="2" charset="0"/>
              </a:rPr>
              <a:t>Equipment","Health</a:t>
            </a:r>
            <a:r>
              <a:rPr lang="en-US" sz="800" b="0" dirty="0">
                <a:solidFill>
                  <a:schemeClr val="accent2"/>
                </a:solidFill>
                <a:effectLst/>
                <a:latin typeface="Work Sans Light" pitchFamily="2" charset="0"/>
              </a:rPr>
              <a:t> Care </a:t>
            </a:r>
            <a:r>
              <a:rPr lang="en-US" sz="800" b="0" dirty="0" err="1">
                <a:solidFill>
                  <a:schemeClr val="accent2"/>
                </a:solidFill>
                <a:effectLst/>
                <a:latin typeface="Work Sans Light" pitchFamily="2" charset="0"/>
              </a:rPr>
              <a:t>Facilities","Health</a:t>
            </a:r>
            <a:r>
              <a:rPr lang="en-US" sz="800" b="0" dirty="0">
                <a:solidFill>
                  <a:schemeClr val="accent2"/>
                </a:solidFill>
                <a:effectLst/>
                <a:latin typeface="Work Sans Light" pitchFamily="2" charset="0"/>
              </a:rPr>
              <a:t> Care </a:t>
            </a:r>
            <a:r>
              <a:rPr lang="en-US" sz="800" b="0" dirty="0" err="1">
                <a:solidFill>
                  <a:schemeClr val="accent2"/>
                </a:solidFill>
                <a:effectLst/>
                <a:latin typeface="Work Sans Light" pitchFamily="2" charset="0"/>
              </a:rPr>
              <a:t>Services","Health</a:t>
            </a:r>
            <a:r>
              <a:rPr lang="en-US" sz="800" b="0" dirty="0">
                <a:solidFill>
                  <a:schemeClr val="accent2"/>
                </a:solidFill>
                <a:effectLst/>
                <a:latin typeface="Work Sans Light" pitchFamily="2" charset="0"/>
              </a:rPr>
              <a:t> Care </a:t>
            </a:r>
            <a:r>
              <a:rPr lang="en-US" sz="800" b="0" dirty="0" err="1">
                <a:solidFill>
                  <a:schemeClr val="accent2"/>
                </a:solidFill>
                <a:effectLst/>
                <a:latin typeface="Work Sans Light" pitchFamily="2" charset="0"/>
              </a:rPr>
              <a:t>Supplies","Health</a:t>
            </a:r>
            <a:r>
              <a:rPr lang="en-US" sz="800" b="0" dirty="0">
                <a:solidFill>
                  <a:schemeClr val="accent2"/>
                </a:solidFill>
                <a:effectLst/>
                <a:latin typeface="Work Sans Light" pitchFamily="2" charset="0"/>
              </a:rPr>
              <a:t> Care </a:t>
            </a:r>
            <a:r>
              <a:rPr lang="en-US" sz="800" b="0" dirty="0" err="1">
                <a:solidFill>
                  <a:schemeClr val="accent2"/>
                </a:solidFill>
                <a:effectLst/>
                <a:latin typeface="Work Sans Light" pitchFamily="2" charset="0"/>
              </a:rPr>
              <a:t>Technology","Diversified</a:t>
            </a:r>
            <a:r>
              <a:rPr lang="en-US" sz="800" b="0" dirty="0">
                <a:solidFill>
                  <a:schemeClr val="accent2"/>
                </a:solidFill>
                <a:effectLst/>
                <a:latin typeface="Work Sans Light" pitchFamily="2" charset="0"/>
              </a:rPr>
              <a:t> </a:t>
            </a:r>
          </a:p>
          <a:p>
            <a:pPr marL="127000" indent="0">
              <a:buNone/>
            </a:pPr>
            <a:r>
              <a:rPr lang="en-US" sz="800" dirty="0">
                <a:solidFill>
                  <a:schemeClr val="accent2"/>
                </a:solidFill>
                <a:latin typeface="Work Sans Light" pitchFamily="2" charset="0"/>
              </a:rPr>
              <a:t>     </a:t>
            </a:r>
            <a:r>
              <a:rPr lang="en-US" sz="800" b="0" dirty="0">
                <a:solidFill>
                  <a:schemeClr val="accent2"/>
                </a:solidFill>
                <a:effectLst/>
                <a:latin typeface="Work Sans Light" pitchFamily="2" charset="0"/>
              </a:rPr>
              <a:t>Support Services"],</a:t>
            </a:r>
          </a:p>
          <a:p>
            <a:pPr marL="127000" indent="0">
              <a:buNone/>
            </a:pPr>
            <a:r>
              <a:rPr lang="en-US" sz="800" b="0" dirty="0">
                <a:solidFill>
                  <a:schemeClr val="accent2"/>
                </a:solidFill>
                <a:effectLst/>
                <a:latin typeface="Work Sans Light" pitchFamily="2" charset="0"/>
              </a:rPr>
              <a:t>    </a:t>
            </a:r>
          </a:p>
          <a:p>
            <a:pPr marL="127000" indent="0">
              <a:buNone/>
            </a:pPr>
            <a:r>
              <a:rPr lang="en-US" sz="800" dirty="0">
                <a:solidFill>
                  <a:schemeClr val="accent2"/>
                </a:solidFill>
                <a:latin typeface="Work Sans Light" pitchFamily="2" charset="0"/>
              </a:rPr>
              <a:t>    </a:t>
            </a:r>
            <a:r>
              <a:rPr lang="en-US" sz="800" b="0" dirty="0">
                <a:solidFill>
                  <a:schemeClr val="accent2"/>
                </a:solidFill>
                <a:effectLst/>
                <a:latin typeface="Work Sans Light" pitchFamily="2" charset="0"/>
              </a:rPr>
              <a:t>"Food": ["Packaged Foods &amp; </a:t>
            </a:r>
            <a:r>
              <a:rPr lang="en-US" sz="800" b="0" dirty="0" err="1">
                <a:solidFill>
                  <a:schemeClr val="accent2"/>
                </a:solidFill>
                <a:effectLst/>
                <a:latin typeface="Work Sans Light" pitchFamily="2" charset="0"/>
              </a:rPr>
              <a:t>Meats","Restaurants</a:t>
            </a:r>
            <a:r>
              <a:rPr lang="en-US" sz="800" b="0" dirty="0">
                <a:solidFill>
                  <a:schemeClr val="accent2"/>
                </a:solidFill>
                <a:effectLst/>
                <a:latin typeface="Work Sans Light" pitchFamily="2" charset="0"/>
              </a:rPr>
              <a:t>"],</a:t>
            </a:r>
          </a:p>
          <a:p>
            <a:pPr marL="127000" indent="0">
              <a:buNone/>
            </a:pPr>
            <a:r>
              <a:rPr lang="en-US" sz="800" b="0" dirty="0">
                <a:solidFill>
                  <a:schemeClr val="accent2"/>
                </a:solidFill>
                <a:effectLst/>
                <a:latin typeface="Work Sans Light" pitchFamily="2" charset="0"/>
              </a:rPr>
              <a:t>    "Big Pharma": ["</a:t>
            </a:r>
            <a:r>
              <a:rPr lang="en-US" sz="800" b="0" dirty="0" err="1">
                <a:solidFill>
                  <a:schemeClr val="accent2"/>
                </a:solidFill>
                <a:effectLst/>
                <a:latin typeface="Work Sans Light" pitchFamily="2" charset="0"/>
              </a:rPr>
              <a:t>Pharmaceuticals","Biotechnology</a:t>
            </a:r>
            <a:r>
              <a:rPr lang="en-US" sz="800" b="0" dirty="0">
                <a:solidFill>
                  <a:schemeClr val="accent2"/>
                </a:solidFill>
                <a:effectLst/>
                <a:latin typeface="Work Sans Light" pitchFamily="2" charset="0"/>
              </a:rPr>
              <a:t>"],</a:t>
            </a:r>
          </a:p>
          <a:p>
            <a:pPr marL="127000" indent="0">
              <a:buNone/>
            </a:pPr>
            <a:r>
              <a:rPr lang="en-US" sz="800" b="0" dirty="0">
                <a:solidFill>
                  <a:schemeClr val="accent2"/>
                </a:solidFill>
                <a:effectLst/>
                <a:latin typeface="Work Sans Light" pitchFamily="2" charset="0"/>
              </a:rPr>
              <a:t>    "Hotels": ["</a:t>
            </a:r>
            <a:r>
              <a:rPr lang="en-US" sz="800" b="0" dirty="0" err="1">
                <a:solidFill>
                  <a:schemeClr val="accent2"/>
                </a:solidFill>
                <a:effectLst/>
                <a:latin typeface="Work Sans Light" pitchFamily="2" charset="0"/>
              </a:rPr>
              <a:t>Hotels","Resorts</a:t>
            </a:r>
            <a:r>
              <a:rPr lang="en-US" sz="800" b="0" dirty="0">
                <a:solidFill>
                  <a:schemeClr val="accent2"/>
                </a:solidFill>
                <a:effectLst/>
                <a:latin typeface="Work Sans Light" pitchFamily="2" charset="0"/>
              </a:rPr>
              <a:t> &amp; Cruise Lines"],</a:t>
            </a:r>
          </a:p>
          <a:p>
            <a:pPr marL="127000" indent="0">
              <a:buNone/>
            </a:pPr>
            <a:r>
              <a:rPr lang="en-US" sz="800" b="0" dirty="0">
                <a:solidFill>
                  <a:schemeClr val="accent2"/>
                </a:solidFill>
                <a:effectLst/>
                <a:latin typeface="Work Sans Light" pitchFamily="2" charset="0"/>
              </a:rPr>
              <a:t>    "Business": ["Human Resource &amp; Employment </a:t>
            </a:r>
            <a:r>
              <a:rPr lang="en-US" sz="800" b="0" dirty="0" err="1">
                <a:solidFill>
                  <a:schemeClr val="accent2"/>
                </a:solidFill>
                <a:effectLst/>
                <a:latin typeface="Work Sans Light" pitchFamily="2" charset="0"/>
              </a:rPr>
              <a:t>Services","Research</a:t>
            </a:r>
            <a:r>
              <a:rPr lang="en-US" sz="800" b="0" dirty="0">
                <a:solidFill>
                  <a:schemeClr val="accent2"/>
                </a:solidFill>
                <a:effectLst/>
                <a:latin typeface="Work Sans Light" pitchFamily="2" charset="0"/>
              </a:rPr>
              <a:t> &amp; Consulting Services"],</a:t>
            </a:r>
          </a:p>
          <a:p>
            <a:pPr marL="127000" indent="0">
              <a:buNone/>
            </a:pPr>
            <a:r>
              <a:rPr lang="en-US" sz="800" b="0" dirty="0">
                <a:solidFill>
                  <a:schemeClr val="accent2"/>
                </a:solidFill>
                <a:effectLst/>
                <a:latin typeface="Work Sans Light" pitchFamily="2" charset="0"/>
              </a:rPr>
              <a:t>    "Transportation": ["Property &amp; Casualty </a:t>
            </a:r>
            <a:r>
              <a:rPr lang="en-US" sz="800" b="0" dirty="0" err="1">
                <a:solidFill>
                  <a:schemeClr val="accent2"/>
                </a:solidFill>
                <a:effectLst/>
                <a:latin typeface="Work Sans Light" pitchFamily="2" charset="0"/>
              </a:rPr>
              <a:t>Insurance","Trading</a:t>
            </a:r>
            <a:r>
              <a:rPr lang="en-US" sz="800" b="0" dirty="0">
                <a:solidFill>
                  <a:schemeClr val="accent2"/>
                </a:solidFill>
                <a:effectLst/>
                <a:latin typeface="Work Sans Light" pitchFamily="2" charset="0"/>
              </a:rPr>
              <a:t> Companies &amp; Distributors"],</a:t>
            </a:r>
          </a:p>
          <a:p>
            <a:pPr marL="127000" indent="0">
              <a:buNone/>
            </a:pPr>
            <a:r>
              <a:rPr lang="en-US" sz="800" b="0" dirty="0">
                <a:solidFill>
                  <a:schemeClr val="accent2"/>
                </a:solidFill>
                <a:effectLst/>
                <a:latin typeface="Work Sans Light" pitchFamily="2" charset="0"/>
              </a:rPr>
              <a:t>    "Real Estate": ["Real Estate Operating </a:t>
            </a:r>
            <a:r>
              <a:rPr lang="en-US" sz="800" b="0" dirty="0" err="1">
                <a:solidFill>
                  <a:schemeClr val="accent2"/>
                </a:solidFill>
                <a:effectLst/>
                <a:latin typeface="Work Sans Light" pitchFamily="2" charset="0"/>
              </a:rPr>
              <a:t>Companies","Storage</a:t>
            </a:r>
            <a:r>
              <a:rPr lang="en-US" sz="800" b="0" dirty="0">
                <a:solidFill>
                  <a:schemeClr val="accent2"/>
                </a:solidFill>
                <a:effectLst/>
                <a:latin typeface="Work Sans Light" pitchFamily="2" charset="0"/>
              </a:rPr>
              <a:t> &amp; Peripherals"],</a:t>
            </a:r>
          </a:p>
          <a:p>
            <a:pPr marL="127000" indent="0">
              <a:buNone/>
            </a:pPr>
            <a:r>
              <a:rPr lang="en-US" sz="800" b="0" dirty="0">
                <a:solidFill>
                  <a:schemeClr val="accent2"/>
                </a:solidFill>
                <a:effectLst/>
                <a:latin typeface="Work Sans Light" pitchFamily="2" charset="0"/>
              </a:rPr>
              <a:t>    "Oil": ["Oil &amp; Gas Exploration &amp; </a:t>
            </a:r>
            <a:r>
              <a:rPr lang="en-US" sz="800" b="0" dirty="0" err="1">
                <a:solidFill>
                  <a:schemeClr val="accent2"/>
                </a:solidFill>
                <a:effectLst/>
                <a:latin typeface="Work Sans Light" pitchFamily="2" charset="0"/>
              </a:rPr>
              <a:t>Production","Oil</a:t>
            </a:r>
            <a:r>
              <a:rPr lang="en-US" sz="800" b="0" dirty="0">
                <a:solidFill>
                  <a:schemeClr val="accent2"/>
                </a:solidFill>
                <a:effectLst/>
                <a:latin typeface="Work Sans Light" pitchFamily="2" charset="0"/>
              </a:rPr>
              <a:t> &amp; Gas Equipment &amp; </a:t>
            </a:r>
            <a:r>
              <a:rPr lang="en-US" sz="800" b="0" dirty="0" err="1">
                <a:solidFill>
                  <a:schemeClr val="accent2"/>
                </a:solidFill>
                <a:effectLst/>
                <a:latin typeface="Work Sans Light" pitchFamily="2" charset="0"/>
              </a:rPr>
              <a:t>Services","Oil</a:t>
            </a:r>
            <a:r>
              <a:rPr lang="en-US" sz="800" b="0" dirty="0">
                <a:solidFill>
                  <a:schemeClr val="accent2"/>
                </a:solidFill>
                <a:effectLst/>
                <a:latin typeface="Work Sans Light" pitchFamily="2" charset="0"/>
              </a:rPr>
              <a:t> &amp; Gas Refining &amp; </a:t>
            </a:r>
            <a:r>
              <a:rPr lang="en-US" sz="800" b="0" dirty="0" err="1">
                <a:solidFill>
                  <a:schemeClr val="accent2"/>
                </a:solidFill>
                <a:effectLst/>
                <a:latin typeface="Work Sans Light" pitchFamily="2" charset="0"/>
              </a:rPr>
              <a:t>Marketing","Oil</a:t>
            </a:r>
            <a:r>
              <a:rPr lang="en-US" sz="800" b="0" dirty="0">
                <a:solidFill>
                  <a:schemeClr val="accent2"/>
                </a:solidFill>
                <a:effectLst/>
                <a:latin typeface="Work Sans Light" pitchFamily="2" charset="0"/>
              </a:rPr>
              <a:t> &amp; Gas Storage &amp; Transportation"], </a:t>
            </a:r>
          </a:p>
          <a:p>
            <a:pPr marL="127000" indent="0">
              <a:buNone/>
            </a:pPr>
            <a:r>
              <a:rPr lang="en-US" sz="800" b="0" dirty="0">
                <a:solidFill>
                  <a:schemeClr val="accent2"/>
                </a:solidFill>
                <a:effectLst/>
                <a:latin typeface="Work Sans Light" pitchFamily="2" charset="0"/>
              </a:rPr>
              <a:t>    }</a:t>
            </a:r>
          </a:p>
          <a:p>
            <a:pPr marL="127000" indent="0">
              <a:buNone/>
            </a:pPr>
            <a:endParaRPr lang="en-US" dirty="0">
              <a:solidFill>
                <a:schemeClr val="accent2"/>
              </a:solidFill>
            </a:endParaRPr>
          </a:p>
          <a:p>
            <a:pPr marL="127000" indent="0">
              <a:buNone/>
            </a:pPr>
            <a:endParaRPr lang="en-US" dirty="0"/>
          </a:p>
          <a:p>
            <a:pPr marL="127000" indent="0">
              <a:buNone/>
            </a:pPr>
            <a:endParaRPr lang="en-US" sz="1200" dirty="0"/>
          </a:p>
        </p:txBody>
      </p:sp>
      <p:sp>
        <p:nvSpPr>
          <p:cNvPr id="7" name="Title 5">
            <a:extLst>
              <a:ext uri="{FF2B5EF4-FFF2-40B4-BE49-F238E27FC236}">
                <a16:creationId xmlns:a16="http://schemas.microsoft.com/office/drawing/2014/main" id="{6AEFEB70-C718-9CAB-7210-353C3049EA86}"/>
              </a:ext>
            </a:extLst>
          </p:cNvPr>
          <p:cNvSpPr>
            <a:spLocks noGrp="1"/>
          </p:cNvSpPr>
          <p:nvPr>
            <p:ph type="title"/>
          </p:nvPr>
        </p:nvSpPr>
        <p:spPr>
          <a:xfrm rot="16200000">
            <a:off x="-1219521" y="2289220"/>
            <a:ext cx="4724400" cy="643800"/>
          </a:xfrm>
        </p:spPr>
        <p:txBody>
          <a:bodyPr/>
          <a:lstStyle/>
          <a:p>
            <a:r>
              <a:rPr lang="en-US" sz="3600" dirty="0"/>
              <a:t>INDUSTRY IDENTIFICATION</a:t>
            </a:r>
            <a:br>
              <a:rPr lang="en-US" sz="3600" dirty="0"/>
            </a:br>
            <a:endParaRPr lang="en-US" sz="3600" dirty="0"/>
          </a:p>
        </p:txBody>
      </p:sp>
    </p:spTree>
    <p:extLst>
      <p:ext uri="{BB962C8B-B14F-4D97-AF65-F5344CB8AC3E}">
        <p14:creationId xmlns:p14="http://schemas.microsoft.com/office/powerpoint/2010/main" val="4007256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5">
            <a:extLst>
              <a:ext uri="{FF2B5EF4-FFF2-40B4-BE49-F238E27FC236}">
                <a16:creationId xmlns:a16="http://schemas.microsoft.com/office/drawing/2014/main" id="{6AEFEB70-C718-9CAB-7210-353C3049EA86}"/>
              </a:ext>
            </a:extLst>
          </p:cNvPr>
          <p:cNvSpPr>
            <a:spLocks noGrp="1"/>
          </p:cNvSpPr>
          <p:nvPr>
            <p:ph type="title"/>
          </p:nvPr>
        </p:nvSpPr>
        <p:spPr>
          <a:xfrm rot="16200000">
            <a:off x="-1219521" y="2289220"/>
            <a:ext cx="4724400" cy="643800"/>
          </a:xfrm>
        </p:spPr>
        <p:txBody>
          <a:bodyPr/>
          <a:lstStyle/>
          <a:p>
            <a:r>
              <a:rPr lang="en-US" sz="3600" dirty="0"/>
              <a:t>INDUSTRY IDENTIFICATION</a:t>
            </a:r>
            <a:br>
              <a:rPr lang="en-US" sz="3600" dirty="0"/>
            </a:br>
            <a:endParaRPr lang="en-US" sz="3600" dirty="0"/>
          </a:p>
        </p:txBody>
      </p:sp>
      <p:sp>
        <p:nvSpPr>
          <p:cNvPr id="4" name="Text Placeholder 3">
            <a:extLst>
              <a:ext uri="{FF2B5EF4-FFF2-40B4-BE49-F238E27FC236}">
                <a16:creationId xmlns:a16="http://schemas.microsoft.com/office/drawing/2014/main" id="{CCD49E5C-5BE4-3637-5200-F592A16807CA}"/>
              </a:ext>
            </a:extLst>
          </p:cNvPr>
          <p:cNvSpPr>
            <a:spLocks noGrp="1"/>
          </p:cNvSpPr>
          <p:nvPr>
            <p:ph type="body" idx="1"/>
          </p:nvPr>
        </p:nvSpPr>
        <p:spPr>
          <a:xfrm>
            <a:off x="2423892" y="3248658"/>
            <a:ext cx="6232428" cy="1645921"/>
          </a:xfrm>
        </p:spPr>
        <p:txBody>
          <a:bodyPr/>
          <a:lstStyle/>
          <a:p>
            <a:pPr marL="127000" indent="0">
              <a:buNone/>
            </a:pPr>
            <a:r>
              <a:rPr lang="en-US" sz="1200" dirty="0"/>
              <a:t>Looking at the industry counts, we can see that industries other than the Big 4 generally have little to no use of AI. If we were to look further into the negative and positive sentiments of these industries, we can see that the major use is only in an additive manner, where it is used to add to a persons work. Neither does it transform the work nor is it heavily used. </a:t>
            </a:r>
            <a:r>
              <a:rPr lang="en-US" sz="1200" dirty="0" err="1"/>
              <a:t>Infact</a:t>
            </a:r>
            <a:r>
              <a:rPr lang="en-US" sz="1200" dirty="0"/>
              <a:t> most of the Aviation related news are not related to AI, but to Air India.</a:t>
            </a:r>
          </a:p>
        </p:txBody>
      </p:sp>
      <p:pic>
        <p:nvPicPr>
          <p:cNvPr id="6" name="Picture 5">
            <a:extLst>
              <a:ext uri="{FF2B5EF4-FFF2-40B4-BE49-F238E27FC236}">
                <a16:creationId xmlns:a16="http://schemas.microsoft.com/office/drawing/2014/main" id="{2943D2C7-AE61-5554-0048-70A78C3149C9}"/>
              </a:ext>
            </a:extLst>
          </p:cNvPr>
          <p:cNvPicPr>
            <a:picLocks noChangeAspect="1"/>
          </p:cNvPicPr>
          <p:nvPr/>
        </p:nvPicPr>
        <p:blipFill>
          <a:blip r:embed="rId2"/>
          <a:stretch>
            <a:fillRect/>
          </a:stretch>
        </p:blipFill>
        <p:spPr>
          <a:xfrm>
            <a:off x="2423892" y="248920"/>
            <a:ext cx="5456296" cy="2838154"/>
          </a:xfrm>
          <a:prstGeom prst="rect">
            <a:avLst/>
          </a:prstGeom>
        </p:spPr>
      </p:pic>
    </p:spTree>
    <p:extLst>
      <p:ext uri="{BB962C8B-B14F-4D97-AF65-F5344CB8AC3E}">
        <p14:creationId xmlns:p14="http://schemas.microsoft.com/office/powerpoint/2010/main" val="3109662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C78A7D-DE35-226E-6FEC-B1B27A2F5575}"/>
              </a:ext>
            </a:extLst>
          </p:cNvPr>
          <p:cNvSpPr>
            <a:spLocks noGrp="1"/>
          </p:cNvSpPr>
          <p:nvPr>
            <p:ph type="body" idx="1"/>
          </p:nvPr>
        </p:nvSpPr>
        <p:spPr>
          <a:xfrm>
            <a:off x="2346960" y="816770"/>
            <a:ext cx="5836920" cy="3755230"/>
          </a:xfrm>
        </p:spPr>
        <p:txBody>
          <a:bodyPr/>
          <a:lstStyle/>
          <a:p>
            <a:pPr marL="127000" indent="0">
              <a:buNone/>
            </a:pPr>
            <a:r>
              <a:rPr lang="en-US" sz="1200" dirty="0"/>
              <a:t>For Topic Modeling, I decided to use </a:t>
            </a:r>
            <a:r>
              <a:rPr lang="en-US" sz="1200" dirty="0" err="1"/>
              <a:t>Bertopic</a:t>
            </a:r>
            <a:r>
              <a:rPr lang="en-US" sz="1200" dirty="0"/>
              <a:t> and not LDA due to the ease in  use and time of use. While I could not generate word clouds from all topics together, I could generate hierarchies of all the topics.</a:t>
            </a:r>
          </a:p>
          <a:p>
            <a:pPr marL="127000" indent="0">
              <a:buNone/>
            </a:pPr>
            <a:r>
              <a:rPr lang="en-US" sz="1200" dirty="0" err="1"/>
              <a:t>Bertopic</a:t>
            </a:r>
            <a:r>
              <a:rPr lang="en-US" sz="1200" dirty="0"/>
              <a:t> is better than other topic modelers, as it works on an embedding space to generate word similarities, which makes it much stronger than other models. It uses BERT to identify topics, and the collates them across different documents.</a:t>
            </a:r>
          </a:p>
          <a:p>
            <a:pPr marL="127000" indent="0">
              <a:buNone/>
            </a:pPr>
            <a:r>
              <a:rPr lang="en-US" sz="1200" dirty="0" err="1"/>
              <a:t>Bertopic</a:t>
            </a:r>
            <a:r>
              <a:rPr lang="en-US" sz="1200" dirty="0"/>
              <a:t> works in 4 stages:</a:t>
            </a:r>
          </a:p>
          <a:p>
            <a:pPr marL="355600" indent="-228600">
              <a:buFont typeface="+mj-lt"/>
              <a:buAutoNum type="arabicPeriod"/>
            </a:pPr>
            <a:r>
              <a:rPr lang="en-US" sz="1200" dirty="0"/>
              <a:t>Creating the embedded documents</a:t>
            </a:r>
          </a:p>
          <a:p>
            <a:pPr marL="355600" indent="-228600">
              <a:buFont typeface="+mj-lt"/>
              <a:buAutoNum type="arabicPeriod"/>
            </a:pPr>
            <a:r>
              <a:rPr lang="en-US" sz="1200" dirty="0"/>
              <a:t>Dimensionality Reduction with UMAP</a:t>
            </a:r>
          </a:p>
          <a:p>
            <a:pPr marL="355600" indent="-228600">
              <a:buFont typeface="+mj-lt"/>
              <a:buAutoNum type="arabicPeriod"/>
            </a:pPr>
            <a:r>
              <a:rPr lang="en-US" sz="1200" dirty="0"/>
              <a:t>Clustering with HDBSCAN</a:t>
            </a:r>
          </a:p>
          <a:p>
            <a:pPr marL="355600" indent="-228600">
              <a:buFont typeface="+mj-lt"/>
              <a:buAutoNum type="arabicPeriod"/>
            </a:pPr>
            <a:r>
              <a:rPr lang="en-US" sz="1200" dirty="0"/>
              <a:t>After finding the dense areas with HDBSCAN, each topic is tokenized into a bag-of-words representation, which takes into account if the word appears in the document or not. After the documents belonging to a cluster are considered a unique document and TF-IDF is applied. So, for each topic, we identify the most relevant words, that should have the highest c-TF-IDF</a:t>
            </a:r>
          </a:p>
        </p:txBody>
      </p:sp>
      <p:sp>
        <p:nvSpPr>
          <p:cNvPr id="4" name="Title 2">
            <a:extLst>
              <a:ext uri="{FF2B5EF4-FFF2-40B4-BE49-F238E27FC236}">
                <a16:creationId xmlns:a16="http://schemas.microsoft.com/office/drawing/2014/main" id="{D3B406AD-1443-9B3B-920F-2D7DB488EE79}"/>
              </a:ext>
            </a:extLst>
          </p:cNvPr>
          <p:cNvSpPr>
            <a:spLocks noGrp="1"/>
          </p:cNvSpPr>
          <p:nvPr>
            <p:ph type="title"/>
          </p:nvPr>
        </p:nvSpPr>
        <p:spPr>
          <a:xfrm rot="16200000">
            <a:off x="-1021401" y="2252550"/>
            <a:ext cx="3657600" cy="643800"/>
          </a:xfrm>
        </p:spPr>
        <p:txBody>
          <a:bodyPr/>
          <a:lstStyle/>
          <a:p>
            <a:r>
              <a:rPr lang="en-US" sz="4000" dirty="0"/>
              <a:t>TOPIC DETECTION</a:t>
            </a:r>
          </a:p>
        </p:txBody>
      </p:sp>
    </p:spTree>
    <p:extLst>
      <p:ext uri="{BB962C8B-B14F-4D97-AF65-F5344CB8AC3E}">
        <p14:creationId xmlns:p14="http://schemas.microsoft.com/office/powerpoint/2010/main" val="735988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34"/>
          <p:cNvPicPr preferRelativeResize="0"/>
          <p:nvPr/>
        </p:nvPicPr>
        <p:blipFill>
          <a:blip r:embed="rId3">
            <a:alphaModFix/>
          </a:blip>
          <a:stretch>
            <a:fillRect/>
          </a:stretch>
        </p:blipFill>
        <p:spPr>
          <a:xfrm>
            <a:off x="3165501" y="733425"/>
            <a:ext cx="5064099" cy="3581399"/>
          </a:xfrm>
          <a:prstGeom prst="rect">
            <a:avLst/>
          </a:prstGeom>
          <a:noFill/>
          <a:ln>
            <a:noFill/>
          </a:ln>
        </p:spPr>
      </p:pic>
      <p:sp>
        <p:nvSpPr>
          <p:cNvPr id="175" name="Google Shape;175;p34"/>
          <p:cNvSpPr txBox="1">
            <a:spLocks noGrp="1"/>
          </p:cNvSpPr>
          <p:nvPr>
            <p:ph type="ctrTitle"/>
          </p:nvPr>
        </p:nvSpPr>
        <p:spPr>
          <a:xfrm flipH="1">
            <a:off x="3502200" y="1165800"/>
            <a:ext cx="4308300" cy="143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3200" dirty="0"/>
              <a:t>EVEN NECTAR CAN BECOME POISON IN LARGE AMOUNTS</a:t>
            </a:r>
            <a:endParaRPr lang="en-US" sz="3200" dirty="0">
              <a:solidFill>
                <a:schemeClr val="accent1"/>
              </a:solidFill>
              <a:latin typeface="Work Sans Light"/>
              <a:ea typeface="Work Sans Light"/>
              <a:cs typeface="Work Sans Light"/>
              <a:sym typeface="Work Sans Light"/>
            </a:endParaRPr>
          </a:p>
        </p:txBody>
      </p:sp>
      <p:sp>
        <p:nvSpPr>
          <p:cNvPr id="176" name="Google Shape;176;p34"/>
          <p:cNvSpPr txBox="1">
            <a:spLocks noGrp="1"/>
          </p:cNvSpPr>
          <p:nvPr>
            <p:ph type="subTitle" idx="1"/>
          </p:nvPr>
        </p:nvSpPr>
        <p:spPr>
          <a:xfrm flipH="1">
            <a:off x="4305300" y="2629650"/>
            <a:ext cx="3505200" cy="670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 </a:t>
            </a:r>
            <a:r>
              <a:rPr lang="en-US" dirty="0"/>
              <a:t>A</a:t>
            </a:r>
            <a:r>
              <a:rPr lang="en" dirty="0"/>
              <a:t>n old Grandmothers proverb</a:t>
            </a:r>
            <a:endParaRPr dirty="0"/>
          </a:p>
        </p:txBody>
      </p:sp>
      <p:pic>
        <p:nvPicPr>
          <p:cNvPr id="177" name="Google Shape;177;p34"/>
          <p:cNvPicPr preferRelativeResize="0"/>
          <p:nvPr/>
        </p:nvPicPr>
        <p:blipFill>
          <a:blip r:embed="rId4">
            <a:alphaModFix/>
          </a:blip>
          <a:stretch>
            <a:fillRect/>
          </a:stretch>
        </p:blipFill>
        <p:spPr>
          <a:xfrm rot="898296">
            <a:off x="611651" y="2303109"/>
            <a:ext cx="2594000" cy="2672439"/>
          </a:xfrm>
          <a:prstGeom prst="rect">
            <a:avLst/>
          </a:prstGeom>
          <a:noFill/>
          <a:ln>
            <a:noFill/>
          </a:ln>
        </p:spPr>
      </p:pic>
      <p:pic>
        <p:nvPicPr>
          <p:cNvPr id="178" name="Google Shape;178;p34"/>
          <p:cNvPicPr preferRelativeResize="0"/>
          <p:nvPr/>
        </p:nvPicPr>
        <p:blipFill>
          <a:blip r:embed="rId5">
            <a:alphaModFix/>
          </a:blip>
          <a:stretch>
            <a:fillRect/>
          </a:stretch>
        </p:blipFill>
        <p:spPr>
          <a:xfrm rot="-4441753">
            <a:off x="43175" y="667900"/>
            <a:ext cx="663801" cy="527550"/>
          </a:xfrm>
          <a:prstGeom prst="rect">
            <a:avLst/>
          </a:prstGeom>
          <a:noFill/>
          <a:ln>
            <a:noFill/>
          </a:ln>
        </p:spPr>
      </p:pic>
      <p:pic>
        <p:nvPicPr>
          <p:cNvPr id="179" name="Google Shape;179;p34"/>
          <p:cNvPicPr preferRelativeResize="0"/>
          <p:nvPr/>
        </p:nvPicPr>
        <p:blipFill>
          <a:blip r:embed="rId6">
            <a:alphaModFix/>
          </a:blip>
          <a:stretch>
            <a:fillRect/>
          </a:stretch>
        </p:blipFill>
        <p:spPr>
          <a:xfrm rot="2250125">
            <a:off x="-343280" y="2640748"/>
            <a:ext cx="885661" cy="884228"/>
          </a:xfrm>
          <a:prstGeom prst="rect">
            <a:avLst/>
          </a:prstGeom>
          <a:noFill/>
          <a:ln>
            <a:noFill/>
          </a:ln>
        </p:spPr>
      </p:pic>
      <p:pic>
        <p:nvPicPr>
          <p:cNvPr id="180" name="Google Shape;180;p34"/>
          <p:cNvPicPr preferRelativeResize="0"/>
          <p:nvPr/>
        </p:nvPicPr>
        <p:blipFill>
          <a:blip r:embed="rId7">
            <a:alphaModFix/>
          </a:blip>
          <a:stretch>
            <a:fillRect/>
          </a:stretch>
        </p:blipFill>
        <p:spPr>
          <a:xfrm rot="8487265">
            <a:off x="928179" y="1830450"/>
            <a:ext cx="893400" cy="7050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C78A7D-DE35-226E-6FEC-B1B27A2F5575}"/>
              </a:ext>
            </a:extLst>
          </p:cNvPr>
          <p:cNvSpPr>
            <a:spLocks noGrp="1"/>
          </p:cNvSpPr>
          <p:nvPr>
            <p:ph type="body" idx="1"/>
          </p:nvPr>
        </p:nvSpPr>
        <p:spPr>
          <a:xfrm>
            <a:off x="2499360" y="938690"/>
            <a:ext cx="3124200" cy="1149190"/>
          </a:xfrm>
        </p:spPr>
        <p:txBody>
          <a:bodyPr/>
          <a:lstStyle/>
          <a:p>
            <a:pPr marL="127000" indent="0">
              <a:buNone/>
            </a:pPr>
            <a:r>
              <a:rPr lang="en-US" sz="1200" dirty="0"/>
              <a:t>While I did perform topic analysis over the entire dataset, I was not satisfied with the results, as the topics were very vague and clumped up around each other.</a:t>
            </a:r>
          </a:p>
          <a:p>
            <a:pPr marL="127000" indent="0">
              <a:buNone/>
            </a:pPr>
            <a:endParaRPr lang="en-US" sz="1200" dirty="0"/>
          </a:p>
          <a:p>
            <a:pPr marL="127000" indent="0">
              <a:buNone/>
            </a:pPr>
            <a:endParaRPr lang="en-US" sz="1200" dirty="0"/>
          </a:p>
        </p:txBody>
      </p:sp>
      <p:sp>
        <p:nvSpPr>
          <p:cNvPr id="4" name="Title 2">
            <a:extLst>
              <a:ext uri="{FF2B5EF4-FFF2-40B4-BE49-F238E27FC236}">
                <a16:creationId xmlns:a16="http://schemas.microsoft.com/office/drawing/2014/main" id="{D3B406AD-1443-9B3B-920F-2D7DB488EE79}"/>
              </a:ext>
            </a:extLst>
          </p:cNvPr>
          <p:cNvSpPr>
            <a:spLocks noGrp="1"/>
          </p:cNvSpPr>
          <p:nvPr>
            <p:ph type="title"/>
          </p:nvPr>
        </p:nvSpPr>
        <p:spPr>
          <a:xfrm rot="16200000">
            <a:off x="-1021401" y="2252550"/>
            <a:ext cx="3657600" cy="643800"/>
          </a:xfrm>
        </p:spPr>
        <p:txBody>
          <a:bodyPr/>
          <a:lstStyle/>
          <a:p>
            <a:r>
              <a:rPr lang="en-US" sz="4000" dirty="0"/>
              <a:t>TOPIC DETECTION</a:t>
            </a:r>
          </a:p>
        </p:txBody>
      </p:sp>
      <p:pic>
        <p:nvPicPr>
          <p:cNvPr id="5" name="Picture 4">
            <a:extLst>
              <a:ext uri="{FF2B5EF4-FFF2-40B4-BE49-F238E27FC236}">
                <a16:creationId xmlns:a16="http://schemas.microsoft.com/office/drawing/2014/main" id="{5D5163F8-0C24-AFF0-8C52-4633BC9F52BF}"/>
              </a:ext>
            </a:extLst>
          </p:cNvPr>
          <p:cNvPicPr>
            <a:picLocks noChangeAspect="1"/>
          </p:cNvPicPr>
          <p:nvPr/>
        </p:nvPicPr>
        <p:blipFill>
          <a:blip r:embed="rId2"/>
          <a:stretch>
            <a:fillRect/>
          </a:stretch>
        </p:blipFill>
        <p:spPr>
          <a:xfrm>
            <a:off x="5994400" y="495140"/>
            <a:ext cx="1921510" cy="1921510"/>
          </a:xfrm>
          <a:prstGeom prst="rect">
            <a:avLst/>
          </a:prstGeom>
        </p:spPr>
      </p:pic>
      <p:sp>
        <p:nvSpPr>
          <p:cNvPr id="7" name="Text Placeholder 1">
            <a:extLst>
              <a:ext uri="{FF2B5EF4-FFF2-40B4-BE49-F238E27FC236}">
                <a16:creationId xmlns:a16="http://schemas.microsoft.com/office/drawing/2014/main" id="{595ABEF8-4870-3708-BF9E-154D90A0C8FA}"/>
              </a:ext>
            </a:extLst>
          </p:cNvPr>
          <p:cNvSpPr txBox="1">
            <a:spLocks/>
          </p:cNvSpPr>
          <p:nvPr/>
        </p:nvSpPr>
        <p:spPr>
          <a:xfrm>
            <a:off x="2499360" y="3574951"/>
            <a:ext cx="2092961" cy="11491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accent1"/>
              </a:buClr>
              <a:buSzPts val="1600"/>
              <a:buFont typeface="Nunito Light"/>
              <a:buChar char="●"/>
              <a:defRPr sz="1400" b="0" i="0" u="none" strike="noStrike" cap="none">
                <a:solidFill>
                  <a:schemeClr val="accent1"/>
                </a:solidFill>
                <a:latin typeface="Work Sans Light"/>
                <a:ea typeface="Work Sans Light"/>
                <a:cs typeface="Work Sans Light"/>
                <a:sym typeface="Work Sans Light"/>
              </a:defRPr>
            </a:lvl1pPr>
            <a:lvl2pPr marL="914400" marR="0" lvl="1" indent="-330200" algn="l" rtl="0">
              <a:lnSpc>
                <a:spcPct val="115000"/>
              </a:lnSpc>
              <a:spcBef>
                <a:spcPts val="1600"/>
              </a:spcBef>
              <a:spcAft>
                <a:spcPts val="0"/>
              </a:spcAft>
              <a:buClr>
                <a:schemeClr val="accent1"/>
              </a:buClr>
              <a:buSzPts val="1600"/>
              <a:buFont typeface="Nunito Light"/>
              <a:buChar char="○"/>
              <a:defRPr sz="1200" b="0" i="0" u="none" strike="noStrike" cap="none">
                <a:solidFill>
                  <a:schemeClr val="accent1"/>
                </a:solidFill>
                <a:latin typeface="Work Sans Light"/>
                <a:ea typeface="Work Sans Light"/>
                <a:cs typeface="Work Sans Light"/>
                <a:sym typeface="Work Sans Light"/>
              </a:defRPr>
            </a:lvl2pPr>
            <a:lvl3pPr marL="1371600" marR="0" lvl="2" indent="-323850" algn="l" rtl="0">
              <a:lnSpc>
                <a:spcPct val="115000"/>
              </a:lnSpc>
              <a:spcBef>
                <a:spcPts val="1600"/>
              </a:spcBef>
              <a:spcAft>
                <a:spcPts val="0"/>
              </a:spcAft>
              <a:buClr>
                <a:schemeClr val="accent1"/>
              </a:buClr>
              <a:buSzPts val="1500"/>
              <a:buFont typeface="Nunito Light"/>
              <a:buChar char="■"/>
              <a:defRPr sz="1200" b="0" i="0" u="none" strike="noStrike" cap="none">
                <a:solidFill>
                  <a:schemeClr val="accent1"/>
                </a:solidFill>
                <a:latin typeface="Work Sans Light"/>
                <a:ea typeface="Work Sans Light"/>
                <a:cs typeface="Work Sans Light"/>
                <a:sym typeface="Work Sans Light"/>
              </a:defRPr>
            </a:lvl3pPr>
            <a:lvl4pPr marL="1828800" marR="0" lvl="3" indent="-323850" algn="l" rtl="0">
              <a:lnSpc>
                <a:spcPct val="115000"/>
              </a:lnSpc>
              <a:spcBef>
                <a:spcPts val="1600"/>
              </a:spcBef>
              <a:spcAft>
                <a:spcPts val="0"/>
              </a:spcAft>
              <a:buClr>
                <a:schemeClr val="accent1"/>
              </a:buClr>
              <a:buSzPts val="1500"/>
              <a:buFont typeface="Nunito Light"/>
              <a:buChar char="●"/>
              <a:defRPr sz="1200" b="0" i="0" u="none" strike="noStrike" cap="none">
                <a:solidFill>
                  <a:schemeClr val="accent1"/>
                </a:solidFill>
                <a:latin typeface="Work Sans Light"/>
                <a:ea typeface="Work Sans Light"/>
                <a:cs typeface="Work Sans Light"/>
                <a:sym typeface="Work Sans Light"/>
              </a:defRPr>
            </a:lvl4pPr>
            <a:lvl5pPr marL="2286000" marR="0" lvl="4" indent="-304800" algn="l" rtl="0">
              <a:lnSpc>
                <a:spcPct val="115000"/>
              </a:lnSpc>
              <a:spcBef>
                <a:spcPts val="1600"/>
              </a:spcBef>
              <a:spcAft>
                <a:spcPts val="0"/>
              </a:spcAft>
              <a:buClr>
                <a:schemeClr val="accent1"/>
              </a:buClr>
              <a:buSzPts val="1200"/>
              <a:buFont typeface="Nunito Light"/>
              <a:buChar char="○"/>
              <a:defRPr sz="1200" b="0" i="0" u="none" strike="noStrike" cap="none">
                <a:solidFill>
                  <a:schemeClr val="accent1"/>
                </a:solidFill>
                <a:latin typeface="Work Sans Light"/>
                <a:ea typeface="Work Sans Light"/>
                <a:cs typeface="Work Sans Light"/>
                <a:sym typeface="Work Sans Light"/>
              </a:defRPr>
            </a:lvl5pPr>
            <a:lvl6pPr marL="2743200" marR="0" lvl="5" indent="-304800" algn="l" rtl="0">
              <a:lnSpc>
                <a:spcPct val="115000"/>
              </a:lnSpc>
              <a:spcBef>
                <a:spcPts val="1600"/>
              </a:spcBef>
              <a:spcAft>
                <a:spcPts val="0"/>
              </a:spcAft>
              <a:buClr>
                <a:schemeClr val="accent1"/>
              </a:buClr>
              <a:buSzPts val="1200"/>
              <a:buFont typeface="Nunito Light"/>
              <a:buChar char="■"/>
              <a:defRPr sz="1200" b="0" i="0" u="none" strike="noStrike" cap="none">
                <a:solidFill>
                  <a:schemeClr val="accent1"/>
                </a:solidFill>
                <a:latin typeface="Work Sans Light"/>
                <a:ea typeface="Work Sans Light"/>
                <a:cs typeface="Work Sans Light"/>
                <a:sym typeface="Work Sans Light"/>
              </a:defRPr>
            </a:lvl6pPr>
            <a:lvl7pPr marL="3200400" marR="0" lvl="6" indent="-311150" algn="l" rtl="0">
              <a:lnSpc>
                <a:spcPct val="115000"/>
              </a:lnSpc>
              <a:spcBef>
                <a:spcPts val="1600"/>
              </a:spcBef>
              <a:spcAft>
                <a:spcPts val="0"/>
              </a:spcAft>
              <a:buClr>
                <a:schemeClr val="accent1"/>
              </a:buClr>
              <a:buSzPts val="1300"/>
              <a:buFont typeface="Nunito Light"/>
              <a:buChar char="●"/>
              <a:defRPr sz="1200" b="0" i="0" u="none" strike="noStrike" cap="none">
                <a:solidFill>
                  <a:schemeClr val="accent1"/>
                </a:solidFill>
                <a:latin typeface="Work Sans Light"/>
                <a:ea typeface="Work Sans Light"/>
                <a:cs typeface="Work Sans Light"/>
                <a:sym typeface="Work Sans Light"/>
              </a:defRPr>
            </a:lvl7pPr>
            <a:lvl8pPr marL="3657600" marR="0" lvl="7" indent="-311150" algn="l" rtl="0">
              <a:lnSpc>
                <a:spcPct val="115000"/>
              </a:lnSpc>
              <a:spcBef>
                <a:spcPts val="1600"/>
              </a:spcBef>
              <a:spcAft>
                <a:spcPts val="0"/>
              </a:spcAft>
              <a:buClr>
                <a:schemeClr val="accent1"/>
              </a:buClr>
              <a:buSzPts val="1300"/>
              <a:buFont typeface="Nunito Light"/>
              <a:buChar char="○"/>
              <a:defRPr sz="1200" b="0" i="0" u="none" strike="noStrike" cap="none">
                <a:solidFill>
                  <a:schemeClr val="accent1"/>
                </a:solidFill>
                <a:latin typeface="Work Sans Light"/>
                <a:ea typeface="Work Sans Light"/>
                <a:cs typeface="Work Sans Light"/>
                <a:sym typeface="Work Sans Light"/>
              </a:defRPr>
            </a:lvl8pPr>
            <a:lvl9pPr marL="4114800" marR="0" lvl="8" indent="-304800" algn="l" rtl="0">
              <a:lnSpc>
                <a:spcPct val="115000"/>
              </a:lnSpc>
              <a:spcBef>
                <a:spcPts val="1600"/>
              </a:spcBef>
              <a:spcAft>
                <a:spcPts val="1600"/>
              </a:spcAft>
              <a:buClr>
                <a:schemeClr val="accent1"/>
              </a:buClr>
              <a:buSzPts val="1200"/>
              <a:buFont typeface="Nunito Light"/>
              <a:buChar char="■"/>
              <a:defRPr sz="1200" b="0" i="0" u="none" strike="noStrike" cap="none">
                <a:solidFill>
                  <a:schemeClr val="accent1"/>
                </a:solidFill>
                <a:latin typeface="Work Sans Light"/>
                <a:ea typeface="Work Sans Light"/>
                <a:cs typeface="Work Sans Light"/>
                <a:sym typeface="Work Sans Light"/>
              </a:defRPr>
            </a:lvl9pPr>
          </a:lstStyle>
          <a:p>
            <a:pPr marL="127000" indent="0">
              <a:buFont typeface="Nunito Light"/>
              <a:buNone/>
            </a:pPr>
            <a:r>
              <a:rPr lang="en-US" sz="1200" dirty="0"/>
              <a:t>So I decided, to split the dataset by sentiment, and then to use the topic modeler</a:t>
            </a:r>
          </a:p>
        </p:txBody>
      </p:sp>
      <p:pic>
        <p:nvPicPr>
          <p:cNvPr id="9" name="Picture 8">
            <a:extLst>
              <a:ext uri="{FF2B5EF4-FFF2-40B4-BE49-F238E27FC236}">
                <a16:creationId xmlns:a16="http://schemas.microsoft.com/office/drawing/2014/main" id="{C483F404-E8BE-C6BA-3EFB-7E2CE7608170}"/>
              </a:ext>
            </a:extLst>
          </p:cNvPr>
          <p:cNvPicPr>
            <a:picLocks noChangeAspect="1"/>
          </p:cNvPicPr>
          <p:nvPr/>
        </p:nvPicPr>
        <p:blipFill>
          <a:blip r:embed="rId3"/>
          <a:stretch>
            <a:fillRect/>
          </a:stretch>
        </p:blipFill>
        <p:spPr>
          <a:xfrm>
            <a:off x="4777382" y="3499459"/>
            <a:ext cx="3881120" cy="1300175"/>
          </a:xfrm>
          <a:prstGeom prst="rect">
            <a:avLst/>
          </a:prstGeom>
        </p:spPr>
      </p:pic>
    </p:spTree>
    <p:extLst>
      <p:ext uri="{BB962C8B-B14F-4D97-AF65-F5344CB8AC3E}">
        <p14:creationId xmlns:p14="http://schemas.microsoft.com/office/powerpoint/2010/main" val="635915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3B406AD-1443-9B3B-920F-2D7DB488EE79}"/>
              </a:ext>
            </a:extLst>
          </p:cNvPr>
          <p:cNvSpPr>
            <a:spLocks noGrp="1"/>
          </p:cNvSpPr>
          <p:nvPr>
            <p:ph type="title"/>
          </p:nvPr>
        </p:nvSpPr>
        <p:spPr>
          <a:xfrm rot="16200000">
            <a:off x="-1021401" y="2252550"/>
            <a:ext cx="3657600" cy="643800"/>
          </a:xfrm>
        </p:spPr>
        <p:txBody>
          <a:bodyPr/>
          <a:lstStyle/>
          <a:p>
            <a:r>
              <a:rPr lang="en-US" sz="4000" dirty="0"/>
              <a:t>TOPIC DETECTION</a:t>
            </a:r>
          </a:p>
        </p:txBody>
      </p:sp>
      <p:sp>
        <p:nvSpPr>
          <p:cNvPr id="6" name="Text Placeholder 5">
            <a:extLst>
              <a:ext uri="{FF2B5EF4-FFF2-40B4-BE49-F238E27FC236}">
                <a16:creationId xmlns:a16="http://schemas.microsoft.com/office/drawing/2014/main" id="{4687E47A-710A-7C2E-F813-23EEFF3E6FED}"/>
              </a:ext>
            </a:extLst>
          </p:cNvPr>
          <p:cNvSpPr>
            <a:spLocks noGrp="1"/>
          </p:cNvSpPr>
          <p:nvPr>
            <p:ph type="body" idx="1"/>
          </p:nvPr>
        </p:nvSpPr>
        <p:spPr>
          <a:xfrm>
            <a:off x="2759470" y="440008"/>
            <a:ext cx="3880090" cy="513490"/>
          </a:xfrm>
        </p:spPr>
        <p:txBody>
          <a:bodyPr/>
          <a:lstStyle/>
          <a:p>
            <a:pPr marL="127000" indent="0" algn="ctr">
              <a:buNone/>
            </a:pPr>
            <a:r>
              <a:rPr lang="en-US" sz="2400" dirty="0">
                <a:solidFill>
                  <a:schemeClr val="accent2"/>
                </a:solidFill>
              </a:rPr>
              <a:t>NEGATIVE SENTIMENT</a:t>
            </a:r>
          </a:p>
        </p:txBody>
      </p:sp>
      <p:sp>
        <p:nvSpPr>
          <p:cNvPr id="8" name="Text Placeholder 5">
            <a:extLst>
              <a:ext uri="{FF2B5EF4-FFF2-40B4-BE49-F238E27FC236}">
                <a16:creationId xmlns:a16="http://schemas.microsoft.com/office/drawing/2014/main" id="{C02D14A5-E7D7-86CE-EE4C-50EFD8630579}"/>
              </a:ext>
            </a:extLst>
          </p:cNvPr>
          <p:cNvSpPr txBox="1">
            <a:spLocks/>
          </p:cNvSpPr>
          <p:nvPr/>
        </p:nvSpPr>
        <p:spPr>
          <a:xfrm>
            <a:off x="2891550" y="2702150"/>
            <a:ext cx="4592100" cy="5134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accent1"/>
              </a:buClr>
              <a:buSzPts val="1600"/>
              <a:buFont typeface="Nunito Light"/>
              <a:buChar char="●"/>
              <a:defRPr sz="1400" b="0" i="0" u="none" strike="noStrike" cap="none">
                <a:solidFill>
                  <a:schemeClr val="accent1"/>
                </a:solidFill>
                <a:latin typeface="Work Sans Light"/>
                <a:ea typeface="Work Sans Light"/>
                <a:cs typeface="Work Sans Light"/>
                <a:sym typeface="Work Sans Light"/>
              </a:defRPr>
            </a:lvl1pPr>
            <a:lvl2pPr marL="914400" marR="0" lvl="1" indent="-330200" algn="l" rtl="0">
              <a:lnSpc>
                <a:spcPct val="115000"/>
              </a:lnSpc>
              <a:spcBef>
                <a:spcPts val="1600"/>
              </a:spcBef>
              <a:spcAft>
                <a:spcPts val="0"/>
              </a:spcAft>
              <a:buClr>
                <a:schemeClr val="accent1"/>
              </a:buClr>
              <a:buSzPts val="1600"/>
              <a:buFont typeface="Nunito Light"/>
              <a:buChar char="○"/>
              <a:defRPr sz="1200" b="0" i="0" u="none" strike="noStrike" cap="none">
                <a:solidFill>
                  <a:schemeClr val="accent1"/>
                </a:solidFill>
                <a:latin typeface="Work Sans Light"/>
                <a:ea typeface="Work Sans Light"/>
                <a:cs typeface="Work Sans Light"/>
                <a:sym typeface="Work Sans Light"/>
              </a:defRPr>
            </a:lvl2pPr>
            <a:lvl3pPr marL="1371600" marR="0" lvl="2" indent="-323850" algn="l" rtl="0">
              <a:lnSpc>
                <a:spcPct val="115000"/>
              </a:lnSpc>
              <a:spcBef>
                <a:spcPts val="1600"/>
              </a:spcBef>
              <a:spcAft>
                <a:spcPts val="0"/>
              </a:spcAft>
              <a:buClr>
                <a:schemeClr val="accent1"/>
              </a:buClr>
              <a:buSzPts val="1500"/>
              <a:buFont typeface="Nunito Light"/>
              <a:buChar char="■"/>
              <a:defRPr sz="1200" b="0" i="0" u="none" strike="noStrike" cap="none">
                <a:solidFill>
                  <a:schemeClr val="accent1"/>
                </a:solidFill>
                <a:latin typeface="Work Sans Light"/>
                <a:ea typeface="Work Sans Light"/>
                <a:cs typeface="Work Sans Light"/>
                <a:sym typeface="Work Sans Light"/>
              </a:defRPr>
            </a:lvl3pPr>
            <a:lvl4pPr marL="1828800" marR="0" lvl="3" indent="-323850" algn="l" rtl="0">
              <a:lnSpc>
                <a:spcPct val="115000"/>
              </a:lnSpc>
              <a:spcBef>
                <a:spcPts val="1600"/>
              </a:spcBef>
              <a:spcAft>
                <a:spcPts val="0"/>
              </a:spcAft>
              <a:buClr>
                <a:schemeClr val="accent1"/>
              </a:buClr>
              <a:buSzPts val="1500"/>
              <a:buFont typeface="Nunito Light"/>
              <a:buChar char="●"/>
              <a:defRPr sz="1200" b="0" i="0" u="none" strike="noStrike" cap="none">
                <a:solidFill>
                  <a:schemeClr val="accent1"/>
                </a:solidFill>
                <a:latin typeface="Work Sans Light"/>
                <a:ea typeface="Work Sans Light"/>
                <a:cs typeface="Work Sans Light"/>
                <a:sym typeface="Work Sans Light"/>
              </a:defRPr>
            </a:lvl4pPr>
            <a:lvl5pPr marL="2286000" marR="0" lvl="4" indent="-304800" algn="l" rtl="0">
              <a:lnSpc>
                <a:spcPct val="115000"/>
              </a:lnSpc>
              <a:spcBef>
                <a:spcPts val="1600"/>
              </a:spcBef>
              <a:spcAft>
                <a:spcPts val="0"/>
              </a:spcAft>
              <a:buClr>
                <a:schemeClr val="accent1"/>
              </a:buClr>
              <a:buSzPts val="1200"/>
              <a:buFont typeface="Nunito Light"/>
              <a:buChar char="○"/>
              <a:defRPr sz="1200" b="0" i="0" u="none" strike="noStrike" cap="none">
                <a:solidFill>
                  <a:schemeClr val="accent1"/>
                </a:solidFill>
                <a:latin typeface="Work Sans Light"/>
                <a:ea typeface="Work Sans Light"/>
                <a:cs typeface="Work Sans Light"/>
                <a:sym typeface="Work Sans Light"/>
              </a:defRPr>
            </a:lvl5pPr>
            <a:lvl6pPr marL="2743200" marR="0" lvl="5" indent="-304800" algn="l" rtl="0">
              <a:lnSpc>
                <a:spcPct val="115000"/>
              </a:lnSpc>
              <a:spcBef>
                <a:spcPts val="1600"/>
              </a:spcBef>
              <a:spcAft>
                <a:spcPts val="0"/>
              </a:spcAft>
              <a:buClr>
                <a:schemeClr val="accent1"/>
              </a:buClr>
              <a:buSzPts val="1200"/>
              <a:buFont typeface="Nunito Light"/>
              <a:buChar char="■"/>
              <a:defRPr sz="1200" b="0" i="0" u="none" strike="noStrike" cap="none">
                <a:solidFill>
                  <a:schemeClr val="accent1"/>
                </a:solidFill>
                <a:latin typeface="Work Sans Light"/>
                <a:ea typeface="Work Sans Light"/>
                <a:cs typeface="Work Sans Light"/>
                <a:sym typeface="Work Sans Light"/>
              </a:defRPr>
            </a:lvl6pPr>
            <a:lvl7pPr marL="3200400" marR="0" lvl="6" indent="-311150" algn="l" rtl="0">
              <a:lnSpc>
                <a:spcPct val="115000"/>
              </a:lnSpc>
              <a:spcBef>
                <a:spcPts val="1600"/>
              </a:spcBef>
              <a:spcAft>
                <a:spcPts val="0"/>
              </a:spcAft>
              <a:buClr>
                <a:schemeClr val="accent1"/>
              </a:buClr>
              <a:buSzPts val="1300"/>
              <a:buFont typeface="Nunito Light"/>
              <a:buChar char="●"/>
              <a:defRPr sz="1200" b="0" i="0" u="none" strike="noStrike" cap="none">
                <a:solidFill>
                  <a:schemeClr val="accent1"/>
                </a:solidFill>
                <a:latin typeface="Work Sans Light"/>
                <a:ea typeface="Work Sans Light"/>
                <a:cs typeface="Work Sans Light"/>
                <a:sym typeface="Work Sans Light"/>
              </a:defRPr>
            </a:lvl7pPr>
            <a:lvl8pPr marL="3657600" marR="0" lvl="7" indent="-311150" algn="l" rtl="0">
              <a:lnSpc>
                <a:spcPct val="115000"/>
              </a:lnSpc>
              <a:spcBef>
                <a:spcPts val="1600"/>
              </a:spcBef>
              <a:spcAft>
                <a:spcPts val="0"/>
              </a:spcAft>
              <a:buClr>
                <a:schemeClr val="accent1"/>
              </a:buClr>
              <a:buSzPts val="1300"/>
              <a:buFont typeface="Nunito Light"/>
              <a:buChar char="○"/>
              <a:defRPr sz="1200" b="0" i="0" u="none" strike="noStrike" cap="none">
                <a:solidFill>
                  <a:schemeClr val="accent1"/>
                </a:solidFill>
                <a:latin typeface="Work Sans Light"/>
                <a:ea typeface="Work Sans Light"/>
                <a:cs typeface="Work Sans Light"/>
                <a:sym typeface="Work Sans Light"/>
              </a:defRPr>
            </a:lvl8pPr>
            <a:lvl9pPr marL="4114800" marR="0" lvl="8" indent="-304800" algn="l" rtl="0">
              <a:lnSpc>
                <a:spcPct val="115000"/>
              </a:lnSpc>
              <a:spcBef>
                <a:spcPts val="1600"/>
              </a:spcBef>
              <a:spcAft>
                <a:spcPts val="1600"/>
              </a:spcAft>
              <a:buClr>
                <a:schemeClr val="accent1"/>
              </a:buClr>
              <a:buSzPts val="1200"/>
              <a:buFont typeface="Nunito Light"/>
              <a:buChar char="■"/>
              <a:defRPr sz="1200" b="0" i="0" u="none" strike="noStrike" cap="none">
                <a:solidFill>
                  <a:schemeClr val="accent1"/>
                </a:solidFill>
                <a:latin typeface="Work Sans Light"/>
                <a:ea typeface="Work Sans Light"/>
                <a:cs typeface="Work Sans Light"/>
                <a:sym typeface="Work Sans Light"/>
              </a:defRPr>
            </a:lvl9pPr>
          </a:lstStyle>
          <a:p>
            <a:endParaRPr lang="en-US" dirty="0"/>
          </a:p>
        </p:txBody>
      </p:sp>
      <p:pic>
        <p:nvPicPr>
          <p:cNvPr id="11" name="Picture 10">
            <a:extLst>
              <a:ext uri="{FF2B5EF4-FFF2-40B4-BE49-F238E27FC236}">
                <a16:creationId xmlns:a16="http://schemas.microsoft.com/office/drawing/2014/main" id="{11546B2E-F542-72DA-8C3D-CFAD15F3E028}"/>
              </a:ext>
            </a:extLst>
          </p:cNvPr>
          <p:cNvPicPr>
            <a:picLocks noChangeAspect="1"/>
          </p:cNvPicPr>
          <p:nvPr/>
        </p:nvPicPr>
        <p:blipFill>
          <a:blip r:embed="rId2"/>
          <a:stretch>
            <a:fillRect/>
          </a:stretch>
        </p:blipFill>
        <p:spPr>
          <a:xfrm>
            <a:off x="4858450" y="2040685"/>
            <a:ext cx="3696269" cy="1238250"/>
          </a:xfrm>
          <a:prstGeom prst="rect">
            <a:avLst/>
          </a:prstGeom>
        </p:spPr>
      </p:pic>
      <p:sp>
        <p:nvSpPr>
          <p:cNvPr id="12" name="TextBox 11">
            <a:extLst>
              <a:ext uri="{FF2B5EF4-FFF2-40B4-BE49-F238E27FC236}">
                <a16:creationId xmlns:a16="http://schemas.microsoft.com/office/drawing/2014/main" id="{B14F1187-B35E-E95E-57F7-DDEC9875FCC8}"/>
              </a:ext>
            </a:extLst>
          </p:cNvPr>
          <p:cNvSpPr txBox="1"/>
          <p:nvPr/>
        </p:nvSpPr>
        <p:spPr>
          <a:xfrm>
            <a:off x="2067560" y="1340643"/>
            <a:ext cx="3362960" cy="2462213"/>
          </a:xfrm>
          <a:prstGeom prst="rect">
            <a:avLst/>
          </a:prstGeom>
          <a:noFill/>
        </p:spPr>
        <p:txBody>
          <a:bodyPr wrap="square" rtlCol="0">
            <a:spAutoFit/>
          </a:bodyPr>
          <a:lstStyle/>
          <a:p>
            <a:r>
              <a:rPr lang="en-US" dirty="0">
                <a:solidFill>
                  <a:schemeClr val="accent1"/>
                </a:solidFill>
                <a:latin typeface="Work Sans Light" pitchFamily="2" charset="0"/>
              </a:rPr>
              <a:t>Within the Negative Sentiment, there are 9 main topics:</a:t>
            </a:r>
          </a:p>
          <a:p>
            <a:pPr marL="342900" indent="-342900">
              <a:buClr>
                <a:schemeClr val="accent1"/>
              </a:buClr>
              <a:buAutoNum type="arabicParenR"/>
            </a:pPr>
            <a:r>
              <a:rPr lang="en-US" dirty="0">
                <a:solidFill>
                  <a:schemeClr val="accent1"/>
                </a:solidFill>
                <a:latin typeface="Work Sans Light" pitchFamily="2" charset="0"/>
              </a:rPr>
              <a:t>Morality of Chatbots</a:t>
            </a:r>
          </a:p>
          <a:p>
            <a:pPr marL="342900" indent="-342900">
              <a:buClr>
                <a:schemeClr val="accent1"/>
              </a:buClr>
              <a:buAutoNum type="arabicParenR"/>
            </a:pPr>
            <a:r>
              <a:rPr lang="en-US" dirty="0">
                <a:solidFill>
                  <a:schemeClr val="accent1"/>
                </a:solidFill>
                <a:latin typeface="Work Sans Light" pitchFamily="2" charset="0"/>
              </a:rPr>
              <a:t>AI in Biotech</a:t>
            </a:r>
          </a:p>
          <a:p>
            <a:pPr marL="342900" indent="-342900">
              <a:buClr>
                <a:schemeClr val="accent1"/>
              </a:buClr>
              <a:buAutoNum type="arabicParenR"/>
            </a:pPr>
            <a:r>
              <a:rPr lang="en-US" dirty="0">
                <a:solidFill>
                  <a:schemeClr val="accent1"/>
                </a:solidFill>
                <a:latin typeface="Work Sans Light" pitchFamily="2" charset="0"/>
              </a:rPr>
              <a:t>AI in Eye Detection</a:t>
            </a:r>
          </a:p>
          <a:p>
            <a:pPr marL="342900" indent="-342900">
              <a:buClr>
                <a:schemeClr val="accent1"/>
              </a:buClr>
              <a:buAutoNum type="arabicParenR"/>
            </a:pPr>
            <a:r>
              <a:rPr lang="en-US" dirty="0">
                <a:solidFill>
                  <a:schemeClr val="accent1"/>
                </a:solidFill>
                <a:latin typeface="Work Sans Light" pitchFamily="2" charset="0"/>
              </a:rPr>
              <a:t>Scandals with chatbots</a:t>
            </a:r>
          </a:p>
          <a:p>
            <a:pPr marL="342900" indent="-342900">
              <a:buClr>
                <a:schemeClr val="accent1"/>
              </a:buClr>
              <a:buAutoNum type="arabicParenR"/>
            </a:pPr>
            <a:r>
              <a:rPr lang="en-US" dirty="0">
                <a:solidFill>
                  <a:schemeClr val="accent1"/>
                </a:solidFill>
                <a:latin typeface="Work Sans Light" pitchFamily="2" charset="0"/>
              </a:rPr>
              <a:t>AI Regulations in Canada</a:t>
            </a:r>
          </a:p>
          <a:p>
            <a:pPr marL="342900" indent="-342900">
              <a:buClr>
                <a:schemeClr val="accent1"/>
              </a:buClr>
              <a:buAutoNum type="arabicParenR"/>
            </a:pPr>
            <a:r>
              <a:rPr lang="en-US" dirty="0">
                <a:solidFill>
                  <a:schemeClr val="accent1"/>
                </a:solidFill>
                <a:latin typeface="Work Sans Light" pitchFamily="2" charset="0"/>
              </a:rPr>
              <a:t>AI In Fertility</a:t>
            </a:r>
          </a:p>
          <a:p>
            <a:pPr marL="342900" indent="-342900">
              <a:buClr>
                <a:schemeClr val="accent1"/>
              </a:buClr>
              <a:buAutoNum type="arabicParenR"/>
            </a:pPr>
            <a:r>
              <a:rPr lang="en-US" dirty="0">
                <a:solidFill>
                  <a:schemeClr val="accent1"/>
                </a:solidFill>
                <a:latin typeface="Work Sans Light" pitchFamily="2" charset="0"/>
              </a:rPr>
              <a:t>Quantum AI</a:t>
            </a:r>
          </a:p>
          <a:p>
            <a:pPr marL="342900" indent="-342900">
              <a:buClr>
                <a:schemeClr val="accent1"/>
              </a:buClr>
              <a:buAutoNum type="arabicParenR"/>
            </a:pPr>
            <a:r>
              <a:rPr lang="en-US" dirty="0">
                <a:solidFill>
                  <a:schemeClr val="accent1"/>
                </a:solidFill>
                <a:latin typeface="Work Sans Light" pitchFamily="2" charset="0"/>
              </a:rPr>
              <a:t>Students Complaining</a:t>
            </a:r>
          </a:p>
          <a:p>
            <a:pPr marL="342900" indent="-342900">
              <a:buClr>
                <a:schemeClr val="accent1"/>
              </a:buClr>
              <a:buAutoNum type="arabicParenR"/>
            </a:pPr>
            <a:r>
              <a:rPr lang="en-US" dirty="0">
                <a:solidFill>
                  <a:schemeClr val="accent1"/>
                </a:solidFill>
                <a:latin typeface="Work Sans Light" pitchFamily="2" charset="0"/>
              </a:rPr>
              <a:t>AI Password cracking</a:t>
            </a:r>
          </a:p>
        </p:txBody>
      </p:sp>
    </p:spTree>
    <p:extLst>
      <p:ext uri="{BB962C8B-B14F-4D97-AF65-F5344CB8AC3E}">
        <p14:creationId xmlns:p14="http://schemas.microsoft.com/office/powerpoint/2010/main" val="186082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3B406AD-1443-9B3B-920F-2D7DB488EE79}"/>
              </a:ext>
            </a:extLst>
          </p:cNvPr>
          <p:cNvSpPr>
            <a:spLocks noGrp="1"/>
          </p:cNvSpPr>
          <p:nvPr>
            <p:ph type="title"/>
          </p:nvPr>
        </p:nvSpPr>
        <p:spPr>
          <a:xfrm rot="16200000">
            <a:off x="-1021401" y="2252550"/>
            <a:ext cx="3657600" cy="643800"/>
          </a:xfrm>
        </p:spPr>
        <p:txBody>
          <a:bodyPr/>
          <a:lstStyle/>
          <a:p>
            <a:r>
              <a:rPr lang="en-US" sz="4000" dirty="0"/>
              <a:t>TOPIC DETECTION</a:t>
            </a:r>
          </a:p>
        </p:txBody>
      </p:sp>
      <p:sp>
        <p:nvSpPr>
          <p:cNvPr id="6" name="Text Placeholder 5">
            <a:extLst>
              <a:ext uri="{FF2B5EF4-FFF2-40B4-BE49-F238E27FC236}">
                <a16:creationId xmlns:a16="http://schemas.microsoft.com/office/drawing/2014/main" id="{4687E47A-710A-7C2E-F813-23EEFF3E6FED}"/>
              </a:ext>
            </a:extLst>
          </p:cNvPr>
          <p:cNvSpPr>
            <a:spLocks noGrp="1"/>
          </p:cNvSpPr>
          <p:nvPr>
            <p:ph type="body" idx="1"/>
          </p:nvPr>
        </p:nvSpPr>
        <p:spPr>
          <a:xfrm>
            <a:off x="2759470" y="440008"/>
            <a:ext cx="3880090" cy="513490"/>
          </a:xfrm>
        </p:spPr>
        <p:txBody>
          <a:bodyPr/>
          <a:lstStyle/>
          <a:p>
            <a:pPr marL="127000" indent="0" algn="ctr">
              <a:buNone/>
            </a:pPr>
            <a:r>
              <a:rPr lang="en-US" sz="2400" dirty="0">
                <a:solidFill>
                  <a:schemeClr val="accent2"/>
                </a:solidFill>
              </a:rPr>
              <a:t>NEUTRAL SENTIMENT</a:t>
            </a:r>
          </a:p>
        </p:txBody>
      </p:sp>
      <p:sp>
        <p:nvSpPr>
          <p:cNvPr id="8" name="Text Placeholder 5">
            <a:extLst>
              <a:ext uri="{FF2B5EF4-FFF2-40B4-BE49-F238E27FC236}">
                <a16:creationId xmlns:a16="http://schemas.microsoft.com/office/drawing/2014/main" id="{C02D14A5-E7D7-86CE-EE4C-50EFD8630579}"/>
              </a:ext>
            </a:extLst>
          </p:cNvPr>
          <p:cNvSpPr txBox="1">
            <a:spLocks/>
          </p:cNvSpPr>
          <p:nvPr/>
        </p:nvSpPr>
        <p:spPr>
          <a:xfrm>
            <a:off x="2891550" y="2702150"/>
            <a:ext cx="4592100" cy="5134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accent1"/>
              </a:buClr>
              <a:buSzPts val="1600"/>
              <a:buFont typeface="Nunito Light"/>
              <a:buChar char="●"/>
              <a:defRPr sz="1400" b="0" i="0" u="none" strike="noStrike" cap="none">
                <a:solidFill>
                  <a:schemeClr val="accent1"/>
                </a:solidFill>
                <a:latin typeface="Work Sans Light"/>
                <a:ea typeface="Work Sans Light"/>
                <a:cs typeface="Work Sans Light"/>
                <a:sym typeface="Work Sans Light"/>
              </a:defRPr>
            </a:lvl1pPr>
            <a:lvl2pPr marL="914400" marR="0" lvl="1" indent="-330200" algn="l" rtl="0">
              <a:lnSpc>
                <a:spcPct val="115000"/>
              </a:lnSpc>
              <a:spcBef>
                <a:spcPts val="1600"/>
              </a:spcBef>
              <a:spcAft>
                <a:spcPts val="0"/>
              </a:spcAft>
              <a:buClr>
                <a:schemeClr val="accent1"/>
              </a:buClr>
              <a:buSzPts val="1600"/>
              <a:buFont typeface="Nunito Light"/>
              <a:buChar char="○"/>
              <a:defRPr sz="1200" b="0" i="0" u="none" strike="noStrike" cap="none">
                <a:solidFill>
                  <a:schemeClr val="accent1"/>
                </a:solidFill>
                <a:latin typeface="Work Sans Light"/>
                <a:ea typeface="Work Sans Light"/>
                <a:cs typeface="Work Sans Light"/>
                <a:sym typeface="Work Sans Light"/>
              </a:defRPr>
            </a:lvl2pPr>
            <a:lvl3pPr marL="1371600" marR="0" lvl="2" indent="-323850" algn="l" rtl="0">
              <a:lnSpc>
                <a:spcPct val="115000"/>
              </a:lnSpc>
              <a:spcBef>
                <a:spcPts val="1600"/>
              </a:spcBef>
              <a:spcAft>
                <a:spcPts val="0"/>
              </a:spcAft>
              <a:buClr>
                <a:schemeClr val="accent1"/>
              </a:buClr>
              <a:buSzPts val="1500"/>
              <a:buFont typeface="Nunito Light"/>
              <a:buChar char="■"/>
              <a:defRPr sz="1200" b="0" i="0" u="none" strike="noStrike" cap="none">
                <a:solidFill>
                  <a:schemeClr val="accent1"/>
                </a:solidFill>
                <a:latin typeface="Work Sans Light"/>
                <a:ea typeface="Work Sans Light"/>
                <a:cs typeface="Work Sans Light"/>
                <a:sym typeface="Work Sans Light"/>
              </a:defRPr>
            </a:lvl3pPr>
            <a:lvl4pPr marL="1828800" marR="0" lvl="3" indent="-323850" algn="l" rtl="0">
              <a:lnSpc>
                <a:spcPct val="115000"/>
              </a:lnSpc>
              <a:spcBef>
                <a:spcPts val="1600"/>
              </a:spcBef>
              <a:spcAft>
                <a:spcPts val="0"/>
              </a:spcAft>
              <a:buClr>
                <a:schemeClr val="accent1"/>
              </a:buClr>
              <a:buSzPts val="1500"/>
              <a:buFont typeface="Nunito Light"/>
              <a:buChar char="●"/>
              <a:defRPr sz="1200" b="0" i="0" u="none" strike="noStrike" cap="none">
                <a:solidFill>
                  <a:schemeClr val="accent1"/>
                </a:solidFill>
                <a:latin typeface="Work Sans Light"/>
                <a:ea typeface="Work Sans Light"/>
                <a:cs typeface="Work Sans Light"/>
                <a:sym typeface="Work Sans Light"/>
              </a:defRPr>
            </a:lvl4pPr>
            <a:lvl5pPr marL="2286000" marR="0" lvl="4" indent="-304800" algn="l" rtl="0">
              <a:lnSpc>
                <a:spcPct val="115000"/>
              </a:lnSpc>
              <a:spcBef>
                <a:spcPts val="1600"/>
              </a:spcBef>
              <a:spcAft>
                <a:spcPts val="0"/>
              </a:spcAft>
              <a:buClr>
                <a:schemeClr val="accent1"/>
              </a:buClr>
              <a:buSzPts val="1200"/>
              <a:buFont typeface="Nunito Light"/>
              <a:buChar char="○"/>
              <a:defRPr sz="1200" b="0" i="0" u="none" strike="noStrike" cap="none">
                <a:solidFill>
                  <a:schemeClr val="accent1"/>
                </a:solidFill>
                <a:latin typeface="Work Sans Light"/>
                <a:ea typeface="Work Sans Light"/>
                <a:cs typeface="Work Sans Light"/>
                <a:sym typeface="Work Sans Light"/>
              </a:defRPr>
            </a:lvl5pPr>
            <a:lvl6pPr marL="2743200" marR="0" lvl="5" indent="-304800" algn="l" rtl="0">
              <a:lnSpc>
                <a:spcPct val="115000"/>
              </a:lnSpc>
              <a:spcBef>
                <a:spcPts val="1600"/>
              </a:spcBef>
              <a:spcAft>
                <a:spcPts val="0"/>
              </a:spcAft>
              <a:buClr>
                <a:schemeClr val="accent1"/>
              </a:buClr>
              <a:buSzPts val="1200"/>
              <a:buFont typeface="Nunito Light"/>
              <a:buChar char="■"/>
              <a:defRPr sz="1200" b="0" i="0" u="none" strike="noStrike" cap="none">
                <a:solidFill>
                  <a:schemeClr val="accent1"/>
                </a:solidFill>
                <a:latin typeface="Work Sans Light"/>
                <a:ea typeface="Work Sans Light"/>
                <a:cs typeface="Work Sans Light"/>
                <a:sym typeface="Work Sans Light"/>
              </a:defRPr>
            </a:lvl6pPr>
            <a:lvl7pPr marL="3200400" marR="0" lvl="6" indent="-311150" algn="l" rtl="0">
              <a:lnSpc>
                <a:spcPct val="115000"/>
              </a:lnSpc>
              <a:spcBef>
                <a:spcPts val="1600"/>
              </a:spcBef>
              <a:spcAft>
                <a:spcPts val="0"/>
              </a:spcAft>
              <a:buClr>
                <a:schemeClr val="accent1"/>
              </a:buClr>
              <a:buSzPts val="1300"/>
              <a:buFont typeface="Nunito Light"/>
              <a:buChar char="●"/>
              <a:defRPr sz="1200" b="0" i="0" u="none" strike="noStrike" cap="none">
                <a:solidFill>
                  <a:schemeClr val="accent1"/>
                </a:solidFill>
                <a:latin typeface="Work Sans Light"/>
                <a:ea typeface="Work Sans Light"/>
                <a:cs typeface="Work Sans Light"/>
                <a:sym typeface="Work Sans Light"/>
              </a:defRPr>
            </a:lvl7pPr>
            <a:lvl8pPr marL="3657600" marR="0" lvl="7" indent="-311150" algn="l" rtl="0">
              <a:lnSpc>
                <a:spcPct val="115000"/>
              </a:lnSpc>
              <a:spcBef>
                <a:spcPts val="1600"/>
              </a:spcBef>
              <a:spcAft>
                <a:spcPts val="0"/>
              </a:spcAft>
              <a:buClr>
                <a:schemeClr val="accent1"/>
              </a:buClr>
              <a:buSzPts val="1300"/>
              <a:buFont typeface="Nunito Light"/>
              <a:buChar char="○"/>
              <a:defRPr sz="1200" b="0" i="0" u="none" strike="noStrike" cap="none">
                <a:solidFill>
                  <a:schemeClr val="accent1"/>
                </a:solidFill>
                <a:latin typeface="Work Sans Light"/>
                <a:ea typeface="Work Sans Light"/>
                <a:cs typeface="Work Sans Light"/>
                <a:sym typeface="Work Sans Light"/>
              </a:defRPr>
            </a:lvl8pPr>
            <a:lvl9pPr marL="4114800" marR="0" lvl="8" indent="-304800" algn="l" rtl="0">
              <a:lnSpc>
                <a:spcPct val="115000"/>
              </a:lnSpc>
              <a:spcBef>
                <a:spcPts val="1600"/>
              </a:spcBef>
              <a:spcAft>
                <a:spcPts val="1600"/>
              </a:spcAft>
              <a:buClr>
                <a:schemeClr val="accent1"/>
              </a:buClr>
              <a:buSzPts val="1200"/>
              <a:buFont typeface="Nunito Light"/>
              <a:buChar char="■"/>
              <a:defRPr sz="1200" b="0" i="0" u="none" strike="noStrike" cap="none">
                <a:solidFill>
                  <a:schemeClr val="accent1"/>
                </a:solidFill>
                <a:latin typeface="Work Sans Light"/>
                <a:ea typeface="Work Sans Light"/>
                <a:cs typeface="Work Sans Light"/>
                <a:sym typeface="Work Sans Light"/>
              </a:defRPr>
            </a:lvl9pPr>
          </a:lstStyle>
          <a:p>
            <a:endParaRPr lang="en-US" dirty="0"/>
          </a:p>
        </p:txBody>
      </p:sp>
      <p:sp>
        <p:nvSpPr>
          <p:cNvPr id="12" name="TextBox 11">
            <a:extLst>
              <a:ext uri="{FF2B5EF4-FFF2-40B4-BE49-F238E27FC236}">
                <a16:creationId xmlns:a16="http://schemas.microsoft.com/office/drawing/2014/main" id="{B14F1187-B35E-E95E-57F7-DDEC9875FCC8}"/>
              </a:ext>
            </a:extLst>
          </p:cNvPr>
          <p:cNvSpPr txBox="1"/>
          <p:nvPr/>
        </p:nvSpPr>
        <p:spPr>
          <a:xfrm>
            <a:off x="2067560" y="1340643"/>
            <a:ext cx="3362960" cy="2462213"/>
          </a:xfrm>
          <a:prstGeom prst="rect">
            <a:avLst/>
          </a:prstGeom>
          <a:noFill/>
        </p:spPr>
        <p:txBody>
          <a:bodyPr wrap="square" rtlCol="0">
            <a:spAutoFit/>
          </a:bodyPr>
          <a:lstStyle/>
          <a:p>
            <a:r>
              <a:rPr lang="en-US" dirty="0">
                <a:solidFill>
                  <a:schemeClr val="accent1"/>
                </a:solidFill>
                <a:latin typeface="Work Sans Light" pitchFamily="2" charset="0"/>
              </a:rPr>
              <a:t>Within the Negative Sentiment, there are 9 main topics:</a:t>
            </a:r>
          </a:p>
          <a:p>
            <a:pPr marL="342900" indent="-342900">
              <a:buClr>
                <a:schemeClr val="accent1"/>
              </a:buClr>
              <a:buAutoNum type="arabicParenR"/>
            </a:pPr>
            <a:r>
              <a:rPr lang="en-US" dirty="0">
                <a:solidFill>
                  <a:schemeClr val="accent1"/>
                </a:solidFill>
                <a:latin typeface="Work Sans Light" pitchFamily="2" charset="0"/>
              </a:rPr>
              <a:t>AI game changing</a:t>
            </a:r>
          </a:p>
          <a:p>
            <a:pPr marL="342900" indent="-342900">
              <a:buClr>
                <a:schemeClr val="accent1"/>
              </a:buClr>
              <a:buAutoNum type="arabicParenR"/>
            </a:pPr>
            <a:r>
              <a:rPr lang="en-US" dirty="0">
                <a:solidFill>
                  <a:schemeClr val="accent1"/>
                </a:solidFill>
                <a:latin typeface="Work Sans Light" pitchFamily="2" charset="0"/>
              </a:rPr>
              <a:t>AI in Agriculture</a:t>
            </a:r>
          </a:p>
          <a:p>
            <a:pPr marL="342900" indent="-342900">
              <a:buClr>
                <a:schemeClr val="accent1"/>
              </a:buClr>
              <a:buAutoNum type="arabicParenR"/>
            </a:pPr>
            <a:r>
              <a:rPr lang="en-US" dirty="0">
                <a:solidFill>
                  <a:schemeClr val="accent1"/>
                </a:solidFill>
                <a:latin typeface="Work Sans Light" pitchFamily="2" charset="0"/>
              </a:rPr>
              <a:t>Cybersecurity / EDGE AI</a:t>
            </a:r>
          </a:p>
          <a:p>
            <a:pPr marL="342900" indent="-342900">
              <a:buClr>
                <a:schemeClr val="accent1"/>
              </a:buClr>
              <a:buAutoNum type="arabicParenR"/>
            </a:pPr>
            <a:r>
              <a:rPr lang="en-US" dirty="0" err="1">
                <a:solidFill>
                  <a:schemeClr val="accent1"/>
                </a:solidFill>
                <a:latin typeface="Work Sans Light" pitchFamily="2" charset="0"/>
              </a:rPr>
              <a:t>ChatGPI</a:t>
            </a:r>
            <a:r>
              <a:rPr lang="en-US" dirty="0">
                <a:solidFill>
                  <a:schemeClr val="accent1"/>
                </a:solidFill>
                <a:latin typeface="Work Sans Light" pitchFamily="2" charset="0"/>
              </a:rPr>
              <a:t> in Schools</a:t>
            </a:r>
          </a:p>
          <a:p>
            <a:pPr marL="342900" indent="-342900">
              <a:buClr>
                <a:schemeClr val="accent1"/>
              </a:buClr>
              <a:buAutoNum type="arabicParenR"/>
            </a:pPr>
            <a:r>
              <a:rPr lang="en-US" dirty="0">
                <a:solidFill>
                  <a:schemeClr val="accent1"/>
                </a:solidFill>
                <a:latin typeface="Work Sans Light" pitchFamily="2" charset="0"/>
              </a:rPr>
              <a:t>ML growth forecast</a:t>
            </a:r>
          </a:p>
          <a:p>
            <a:pPr marL="342900" indent="-342900">
              <a:buClr>
                <a:schemeClr val="accent1"/>
              </a:buClr>
              <a:buAutoNum type="arabicParenR"/>
            </a:pPr>
            <a:r>
              <a:rPr lang="en-US" dirty="0">
                <a:solidFill>
                  <a:schemeClr val="accent1"/>
                </a:solidFill>
                <a:latin typeface="Work Sans Light" pitchFamily="2" charset="0"/>
              </a:rPr>
              <a:t>Cardiologists and AI</a:t>
            </a:r>
          </a:p>
          <a:p>
            <a:pPr marL="342900" indent="-342900">
              <a:buClr>
                <a:schemeClr val="accent1"/>
              </a:buClr>
              <a:buAutoNum type="arabicParenR"/>
            </a:pPr>
            <a:r>
              <a:rPr lang="en-US" dirty="0" err="1">
                <a:solidFill>
                  <a:schemeClr val="accent1"/>
                </a:solidFill>
                <a:latin typeface="Work Sans Light" pitchFamily="2" charset="0"/>
              </a:rPr>
              <a:t>GiftPack</a:t>
            </a:r>
            <a:endParaRPr lang="en-US" dirty="0">
              <a:solidFill>
                <a:schemeClr val="accent1"/>
              </a:solidFill>
              <a:latin typeface="Work Sans Light" pitchFamily="2" charset="0"/>
            </a:endParaRPr>
          </a:p>
          <a:p>
            <a:pPr marL="342900" indent="-342900">
              <a:buClr>
                <a:schemeClr val="accent1"/>
              </a:buClr>
              <a:buAutoNum type="arabicParenR"/>
            </a:pPr>
            <a:r>
              <a:rPr lang="en-US" dirty="0" err="1">
                <a:solidFill>
                  <a:schemeClr val="accent1"/>
                </a:solidFill>
                <a:latin typeface="Work Sans Light" pitchFamily="2" charset="0"/>
              </a:rPr>
              <a:t>SpringML</a:t>
            </a:r>
            <a:endParaRPr lang="en-US" dirty="0">
              <a:solidFill>
                <a:schemeClr val="accent1"/>
              </a:solidFill>
              <a:latin typeface="Work Sans Light" pitchFamily="2" charset="0"/>
            </a:endParaRPr>
          </a:p>
          <a:p>
            <a:pPr marL="342900" indent="-342900">
              <a:buClr>
                <a:schemeClr val="accent1"/>
              </a:buClr>
              <a:buAutoNum type="arabicParenR"/>
            </a:pPr>
            <a:r>
              <a:rPr lang="en-US" dirty="0">
                <a:solidFill>
                  <a:schemeClr val="accent1"/>
                </a:solidFill>
                <a:latin typeface="Work Sans Light" pitchFamily="2" charset="0"/>
              </a:rPr>
              <a:t>AI Printing Technology</a:t>
            </a:r>
          </a:p>
        </p:txBody>
      </p:sp>
      <p:pic>
        <p:nvPicPr>
          <p:cNvPr id="3" name="Picture 2">
            <a:extLst>
              <a:ext uri="{FF2B5EF4-FFF2-40B4-BE49-F238E27FC236}">
                <a16:creationId xmlns:a16="http://schemas.microsoft.com/office/drawing/2014/main" id="{FDCFA13D-9101-5336-7695-EAE39C0BD8EB}"/>
              </a:ext>
            </a:extLst>
          </p:cNvPr>
          <p:cNvPicPr>
            <a:picLocks noChangeAspect="1"/>
          </p:cNvPicPr>
          <p:nvPr/>
        </p:nvPicPr>
        <p:blipFill>
          <a:blip r:embed="rId2"/>
          <a:stretch>
            <a:fillRect/>
          </a:stretch>
        </p:blipFill>
        <p:spPr>
          <a:xfrm>
            <a:off x="4758594" y="2024605"/>
            <a:ext cx="4045045" cy="1355090"/>
          </a:xfrm>
          <a:prstGeom prst="rect">
            <a:avLst/>
          </a:prstGeom>
        </p:spPr>
      </p:pic>
    </p:spTree>
    <p:extLst>
      <p:ext uri="{BB962C8B-B14F-4D97-AF65-F5344CB8AC3E}">
        <p14:creationId xmlns:p14="http://schemas.microsoft.com/office/powerpoint/2010/main" val="1794608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D3B406AD-1443-9B3B-920F-2D7DB488EE79}"/>
              </a:ext>
            </a:extLst>
          </p:cNvPr>
          <p:cNvSpPr>
            <a:spLocks noGrp="1"/>
          </p:cNvSpPr>
          <p:nvPr>
            <p:ph type="title"/>
          </p:nvPr>
        </p:nvSpPr>
        <p:spPr>
          <a:xfrm rot="16200000">
            <a:off x="-1021401" y="2252550"/>
            <a:ext cx="3657600" cy="643800"/>
          </a:xfrm>
        </p:spPr>
        <p:txBody>
          <a:bodyPr/>
          <a:lstStyle/>
          <a:p>
            <a:r>
              <a:rPr lang="en-US" sz="4000" dirty="0"/>
              <a:t>TOPIC DETECTION</a:t>
            </a:r>
          </a:p>
        </p:txBody>
      </p:sp>
      <p:sp>
        <p:nvSpPr>
          <p:cNvPr id="6" name="Text Placeholder 5">
            <a:extLst>
              <a:ext uri="{FF2B5EF4-FFF2-40B4-BE49-F238E27FC236}">
                <a16:creationId xmlns:a16="http://schemas.microsoft.com/office/drawing/2014/main" id="{4687E47A-710A-7C2E-F813-23EEFF3E6FED}"/>
              </a:ext>
            </a:extLst>
          </p:cNvPr>
          <p:cNvSpPr>
            <a:spLocks noGrp="1"/>
          </p:cNvSpPr>
          <p:nvPr>
            <p:ph type="body" idx="1"/>
          </p:nvPr>
        </p:nvSpPr>
        <p:spPr>
          <a:xfrm>
            <a:off x="2759470" y="440008"/>
            <a:ext cx="3880090" cy="513490"/>
          </a:xfrm>
        </p:spPr>
        <p:txBody>
          <a:bodyPr/>
          <a:lstStyle/>
          <a:p>
            <a:pPr marL="127000" indent="0" algn="ctr">
              <a:buNone/>
            </a:pPr>
            <a:r>
              <a:rPr lang="en-US" sz="2400" dirty="0">
                <a:solidFill>
                  <a:schemeClr val="accent2"/>
                </a:solidFill>
              </a:rPr>
              <a:t>POSITIVE SENTIMENT</a:t>
            </a:r>
          </a:p>
        </p:txBody>
      </p:sp>
      <p:sp>
        <p:nvSpPr>
          <p:cNvPr id="8" name="Text Placeholder 5">
            <a:extLst>
              <a:ext uri="{FF2B5EF4-FFF2-40B4-BE49-F238E27FC236}">
                <a16:creationId xmlns:a16="http://schemas.microsoft.com/office/drawing/2014/main" id="{C02D14A5-E7D7-86CE-EE4C-50EFD8630579}"/>
              </a:ext>
            </a:extLst>
          </p:cNvPr>
          <p:cNvSpPr txBox="1">
            <a:spLocks/>
          </p:cNvSpPr>
          <p:nvPr/>
        </p:nvSpPr>
        <p:spPr>
          <a:xfrm>
            <a:off x="2891550" y="2702150"/>
            <a:ext cx="4592100" cy="5134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accent1"/>
              </a:buClr>
              <a:buSzPts val="1600"/>
              <a:buFont typeface="Nunito Light"/>
              <a:buChar char="●"/>
              <a:defRPr sz="1400" b="0" i="0" u="none" strike="noStrike" cap="none">
                <a:solidFill>
                  <a:schemeClr val="accent1"/>
                </a:solidFill>
                <a:latin typeface="Work Sans Light"/>
                <a:ea typeface="Work Sans Light"/>
                <a:cs typeface="Work Sans Light"/>
                <a:sym typeface="Work Sans Light"/>
              </a:defRPr>
            </a:lvl1pPr>
            <a:lvl2pPr marL="914400" marR="0" lvl="1" indent="-330200" algn="l" rtl="0">
              <a:lnSpc>
                <a:spcPct val="115000"/>
              </a:lnSpc>
              <a:spcBef>
                <a:spcPts val="1600"/>
              </a:spcBef>
              <a:spcAft>
                <a:spcPts val="0"/>
              </a:spcAft>
              <a:buClr>
                <a:schemeClr val="accent1"/>
              </a:buClr>
              <a:buSzPts val="1600"/>
              <a:buFont typeface="Nunito Light"/>
              <a:buChar char="○"/>
              <a:defRPr sz="1200" b="0" i="0" u="none" strike="noStrike" cap="none">
                <a:solidFill>
                  <a:schemeClr val="accent1"/>
                </a:solidFill>
                <a:latin typeface="Work Sans Light"/>
                <a:ea typeface="Work Sans Light"/>
                <a:cs typeface="Work Sans Light"/>
                <a:sym typeface="Work Sans Light"/>
              </a:defRPr>
            </a:lvl2pPr>
            <a:lvl3pPr marL="1371600" marR="0" lvl="2" indent="-323850" algn="l" rtl="0">
              <a:lnSpc>
                <a:spcPct val="115000"/>
              </a:lnSpc>
              <a:spcBef>
                <a:spcPts val="1600"/>
              </a:spcBef>
              <a:spcAft>
                <a:spcPts val="0"/>
              </a:spcAft>
              <a:buClr>
                <a:schemeClr val="accent1"/>
              </a:buClr>
              <a:buSzPts val="1500"/>
              <a:buFont typeface="Nunito Light"/>
              <a:buChar char="■"/>
              <a:defRPr sz="1200" b="0" i="0" u="none" strike="noStrike" cap="none">
                <a:solidFill>
                  <a:schemeClr val="accent1"/>
                </a:solidFill>
                <a:latin typeface="Work Sans Light"/>
                <a:ea typeface="Work Sans Light"/>
                <a:cs typeface="Work Sans Light"/>
                <a:sym typeface="Work Sans Light"/>
              </a:defRPr>
            </a:lvl3pPr>
            <a:lvl4pPr marL="1828800" marR="0" lvl="3" indent="-323850" algn="l" rtl="0">
              <a:lnSpc>
                <a:spcPct val="115000"/>
              </a:lnSpc>
              <a:spcBef>
                <a:spcPts val="1600"/>
              </a:spcBef>
              <a:spcAft>
                <a:spcPts val="0"/>
              </a:spcAft>
              <a:buClr>
                <a:schemeClr val="accent1"/>
              </a:buClr>
              <a:buSzPts val="1500"/>
              <a:buFont typeface="Nunito Light"/>
              <a:buChar char="●"/>
              <a:defRPr sz="1200" b="0" i="0" u="none" strike="noStrike" cap="none">
                <a:solidFill>
                  <a:schemeClr val="accent1"/>
                </a:solidFill>
                <a:latin typeface="Work Sans Light"/>
                <a:ea typeface="Work Sans Light"/>
                <a:cs typeface="Work Sans Light"/>
                <a:sym typeface="Work Sans Light"/>
              </a:defRPr>
            </a:lvl4pPr>
            <a:lvl5pPr marL="2286000" marR="0" lvl="4" indent="-304800" algn="l" rtl="0">
              <a:lnSpc>
                <a:spcPct val="115000"/>
              </a:lnSpc>
              <a:spcBef>
                <a:spcPts val="1600"/>
              </a:spcBef>
              <a:spcAft>
                <a:spcPts val="0"/>
              </a:spcAft>
              <a:buClr>
                <a:schemeClr val="accent1"/>
              </a:buClr>
              <a:buSzPts val="1200"/>
              <a:buFont typeface="Nunito Light"/>
              <a:buChar char="○"/>
              <a:defRPr sz="1200" b="0" i="0" u="none" strike="noStrike" cap="none">
                <a:solidFill>
                  <a:schemeClr val="accent1"/>
                </a:solidFill>
                <a:latin typeface="Work Sans Light"/>
                <a:ea typeface="Work Sans Light"/>
                <a:cs typeface="Work Sans Light"/>
                <a:sym typeface="Work Sans Light"/>
              </a:defRPr>
            </a:lvl5pPr>
            <a:lvl6pPr marL="2743200" marR="0" lvl="5" indent="-304800" algn="l" rtl="0">
              <a:lnSpc>
                <a:spcPct val="115000"/>
              </a:lnSpc>
              <a:spcBef>
                <a:spcPts val="1600"/>
              </a:spcBef>
              <a:spcAft>
                <a:spcPts val="0"/>
              </a:spcAft>
              <a:buClr>
                <a:schemeClr val="accent1"/>
              </a:buClr>
              <a:buSzPts val="1200"/>
              <a:buFont typeface="Nunito Light"/>
              <a:buChar char="■"/>
              <a:defRPr sz="1200" b="0" i="0" u="none" strike="noStrike" cap="none">
                <a:solidFill>
                  <a:schemeClr val="accent1"/>
                </a:solidFill>
                <a:latin typeface="Work Sans Light"/>
                <a:ea typeface="Work Sans Light"/>
                <a:cs typeface="Work Sans Light"/>
                <a:sym typeface="Work Sans Light"/>
              </a:defRPr>
            </a:lvl6pPr>
            <a:lvl7pPr marL="3200400" marR="0" lvl="6" indent="-311150" algn="l" rtl="0">
              <a:lnSpc>
                <a:spcPct val="115000"/>
              </a:lnSpc>
              <a:spcBef>
                <a:spcPts val="1600"/>
              </a:spcBef>
              <a:spcAft>
                <a:spcPts val="0"/>
              </a:spcAft>
              <a:buClr>
                <a:schemeClr val="accent1"/>
              </a:buClr>
              <a:buSzPts val="1300"/>
              <a:buFont typeface="Nunito Light"/>
              <a:buChar char="●"/>
              <a:defRPr sz="1200" b="0" i="0" u="none" strike="noStrike" cap="none">
                <a:solidFill>
                  <a:schemeClr val="accent1"/>
                </a:solidFill>
                <a:latin typeface="Work Sans Light"/>
                <a:ea typeface="Work Sans Light"/>
                <a:cs typeface="Work Sans Light"/>
                <a:sym typeface="Work Sans Light"/>
              </a:defRPr>
            </a:lvl7pPr>
            <a:lvl8pPr marL="3657600" marR="0" lvl="7" indent="-311150" algn="l" rtl="0">
              <a:lnSpc>
                <a:spcPct val="115000"/>
              </a:lnSpc>
              <a:spcBef>
                <a:spcPts val="1600"/>
              </a:spcBef>
              <a:spcAft>
                <a:spcPts val="0"/>
              </a:spcAft>
              <a:buClr>
                <a:schemeClr val="accent1"/>
              </a:buClr>
              <a:buSzPts val="1300"/>
              <a:buFont typeface="Nunito Light"/>
              <a:buChar char="○"/>
              <a:defRPr sz="1200" b="0" i="0" u="none" strike="noStrike" cap="none">
                <a:solidFill>
                  <a:schemeClr val="accent1"/>
                </a:solidFill>
                <a:latin typeface="Work Sans Light"/>
                <a:ea typeface="Work Sans Light"/>
                <a:cs typeface="Work Sans Light"/>
                <a:sym typeface="Work Sans Light"/>
              </a:defRPr>
            </a:lvl8pPr>
            <a:lvl9pPr marL="4114800" marR="0" lvl="8" indent="-304800" algn="l" rtl="0">
              <a:lnSpc>
                <a:spcPct val="115000"/>
              </a:lnSpc>
              <a:spcBef>
                <a:spcPts val="1600"/>
              </a:spcBef>
              <a:spcAft>
                <a:spcPts val="1600"/>
              </a:spcAft>
              <a:buClr>
                <a:schemeClr val="accent1"/>
              </a:buClr>
              <a:buSzPts val="1200"/>
              <a:buFont typeface="Nunito Light"/>
              <a:buChar char="■"/>
              <a:defRPr sz="1200" b="0" i="0" u="none" strike="noStrike" cap="none">
                <a:solidFill>
                  <a:schemeClr val="accent1"/>
                </a:solidFill>
                <a:latin typeface="Work Sans Light"/>
                <a:ea typeface="Work Sans Light"/>
                <a:cs typeface="Work Sans Light"/>
                <a:sym typeface="Work Sans Light"/>
              </a:defRPr>
            </a:lvl9pPr>
          </a:lstStyle>
          <a:p>
            <a:endParaRPr lang="en-US" dirty="0"/>
          </a:p>
        </p:txBody>
      </p:sp>
      <p:sp>
        <p:nvSpPr>
          <p:cNvPr id="12" name="TextBox 11">
            <a:extLst>
              <a:ext uri="{FF2B5EF4-FFF2-40B4-BE49-F238E27FC236}">
                <a16:creationId xmlns:a16="http://schemas.microsoft.com/office/drawing/2014/main" id="{B14F1187-B35E-E95E-57F7-DDEC9875FCC8}"/>
              </a:ext>
            </a:extLst>
          </p:cNvPr>
          <p:cNvSpPr txBox="1"/>
          <p:nvPr/>
        </p:nvSpPr>
        <p:spPr>
          <a:xfrm>
            <a:off x="2067560" y="1340643"/>
            <a:ext cx="3362960" cy="2677656"/>
          </a:xfrm>
          <a:prstGeom prst="rect">
            <a:avLst/>
          </a:prstGeom>
          <a:noFill/>
        </p:spPr>
        <p:txBody>
          <a:bodyPr wrap="square" rtlCol="0">
            <a:spAutoFit/>
          </a:bodyPr>
          <a:lstStyle/>
          <a:p>
            <a:r>
              <a:rPr lang="en-US" dirty="0">
                <a:solidFill>
                  <a:schemeClr val="accent1"/>
                </a:solidFill>
                <a:latin typeface="Work Sans Light" pitchFamily="2" charset="0"/>
              </a:rPr>
              <a:t>Within the Negative Sentiment, there are 9 main topics:</a:t>
            </a:r>
          </a:p>
          <a:p>
            <a:pPr marL="342900" indent="-342900">
              <a:buClr>
                <a:schemeClr val="accent1"/>
              </a:buClr>
              <a:buAutoNum type="arabicParenR"/>
            </a:pPr>
            <a:r>
              <a:rPr lang="en-US" dirty="0">
                <a:solidFill>
                  <a:schemeClr val="accent1"/>
                </a:solidFill>
                <a:latin typeface="Work Sans Light" pitchFamily="2" charset="0"/>
              </a:rPr>
              <a:t>AI game changing</a:t>
            </a:r>
          </a:p>
          <a:p>
            <a:pPr marL="342900" indent="-342900">
              <a:buClr>
                <a:schemeClr val="accent1"/>
              </a:buClr>
              <a:buAutoNum type="arabicParenR"/>
            </a:pPr>
            <a:r>
              <a:rPr lang="en-US" dirty="0">
                <a:solidFill>
                  <a:schemeClr val="accent1"/>
                </a:solidFill>
                <a:latin typeface="Work Sans Light" pitchFamily="2" charset="0"/>
              </a:rPr>
              <a:t>AI in Bio</a:t>
            </a:r>
          </a:p>
          <a:p>
            <a:pPr marL="342900" indent="-342900">
              <a:buClr>
                <a:schemeClr val="accent1"/>
              </a:buClr>
              <a:buAutoNum type="arabicParenR"/>
            </a:pPr>
            <a:r>
              <a:rPr lang="en-US" dirty="0">
                <a:solidFill>
                  <a:schemeClr val="accent1"/>
                </a:solidFill>
                <a:latin typeface="Work Sans Light" pitchFamily="2" charset="0"/>
              </a:rPr>
              <a:t>AI efficiency in companies</a:t>
            </a:r>
          </a:p>
          <a:p>
            <a:pPr marL="342900" indent="-342900">
              <a:buClr>
                <a:schemeClr val="accent1"/>
              </a:buClr>
              <a:buAutoNum type="arabicParenR"/>
            </a:pPr>
            <a:r>
              <a:rPr lang="en-US" dirty="0">
                <a:solidFill>
                  <a:schemeClr val="accent1"/>
                </a:solidFill>
                <a:latin typeface="Work Sans Light" pitchFamily="2" charset="0"/>
              </a:rPr>
              <a:t>AI in </a:t>
            </a:r>
            <a:r>
              <a:rPr lang="en-US" dirty="0" err="1">
                <a:solidFill>
                  <a:schemeClr val="accent1"/>
                </a:solidFill>
                <a:latin typeface="Work Sans Light" pitchFamily="2" charset="0"/>
              </a:rPr>
              <a:t>canade</a:t>
            </a:r>
            <a:endParaRPr lang="en-US" dirty="0">
              <a:solidFill>
                <a:schemeClr val="accent1"/>
              </a:solidFill>
              <a:latin typeface="Work Sans Light" pitchFamily="2" charset="0"/>
            </a:endParaRPr>
          </a:p>
          <a:p>
            <a:pPr marL="342900" indent="-342900">
              <a:buClr>
                <a:schemeClr val="accent1"/>
              </a:buClr>
              <a:buAutoNum type="arabicParenR"/>
            </a:pPr>
            <a:r>
              <a:rPr lang="en-US" dirty="0">
                <a:solidFill>
                  <a:schemeClr val="accent1"/>
                </a:solidFill>
                <a:latin typeface="Work Sans Light" pitchFamily="2" charset="0"/>
              </a:rPr>
              <a:t>Using </a:t>
            </a:r>
            <a:r>
              <a:rPr lang="en-US" dirty="0" err="1">
                <a:solidFill>
                  <a:schemeClr val="accent1"/>
                </a:solidFill>
                <a:latin typeface="Work Sans Light" pitchFamily="2" charset="0"/>
              </a:rPr>
              <a:t>ChatGPT</a:t>
            </a:r>
            <a:r>
              <a:rPr lang="en-US" dirty="0">
                <a:solidFill>
                  <a:schemeClr val="accent1"/>
                </a:solidFill>
                <a:latin typeface="Work Sans Light" pitchFamily="2" charset="0"/>
              </a:rPr>
              <a:t> in Academia</a:t>
            </a:r>
          </a:p>
          <a:p>
            <a:pPr marL="342900" indent="-342900">
              <a:buClr>
                <a:schemeClr val="accent1"/>
              </a:buClr>
              <a:buAutoNum type="arabicParenR"/>
            </a:pPr>
            <a:r>
              <a:rPr lang="en-US" dirty="0">
                <a:solidFill>
                  <a:schemeClr val="accent1"/>
                </a:solidFill>
                <a:latin typeface="Work Sans Light" pitchFamily="2" charset="0"/>
              </a:rPr>
              <a:t>AI’s usefulness in earthquakes detection</a:t>
            </a:r>
          </a:p>
          <a:p>
            <a:pPr marL="342900" indent="-342900">
              <a:buClr>
                <a:schemeClr val="accent1"/>
              </a:buClr>
              <a:buAutoNum type="arabicParenR"/>
            </a:pPr>
            <a:r>
              <a:rPr lang="en-US" dirty="0">
                <a:solidFill>
                  <a:schemeClr val="accent1"/>
                </a:solidFill>
                <a:latin typeface="Work Sans Light" pitchFamily="2" charset="0"/>
              </a:rPr>
              <a:t>AI and Radiotherapy</a:t>
            </a:r>
          </a:p>
          <a:p>
            <a:pPr marL="342900" indent="-342900">
              <a:buClr>
                <a:schemeClr val="accent1"/>
              </a:buClr>
              <a:buAutoNum type="arabicParenR"/>
            </a:pPr>
            <a:r>
              <a:rPr lang="en-US" dirty="0">
                <a:solidFill>
                  <a:schemeClr val="accent1"/>
                </a:solidFill>
                <a:latin typeface="Work Sans Light" pitchFamily="2" charset="0"/>
              </a:rPr>
              <a:t>AI and dialysis</a:t>
            </a:r>
          </a:p>
          <a:p>
            <a:pPr marL="342900" indent="-342900">
              <a:buClr>
                <a:schemeClr val="accent1"/>
              </a:buClr>
              <a:buAutoNum type="arabicParenR"/>
            </a:pPr>
            <a:r>
              <a:rPr lang="en-US" dirty="0" err="1">
                <a:solidFill>
                  <a:schemeClr val="accent1"/>
                </a:solidFill>
                <a:latin typeface="Work Sans Light" pitchFamily="2" charset="0"/>
              </a:rPr>
              <a:t>SpringML</a:t>
            </a:r>
            <a:endParaRPr lang="en-US" dirty="0">
              <a:solidFill>
                <a:schemeClr val="accent1"/>
              </a:solidFill>
              <a:latin typeface="Work Sans Light" pitchFamily="2" charset="0"/>
            </a:endParaRPr>
          </a:p>
        </p:txBody>
      </p:sp>
      <p:pic>
        <p:nvPicPr>
          <p:cNvPr id="7" name="Picture 6">
            <a:extLst>
              <a:ext uri="{FF2B5EF4-FFF2-40B4-BE49-F238E27FC236}">
                <a16:creationId xmlns:a16="http://schemas.microsoft.com/office/drawing/2014/main" id="{0A5C0387-DC0F-795E-DF4D-617F553485BA}"/>
              </a:ext>
            </a:extLst>
          </p:cNvPr>
          <p:cNvPicPr>
            <a:picLocks noChangeAspect="1"/>
          </p:cNvPicPr>
          <p:nvPr/>
        </p:nvPicPr>
        <p:blipFill>
          <a:blip r:embed="rId2"/>
          <a:stretch>
            <a:fillRect/>
          </a:stretch>
        </p:blipFill>
        <p:spPr>
          <a:xfrm>
            <a:off x="5044440" y="1913737"/>
            <a:ext cx="3928432" cy="1316025"/>
          </a:xfrm>
          <a:prstGeom prst="rect">
            <a:avLst/>
          </a:prstGeom>
        </p:spPr>
      </p:pic>
    </p:spTree>
    <p:extLst>
      <p:ext uri="{BB962C8B-B14F-4D97-AF65-F5344CB8AC3E}">
        <p14:creationId xmlns:p14="http://schemas.microsoft.com/office/powerpoint/2010/main" val="3789724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BC5698-7FFA-852F-18C7-E9E108B1B293}"/>
              </a:ext>
            </a:extLst>
          </p:cNvPr>
          <p:cNvSpPr>
            <a:spLocks noGrp="1"/>
          </p:cNvSpPr>
          <p:nvPr>
            <p:ph type="body" idx="1"/>
          </p:nvPr>
        </p:nvSpPr>
        <p:spPr>
          <a:xfrm>
            <a:off x="2436054" y="3024806"/>
            <a:ext cx="5321106" cy="1486234"/>
          </a:xfrm>
        </p:spPr>
        <p:txBody>
          <a:bodyPr/>
          <a:lstStyle/>
          <a:p>
            <a:pPr marL="127000" indent="0">
              <a:buNone/>
            </a:pPr>
            <a:r>
              <a:rPr lang="en-US" dirty="0"/>
              <a:t>As we can see, the general trend for AI has been positive, until 2023, which is when </a:t>
            </a:r>
            <a:r>
              <a:rPr lang="en-US" dirty="0" err="1"/>
              <a:t>ChatGPT</a:t>
            </a:r>
            <a:r>
              <a:rPr lang="en-US" dirty="0"/>
              <a:t> came into the forefront. The advent of </a:t>
            </a:r>
            <a:r>
              <a:rPr lang="en-US" dirty="0" err="1"/>
              <a:t>ChatGPT</a:t>
            </a:r>
            <a:r>
              <a:rPr lang="en-US" dirty="0"/>
              <a:t> created a huge discourse amongst teachers and educators alike, which would explain the huge uptick in traction.</a:t>
            </a:r>
          </a:p>
        </p:txBody>
      </p:sp>
      <p:sp>
        <p:nvSpPr>
          <p:cNvPr id="4" name="Title 2">
            <a:extLst>
              <a:ext uri="{FF2B5EF4-FFF2-40B4-BE49-F238E27FC236}">
                <a16:creationId xmlns:a16="http://schemas.microsoft.com/office/drawing/2014/main" id="{4BDAC50D-DA97-947A-CD30-9ECC18D61245}"/>
              </a:ext>
            </a:extLst>
          </p:cNvPr>
          <p:cNvSpPr txBox="1">
            <a:spLocks/>
          </p:cNvSpPr>
          <p:nvPr/>
        </p:nvSpPr>
        <p:spPr>
          <a:xfrm rot="16200000">
            <a:off x="-869001" y="2404950"/>
            <a:ext cx="3657600" cy="64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Varela Round"/>
              <a:buNone/>
              <a:defRPr sz="1800" b="0" i="0" u="none" strike="noStrike" cap="none">
                <a:solidFill>
                  <a:schemeClr val="lt1"/>
                </a:solidFill>
                <a:latin typeface="Varela Round"/>
                <a:ea typeface="Varela Round"/>
                <a:cs typeface="Varela Round"/>
                <a:sym typeface="Varela Round"/>
              </a:defRPr>
            </a:lvl1pPr>
            <a:lvl2pPr marR="0" lvl="1"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2pPr>
            <a:lvl3pPr marR="0" lvl="2"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3pPr>
            <a:lvl4pPr marR="0" lvl="3"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4pPr>
            <a:lvl5pPr marR="0" lvl="4"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5pPr>
            <a:lvl6pPr marR="0" lvl="5"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6pPr>
            <a:lvl7pPr marR="0" lvl="6"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7pPr>
            <a:lvl8pPr marR="0" lvl="7"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8pPr>
            <a:lvl9pPr marR="0" lvl="8"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9pPr>
          </a:lstStyle>
          <a:p>
            <a:r>
              <a:rPr lang="en-US" sz="4000" dirty="0"/>
              <a:t>SENTIMENT OVER TIME</a:t>
            </a:r>
          </a:p>
        </p:txBody>
      </p:sp>
      <p:pic>
        <p:nvPicPr>
          <p:cNvPr id="6" name="Picture 5">
            <a:extLst>
              <a:ext uri="{FF2B5EF4-FFF2-40B4-BE49-F238E27FC236}">
                <a16:creationId xmlns:a16="http://schemas.microsoft.com/office/drawing/2014/main" id="{361F9681-0207-B79B-A3C8-77E10E7FA3B6}"/>
              </a:ext>
            </a:extLst>
          </p:cNvPr>
          <p:cNvPicPr>
            <a:picLocks noChangeAspect="1"/>
          </p:cNvPicPr>
          <p:nvPr/>
        </p:nvPicPr>
        <p:blipFill>
          <a:blip r:embed="rId2"/>
          <a:stretch>
            <a:fillRect/>
          </a:stretch>
        </p:blipFill>
        <p:spPr>
          <a:xfrm>
            <a:off x="2436054" y="304723"/>
            <a:ext cx="5271116" cy="2419938"/>
          </a:xfrm>
          <a:prstGeom prst="rect">
            <a:avLst/>
          </a:prstGeom>
        </p:spPr>
      </p:pic>
    </p:spTree>
    <p:extLst>
      <p:ext uri="{BB962C8B-B14F-4D97-AF65-F5344CB8AC3E}">
        <p14:creationId xmlns:p14="http://schemas.microsoft.com/office/powerpoint/2010/main" val="3586008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BC5698-7FFA-852F-18C7-E9E108B1B293}"/>
              </a:ext>
            </a:extLst>
          </p:cNvPr>
          <p:cNvSpPr>
            <a:spLocks noGrp="1"/>
          </p:cNvSpPr>
          <p:nvPr>
            <p:ph type="body" idx="1"/>
          </p:nvPr>
        </p:nvSpPr>
        <p:spPr>
          <a:xfrm>
            <a:off x="2805190" y="339950"/>
            <a:ext cx="4592100" cy="396650"/>
          </a:xfrm>
        </p:spPr>
        <p:txBody>
          <a:bodyPr/>
          <a:lstStyle/>
          <a:p>
            <a:pPr marL="127000" indent="0">
              <a:buNone/>
            </a:pPr>
            <a:r>
              <a:rPr lang="en-US" dirty="0"/>
              <a:t>This is the sentiment over time of Generative AI</a:t>
            </a:r>
          </a:p>
        </p:txBody>
      </p:sp>
      <p:sp>
        <p:nvSpPr>
          <p:cNvPr id="4" name="Title 2">
            <a:extLst>
              <a:ext uri="{FF2B5EF4-FFF2-40B4-BE49-F238E27FC236}">
                <a16:creationId xmlns:a16="http://schemas.microsoft.com/office/drawing/2014/main" id="{4BDAC50D-DA97-947A-CD30-9ECC18D61245}"/>
              </a:ext>
            </a:extLst>
          </p:cNvPr>
          <p:cNvSpPr txBox="1">
            <a:spLocks/>
          </p:cNvSpPr>
          <p:nvPr/>
        </p:nvSpPr>
        <p:spPr>
          <a:xfrm rot="16200000">
            <a:off x="-869001" y="2404950"/>
            <a:ext cx="3657600" cy="64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Varela Round"/>
              <a:buNone/>
              <a:defRPr sz="1800" b="0" i="0" u="none" strike="noStrike" cap="none">
                <a:solidFill>
                  <a:schemeClr val="lt1"/>
                </a:solidFill>
                <a:latin typeface="Varela Round"/>
                <a:ea typeface="Varela Round"/>
                <a:cs typeface="Varela Round"/>
                <a:sym typeface="Varela Round"/>
              </a:defRPr>
            </a:lvl1pPr>
            <a:lvl2pPr marR="0" lvl="1"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2pPr>
            <a:lvl3pPr marR="0" lvl="2"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3pPr>
            <a:lvl4pPr marR="0" lvl="3"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4pPr>
            <a:lvl5pPr marR="0" lvl="4"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5pPr>
            <a:lvl6pPr marR="0" lvl="5"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6pPr>
            <a:lvl7pPr marR="0" lvl="6"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7pPr>
            <a:lvl8pPr marR="0" lvl="7"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8pPr>
            <a:lvl9pPr marR="0" lvl="8"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9pPr>
          </a:lstStyle>
          <a:p>
            <a:r>
              <a:rPr lang="en-US" sz="4000" dirty="0"/>
              <a:t>SENTIMENT OVER TIME</a:t>
            </a:r>
          </a:p>
        </p:txBody>
      </p:sp>
      <p:pic>
        <p:nvPicPr>
          <p:cNvPr id="8" name="Picture 7">
            <a:extLst>
              <a:ext uri="{FF2B5EF4-FFF2-40B4-BE49-F238E27FC236}">
                <a16:creationId xmlns:a16="http://schemas.microsoft.com/office/drawing/2014/main" id="{EEEFF035-9FF6-3922-D6EB-8A1218602B3C}"/>
              </a:ext>
            </a:extLst>
          </p:cNvPr>
          <p:cNvPicPr>
            <a:picLocks noChangeAspect="1"/>
          </p:cNvPicPr>
          <p:nvPr/>
        </p:nvPicPr>
        <p:blipFill>
          <a:blip r:embed="rId2"/>
          <a:stretch>
            <a:fillRect/>
          </a:stretch>
        </p:blipFill>
        <p:spPr>
          <a:xfrm>
            <a:off x="1767840" y="1108362"/>
            <a:ext cx="7050791" cy="3236976"/>
          </a:xfrm>
          <a:prstGeom prst="rect">
            <a:avLst/>
          </a:prstGeom>
        </p:spPr>
      </p:pic>
    </p:spTree>
    <p:extLst>
      <p:ext uri="{BB962C8B-B14F-4D97-AF65-F5344CB8AC3E}">
        <p14:creationId xmlns:p14="http://schemas.microsoft.com/office/powerpoint/2010/main" val="1832762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BC5698-7FFA-852F-18C7-E9E108B1B293}"/>
              </a:ext>
            </a:extLst>
          </p:cNvPr>
          <p:cNvSpPr>
            <a:spLocks noGrp="1"/>
          </p:cNvSpPr>
          <p:nvPr>
            <p:ph type="body" idx="1"/>
          </p:nvPr>
        </p:nvSpPr>
        <p:spPr>
          <a:xfrm>
            <a:off x="2533882" y="2849470"/>
            <a:ext cx="5278135" cy="1895250"/>
          </a:xfrm>
        </p:spPr>
        <p:txBody>
          <a:bodyPr/>
          <a:lstStyle/>
          <a:p>
            <a:pPr marL="127000" indent="0">
              <a:buNone/>
            </a:pPr>
            <a:r>
              <a:rPr lang="en-US" dirty="0"/>
              <a:t>This is the sentiment over time of Conversational  AI</a:t>
            </a:r>
          </a:p>
          <a:p>
            <a:pPr marL="127000" indent="0">
              <a:buNone/>
            </a:pPr>
            <a:r>
              <a:rPr lang="en-US" dirty="0"/>
              <a:t>As we can see, Conversational AI has always had a slightly negative sentiment, due to the various scandals by the Microsoft and google bots. Blender bot from </a:t>
            </a:r>
            <a:r>
              <a:rPr lang="en-US" dirty="0" err="1"/>
              <a:t>facebook</a:t>
            </a:r>
            <a:r>
              <a:rPr lang="en-US" dirty="0"/>
              <a:t> was known to have called mark Zuckerberg creepy and manipulative. All of these events have shown a negative sentiment for conversational AI</a:t>
            </a:r>
          </a:p>
        </p:txBody>
      </p:sp>
      <p:sp>
        <p:nvSpPr>
          <p:cNvPr id="4" name="Title 2">
            <a:extLst>
              <a:ext uri="{FF2B5EF4-FFF2-40B4-BE49-F238E27FC236}">
                <a16:creationId xmlns:a16="http://schemas.microsoft.com/office/drawing/2014/main" id="{4BDAC50D-DA97-947A-CD30-9ECC18D61245}"/>
              </a:ext>
            </a:extLst>
          </p:cNvPr>
          <p:cNvSpPr txBox="1">
            <a:spLocks/>
          </p:cNvSpPr>
          <p:nvPr/>
        </p:nvSpPr>
        <p:spPr>
          <a:xfrm rot="16200000">
            <a:off x="-869001" y="2404950"/>
            <a:ext cx="3657600" cy="64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Varela Round"/>
              <a:buNone/>
              <a:defRPr sz="1800" b="0" i="0" u="none" strike="noStrike" cap="none">
                <a:solidFill>
                  <a:schemeClr val="lt1"/>
                </a:solidFill>
                <a:latin typeface="Varela Round"/>
                <a:ea typeface="Varela Round"/>
                <a:cs typeface="Varela Round"/>
                <a:sym typeface="Varela Round"/>
              </a:defRPr>
            </a:lvl1pPr>
            <a:lvl2pPr marR="0" lvl="1"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2pPr>
            <a:lvl3pPr marR="0" lvl="2"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3pPr>
            <a:lvl4pPr marR="0" lvl="3"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4pPr>
            <a:lvl5pPr marR="0" lvl="4"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5pPr>
            <a:lvl6pPr marR="0" lvl="5"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6pPr>
            <a:lvl7pPr marR="0" lvl="6"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7pPr>
            <a:lvl8pPr marR="0" lvl="7"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8pPr>
            <a:lvl9pPr marR="0" lvl="8"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9pPr>
          </a:lstStyle>
          <a:p>
            <a:r>
              <a:rPr lang="en-US" sz="4000" dirty="0"/>
              <a:t>SENTIMENT OVER TIME</a:t>
            </a:r>
          </a:p>
        </p:txBody>
      </p:sp>
      <p:pic>
        <p:nvPicPr>
          <p:cNvPr id="5" name="Picture 4">
            <a:extLst>
              <a:ext uri="{FF2B5EF4-FFF2-40B4-BE49-F238E27FC236}">
                <a16:creationId xmlns:a16="http://schemas.microsoft.com/office/drawing/2014/main" id="{737D747E-7B18-5308-B455-777FE3152EC7}"/>
              </a:ext>
            </a:extLst>
          </p:cNvPr>
          <p:cNvPicPr>
            <a:picLocks noChangeAspect="1"/>
          </p:cNvPicPr>
          <p:nvPr/>
        </p:nvPicPr>
        <p:blipFill>
          <a:blip r:embed="rId2"/>
          <a:stretch>
            <a:fillRect/>
          </a:stretch>
        </p:blipFill>
        <p:spPr>
          <a:xfrm>
            <a:off x="2533883" y="303690"/>
            <a:ext cx="5278135" cy="2423160"/>
          </a:xfrm>
          <a:prstGeom prst="rect">
            <a:avLst/>
          </a:prstGeom>
        </p:spPr>
      </p:pic>
    </p:spTree>
    <p:extLst>
      <p:ext uri="{BB962C8B-B14F-4D97-AF65-F5344CB8AC3E}">
        <p14:creationId xmlns:p14="http://schemas.microsoft.com/office/powerpoint/2010/main" val="28741155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BC5698-7FFA-852F-18C7-E9E108B1B293}"/>
              </a:ext>
            </a:extLst>
          </p:cNvPr>
          <p:cNvSpPr>
            <a:spLocks noGrp="1"/>
          </p:cNvSpPr>
          <p:nvPr>
            <p:ph type="body" idx="1"/>
          </p:nvPr>
        </p:nvSpPr>
        <p:spPr>
          <a:xfrm>
            <a:off x="2209800" y="339950"/>
            <a:ext cx="5187490" cy="396650"/>
          </a:xfrm>
        </p:spPr>
        <p:txBody>
          <a:bodyPr/>
          <a:lstStyle/>
          <a:p>
            <a:pPr marL="127000" indent="0">
              <a:buNone/>
            </a:pPr>
            <a:r>
              <a:rPr lang="en-US" dirty="0"/>
              <a:t>This is the sentiment over time of Automation</a:t>
            </a:r>
          </a:p>
        </p:txBody>
      </p:sp>
      <p:sp>
        <p:nvSpPr>
          <p:cNvPr id="4" name="Title 2">
            <a:extLst>
              <a:ext uri="{FF2B5EF4-FFF2-40B4-BE49-F238E27FC236}">
                <a16:creationId xmlns:a16="http://schemas.microsoft.com/office/drawing/2014/main" id="{4BDAC50D-DA97-947A-CD30-9ECC18D61245}"/>
              </a:ext>
            </a:extLst>
          </p:cNvPr>
          <p:cNvSpPr txBox="1">
            <a:spLocks/>
          </p:cNvSpPr>
          <p:nvPr/>
        </p:nvSpPr>
        <p:spPr>
          <a:xfrm rot="16200000">
            <a:off x="-869001" y="2404950"/>
            <a:ext cx="3657600" cy="64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Varela Round"/>
              <a:buNone/>
              <a:defRPr sz="1800" b="0" i="0" u="none" strike="noStrike" cap="none">
                <a:solidFill>
                  <a:schemeClr val="lt1"/>
                </a:solidFill>
                <a:latin typeface="Varela Round"/>
                <a:ea typeface="Varela Round"/>
                <a:cs typeface="Varela Round"/>
                <a:sym typeface="Varela Round"/>
              </a:defRPr>
            </a:lvl1pPr>
            <a:lvl2pPr marR="0" lvl="1"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2pPr>
            <a:lvl3pPr marR="0" lvl="2"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3pPr>
            <a:lvl4pPr marR="0" lvl="3"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4pPr>
            <a:lvl5pPr marR="0" lvl="4"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5pPr>
            <a:lvl6pPr marR="0" lvl="5"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6pPr>
            <a:lvl7pPr marR="0" lvl="6"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7pPr>
            <a:lvl8pPr marR="0" lvl="7"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8pPr>
            <a:lvl9pPr marR="0" lvl="8" algn="r" rtl="0">
              <a:lnSpc>
                <a:spcPct val="100000"/>
              </a:lnSpc>
              <a:spcBef>
                <a:spcPts val="0"/>
              </a:spcBef>
              <a:spcAft>
                <a:spcPts val="0"/>
              </a:spcAft>
              <a:buClr>
                <a:schemeClr val="lt1"/>
              </a:buClr>
              <a:buSzPts val="2800"/>
              <a:buFont typeface="Righteous"/>
              <a:buNone/>
              <a:defRPr sz="2800" b="0" i="0" u="none" strike="noStrike" cap="none">
                <a:solidFill>
                  <a:schemeClr val="lt1"/>
                </a:solidFill>
                <a:latin typeface="Righteous"/>
                <a:ea typeface="Righteous"/>
                <a:cs typeface="Righteous"/>
                <a:sym typeface="Righteous"/>
              </a:defRPr>
            </a:lvl9pPr>
          </a:lstStyle>
          <a:p>
            <a:r>
              <a:rPr lang="en-US" sz="4000" dirty="0"/>
              <a:t>SENTIMENT OVER TIME</a:t>
            </a:r>
          </a:p>
        </p:txBody>
      </p:sp>
      <p:pic>
        <p:nvPicPr>
          <p:cNvPr id="6" name="Picture 5">
            <a:extLst>
              <a:ext uri="{FF2B5EF4-FFF2-40B4-BE49-F238E27FC236}">
                <a16:creationId xmlns:a16="http://schemas.microsoft.com/office/drawing/2014/main" id="{75CB504F-4CE2-2132-5DC6-CB2A57D91642}"/>
              </a:ext>
            </a:extLst>
          </p:cNvPr>
          <p:cNvPicPr>
            <a:picLocks noChangeAspect="1"/>
          </p:cNvPicPr>
          <p:nvPr/>
        </p:nvPicPr>
        <p:blipFill>
          <a:blip r:embed="rId2"/>
          <a:stretch>
            <a:fillRect/>
          </a:stretch>
        </p:blipFill>
        <p:spPr>
          <a:xfrm>
            <a:off x="1727200" y="1108362"/>
            <a:ext cx="7050792" cy="3236976"/>
          </a:xfrm>
          <a:prstGeom prst="rect">
            <a:avLst/>
          </a:prstGeom>
        </p:spPr>
      </p:pic>
    </p:spTree>
    <p:extLst>
      <p:ext uri="{BB962C8B-B14F-4D97-AF65-F5344CB8AC3E}">
        <p14:creationId xmlns:p14="http://schemas.microsoft.com/office/powerpoint/2010/main" val="11004363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7A005E-18A2-1B57-3193-936E3E94FCAA}"/>
              </a:ext>
            </a:extLst>
          </p:cNvPr>
          <p:cNvSpPr>
            <a:spLocks noGrp="1"/>
          </p:cNvSpPr>
          <p:nvPr>
            <p:ph type="body" idx="1"/>
          </p:nvPr>
        </p:nvSpPr>
        <p:spPr>
          <a:xfrm>
            <a:off x="2443480" y="848360"/>
            <a:ext cx="4887770" cy="2974390"/>
          </a:xfrm>
        </p:spPr>
        <p:txBody>
          <a:bodyPr/>
          <a:lstStyle/>
          <a:p>
            <a:pPr marL="127000" indent="0">
              <a:buNone/>
            </a:pPr>
            <a:r>
              <a:rPr lang="en-US" dirty="0"/>
              <a:t>Entity Identification was done using the NER package of Spacy and using NLTK’s NER package. But the data was never used as it contained a lot of false positives as well and kept identifying cities like Beijing as an Organization.</a:t>
            </a:r>
          </a:p>
          <a:p>
            <a:pPr marL="127000" indent="0">
              <a:buNone/>
            </a:pPr>
            <a:endParaRPr lang="en-US" dirty="0"/>
          </a:p>
          <a:p>
            <a:pPr marL="127000" indent="0">
              <a:buNone/>
            </a:pPr>
            <a:r>
              <a:rPr lang="en-US" dirty="0"/>
              <a:t>Instead Targeted Entity Sentiment analysis was performed using ABSA on AI and types of AI was extracted and filtered.</a:t>
            </a:r>
          </a:p>
        </p:txBody>
      </p:sp>
      <p:sp>
        <p:nvSpPr>
          <p:cNvPr id="3" name="Title 2">
            <a:extLst>
              <a:ext uri="{FF2B5EF4-FFF2-40B4-BE49-F238E27FC236}">
                <a16:creationId xmlns:a16="http://schemas.microsoft.com/office/drawing/2014/main" id="{3BFE5BE8-C53D-2E48-7A83-53FED5087166}"/>
              </a:ext>
            </a:extLst>
          </p:cNvPr>
          <p:cNvSpPr>
            <a:spLocks noGrp="1"/>
          </p:cNvSpPr>
          <p:nvPr>
            <p:ph type="title"/>
          </p:nvPr>
        </p:nvSpPr>
        <p:spPr/>
        <p:txBody>
          <a:bodyPr/>
          <a:lstStyle/>
          <a:p>
            <a:r>
              <a:rPr lang="en-US" sz="3200" dirty="0"/>
              <a:t>ENTITY IDENTIFICATION</a:t>
            </a:r>
          </a:p>
        </p:txBody>
      </p:sp>
    </p:spTree>
    <p:extLst>
      <p:ext uri="{BB962C8B-B14F-4D97-AF65-F5344CB8AC3E}">
        <p14:creationId xmlns:p14="http://schemas.microsoft.com/office/powerpoint/2010/main" val="18527929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7D5CF76-F7A4-81AE-CA40-5B5F421F09BF}"/>
              </a:ext>
            </a:extLst>
          </p:cNvPr>
          <p:cNvSpPr/>
          <p:nvPr/>
        </p:nvSpPr>
        <p:spPr>
          <a:xfrm>
            <a:off x="4607562" y="0"/>
            <a:ext cx="453644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04E4554-9DB7-888E-F050-71313C48CEEE}"/>
              </a:ext>
            </a:extLst>
          </p:cNvPr>
          <p:cNvSpPr/>
          <p:nvPr/>
        </p:nvSpPr>
        <p:spPr>
          <a:xfrm>
            <a:off x="0" y="0"/>
            <a:ext cx="4607562"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3BFE5BE8-C53D-2E48-7A83-53FED5087166}"/>
              </a:ext>
            </a:extLst>
          </p:cNvPr>
          <p:cNvSpPr>
            <a:spLocks noGrp="1"/>
          </p:cNvSpPr>
          <p:nvPr>
            <p:ph type="title"/>
          </p:nvPr>
        </p:nvSpPr>
        <p:spPr>
          <a:xfrm>
            <a:off x="1096010" y="2039665"/>
            <a:ext cx="6667500" cy="1064170"/>
          </a:xfrm>
        </p:spPr>
        <p:txBody>
          <a:bodyPr/>
          <a:lstStyle/>
          <a:p>
            <a:r>
              <a:rPr lang="en-US" sz="4800" dirty="0">
                <a:solidFill>
                  <a:schemeClr val="accent3"/>
                </a:solidFill>
              </a:rPr>
              <a:t>RECCOME</a:t>
            </a:r>
            <a:r>
              <a:rPr lang="en-US" sz="4800" dirty="0">
                <a:solidFill>
                  <a:srgbClr val="FFFF00"/>
                </a:solidFill>
              </a:rPr>
              <a:t>N</a:t>
            </a:r>
            <a:r>
              <a:rPr lang="en-US" sz="4800" dirty="0"/>
              <a:t>DATIONS</a:t>
            </a:r>
          </a:p>
        </p:txBody>
      </p:sp>
      <p:sp>
        <p:nvSpPr>
          <p:cNvPr id="6" name="TextBox 5">
            <a:extLst>
              <a:ext uri="{FF2B5EF4-FFF2-40B4-BE49-F238E27FC236}">
                <a16:creationId xmlns:a16="http://schemas.microsoft.com/office/drawing/2014/main" id="{561B6D04-6A58-E3AC-F840-C25CD255AC86}"/>
              </a:ext>
            </a:extLst>
          </p:cNvPr>
          <p:cNvSpPr txBox="1"/>
          <p:nvPr/>
        </p:nvSpPr>
        <p:spPr>
          <a:xfrm>
            <a:off x="1238250" y="3921760"/>
            <a:ext cx="2113280" cy="307777"/>
          </a:xfrm>
          <a:prstGeom prst="rect">
            <a:avLst/>
          </a:prstGeom>
          <a:noFill/>
        </p:spPr>
        <p:txBody>
          <a:bodyPr wrap="square" rtlCol="0">
            <a:spAutoFit/>
          </a:bodyPr>
          <a:lstStyle/>
          <a:p>
            <a:pPr algn="ctr"/>
            <a:r>
              <a:rPr lang="en-US" dirty="0">
                <a:solidFill>
                  <a:schemeClr val="accent3"/>
                </a:solidFill>
                <a:latin typeface="Work Sans" pitchFamily="2" charset="0"/>
              </a:rPr>
              <a:t>POSITIVE</a:t>
            </a:r>
          </a:p>
        </p:txBody>
      </p:sp>
      <p:sp>
        <p:nvSpPr>
          <p:cNvPr id="7" name="TextBox 6">
            <a:extLst>
              <a:ext uri="{FF2B5EF4-FFF2-40B4-BE49-F238E27FC236}">
                <a16:creationId xmlns:a16="http://schemas.microsoft.com/office/drawing/2014/main" id="{47EBCE67-6E5E-825B-739B-7273C2196369}"/>
              </a:ext>
            </a:extLst>
          </p:cNvPr>
          <p:cNvSpPr txBox="1"/>
          <p:nvPr/>
        </p:nvSpPr>
        <p:spPr>
          <a:xfrm>
            <a:off x="5561330" y="3921759"/>
            <a:ext cx="2113280" cy="307777"/>
          </a:xfrm>
          <a:prstGeom prst="rect">
            <a:avLst/>
          </a:prstGeom>
          <a:noFill/>
        </p:spPr>
        <p:txBody>
          <a:bodyPr wrap="square" rtlCol="0">
            <a:spAutoFit/>
          </a:bodyPr>
          <a:lstStyle/>
          <a:p>
            <a:pPr algn="ctr"/>
            <a:r>
              <a:rPr lang="en-US" dirty="0">
                <a:solidFill>
                  <a:schemeClr val="bg1"/>
                </a:solidFill>
                <a:latin typeface="Work Sans" pitchFamily="2" charset="0"/>
              </a:rPr>
              <a:t>NEGATIVE</a:t>
            </a:r>
          </a:p>
        </p:txBody>
      </p:sp>
    </p:spTree>
    <p:extLst>
      <p:ext uri="{BB962C8B-B14F-4D97-AF65-F5344CB8AC3E}">
        <p14:creationId xmlns:p14="http://schemas.microsoft.com/office/powerpoint/2010/main" val="3593241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3"/>
          <p:cNvSpPr txBox="1">
            <a:spLocks noGrp="1"/>
          </p:cNvSpPr>
          <p:nvPr>
            <p:ph type="body" idx="1"/>
          </p:nvPr>
        </p:nvSpPr>
        <p:spPr>
          <a:xfrm>
            <a:off x="2265550" y="524599"/>
            <a:ext cx="5539200" cy="40890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Clr>
                <a:schemeClr val="dk1"/>
              </a:buClr>
              <a:buSzPts val="1100"/>
              <a:buFont typeface="Arial"/>
              <a:buNone/>
            </a:pPr>
            <a:r>
              <a:rPr lang="en-US" dirty="0">
                <a:solidFill>
                  <a:schemeClr val="accent1"/>
                </a:solidFill>
                <a:latin typeface="Work Sans Light"/>
                <a:ea typeface="Work Sans Light"/>
                <a:cs typeface="Work Sans Light"/>
                <a:sym typeface="Work Sans Light"/>
              </a:rPr>
              <a:t>AI, in its current state, remains a relatively nascent field within computer science. Although it has made substantial inroads in areas such as </a:t>
            </a:r>
            <a:r>
              <a:rPr lang="en-US" dirty="0">
                <a:solidFill>
                  <a:schemeClr val="accent2"/>
                </a:solidFill>
                <a:latin typeface="Work Sans Light"/>
                <a:ea typeface="Work Sans Light"/>
                <a:cs typeface="Work Sans Light"/>
                <a:sym typeface="Work Sans Light"/>
              </a:rPr>
              <a:t>Tech</a:t>
            </a:r>
            <a:r>
              <a:rPr lang="en-US" dirty="0">
                <a:solidFill>
                  <a:schemeClr val="accent1"/>
                </a:solidFill>
                <a:latin typeface="Work Sans Light"/>
                <a:ea typeface="Work Sans Light"/>
                <a:cs typeface="Work Sans Light"/>
                <a:sym typeface="Work Sans Light"/>
              </a:rPr>
              <a:t>, </a:t>
            </a:r>
            <a:r>
              <a:rPr lang="en-US" dirty="0">
                <a:solidFill>
                  <a:schemeClr val="accent2"/>
                </a:solidFill>
                <a:latin typeface="Work Sans Light"/>
                <a:ea typeface="Work Sans Light"/>
                <a:cs typeface="Work Sans Light"/>
                <a:sym typeface="Work Sans Light"/>
              </a:rPr>
              <a:t>Advertising</a:t>
            </a:r>
            <a:r>
              <a:rPr lang="en-US" dirty="0">
                <a:solidFill>
                  <a:schemeClr val="accent1"/>
                </a:solidFill>
                <a:latin typeface="Work Sans Light"/>
                <a:ea typeface="Work Sans Light"/>
                <a:cs typeface="Work Sans Light"/>
                <a:sym typeface="Work Sans Light"/>
              </a:rPr>
              <a:t>, </a:t>
            </a:r>
            <a:r>
              <a:rPr lang="en-US" dirty="0">
                <a:solidFill>
                  <a:schemeClr val="accent2"/>
                </a:solidFill>
                <a:latin typeface="Work Sans Light"/>
                <a:ea typeface="Work Sans Light"/>
                <a:cs typeface="Work Sans Light"/>
                <a:sym typeface="Work Sans Light"/>
              </a:rPr>
              <a:t>Healthcare</a:t>
            </a:r>
            <a:r>
              <a:rPr lang="en-US" dirty="0">
                <a:solidFill>
                  <a:schemeClr val="accent1"/>
                </a:solidFill>
                <a:latin typeface="Work Sans Light"/>
                <a:ea typeface="Work Sans Light"/>
                <a:cs typeface="Work Sans Light"/>
                <a:sym typeface="Work Sans Light"/>
              </a:rPr>
              <a:t>, and the </a:t>
            </a:r>
            <a:r>
              <a:rPr lang="en-US" dirty="0">
                <a:solidFill>
                  <a:schemeClr val="accent2"/>
                </a:solidFill>
                <a:latin typeface="Work Sans Light"/>
                <a:ea typeface="Work Sans Light"/>
                <a:cs typeface="Work Sans Light"/>
                <a:sym typeface="Work Sans Light"/>
              </a:rPr>
              <a:t>Business</a:t>
            </a:r>
            <a:r>
              <a:rPr lang="en-US" dirty="0">
                <a:solidFill>
                  <a:schemeClr val="accent1"/>
                </a:solidFill>
                <a:latin typeface="Work Sans Light"/>
                <a:ea typeface="Work Sans Light"/>
                <a:cs typeface="Work Sans Light"/>
                <a:sym typeface="Work Sans Light"/>
              </a:rPr>
              <a:t>/</a:t>
            </a:r>
            <a:r>
              <a:rPr lang="en-US" dirty="0">
                <a:solidFill>
                  <a:schemeClr val="accent2"/>
                </a:solidFill>
                <a:latin typeface="Work Sans Light"/>
                <a:ea typeface="Work Sans Light"/>
                <a:cs typeface="Work Sans Light"/>
                <a:sym typeface="Work Sans Light"/>
              </a:rPr>
              <a:t>Finance</a:t>
            </a:r>
            <a:r>
              <a:rPr lang="en-US" dirty="0">
                <a:solidFill>
                  <a:schemeClr val="accent1"/>
                </a:solidFill>
                <a:latin typeface="Work Sans Light"/>
                <a:ea typeface="Work Sans Light"/>
                <a:cs typeface="Work Sans Light"/>
                <a:sym typeface="Work Sans Light"/>
              </a:rPr>
              <a:t> sector (commonly referred to as the "Big 4"), its impact in </a:t>
            </a:r>
            <a:r>
              <a:rPr lang="en-US" dirty="0">
                <a:solidFill>
                  <a:schemeClr val="accent2"/>
                </a:solidFill>
                <a:latin typeface="Work Sans Light"/>
                <a:ea typeface="Work Sans Light"/>
                <a:cs typeface="Work Sans Light"/>
                <a:sym typeface="Work Sans Light"/>
              </a:rPr>
              <a:t>Construction</a:t>
            </a:r>
            <a:r>
              <a:rPr lang="en-US" dirty="0">
                <a:solidFill>
                  <a:schemeClr val="accent1"/>
                </a:solidFill>
                <a:latin typeface="Work Sans Light"/>
                <a:ea typeface="Work Sans Light"/>
                <a:cs typeface="Work Sans Light"/>
                <a:sym typeface="Work Sans Light"/>
              </a:rPr>
              <a:t>, </a:t>
            </a:r>
            <a:r>
              <a:rPr lang="en-US" dirty="0">
                <a:solidFill>
                  <a:schemeClr val="accent2"/>
                </a:solidFill>
                <a:latin typeface="Work Sans Light"/>
                <a:ea typeface="Work Sans Light"/>
                <a:cs typeface="Work Sans Light"/>
                <a:sym typeface="Work Sans Light"/>
              </a:rPr>
              <a:t>Hospitality</a:t>
            </a:r>
            <a:r>
              <a:rPr lang="en-US" dirty="0">
                <a:solidFill>
                  <a:schemeClr val="accent1"/>
                </a:solidFill>
                <a:latin typeface="Work Sans Light"/>
                <a:ea typeface="Work Sans Light"/>
                <a:cs typeface="Work Sans Light"/>
                <a:sym typeface="Work Sans Light"/>
              </a:rPr>
              <a:t>, and </a:t>
            </a:r>
            <a:r>
              <a:rPr lang="en-US" dirty="0">
                <a:solidFill>
                  <a:schemeClr val="accent2"/>
                </a:solidFill>
                <a:latin typeface="Work Sans Light"/>
                <a:ea typeface="Work Sans Light"/>
                <a:cs typeface="Work Sans Light"/>
                <a:sym typeface="Work Sans Light"/>
              </a:rPr>
              <a:t>Transportation</a:t>
            </a:r>
            <a:r>
              <a:rPr lang="en-US" dirty="0">
                <a:solidFill>
                  <a:schemeClr val="accent1"/>
                </a:solidFill>
                <a:latin typeface="Work Sans Light"/>
                <a:ea typeface="Work Sans Light"/>
                <a:cs typeface="Work Sans Light"/>
                <a:sym typeface="Work Sans Light"/>
              </a:rPr>
              <a:t> sectors remains relatively limited.</a:t>
            </a:r>
          </a:p>
          <a:p>
            <a:pPr marL="0" lvl="0" indent="0" algn="just" rtl="0">
              <a:spcBef>
                <a:spcPts val="0"/>
              </a:spcBef>
              <a:spcAft>
                <a:spcPts val="0"/>
              </a:spcAft>
              <a:buClr>
                <a:schemeClr val="dk1"/>
              </a:buClr>
              <a:buSzPts val="1100"/>
              <a:buFont typeface="Arial"/>
              <a:buNone/>
            </a:pPr>
            <a:endParaRPr lang="en-US" dirty="0">
              <a:solidFill>
                <a:schemeClr val="accent1"/>
              </a:solidFill>
              <a:latin typeface="Work Sans Light"/>
              <a:ea typeface="Work Sans Light"/>
              <a:cs typeface="Work Sans Light"/>
              <a:sym typeface="Work Sans Light"/>
            </a:endParaRPr>
          </a:p>
          <a:p>
            <a:pPr marL="0" lvl="0" indent="0" algn="just" rtl="0">
              <a:spcBef>
                <a:spcPts val="0"/>
              </a:spcBef>
              <a:spcAft>
                <a:spcPts val="0"/>
              </a:spcAft>
              <a:buClr>
                <a:schemeClr val="dk1"/>
              </a:buClr>
              <a:buSzPts val="1100"/>
              <a:buFont typeface="Arial"/>
              <a:buNone/>
            </a:pPr>
            <a:r>
              <a:rPr lang="en-US" dirty="0">
                <a:solidFill>
                  <a:schemeClr val="accent1"/>
                </a:solidFill>
                <a:latin typeface="Work Sans Light"/>
                <a:ea typeface="Work Sans Light"/>
                <a:cs typeface="Work Sans Light"/>
                <a:sym typeface="Work Sans Light"/>
              </a:rPr>
              <a:t>While there have been notable advancements in the </a:t>
            </a:r>
            <a:r>
              <a:rPr lang="en-US" dirty="0">
                <a:solidFill>
                  <a:schemeClr val="accent2"/>
                </a:solidFill>
                <a:latin typeface="Work Sans Light"/>
                <a:ea typeface="Work Sans Light"/>
                <a:cs typeface="Work Sans Light"/>
                <a:sym typeface="Work Sans Light"/>
              </a:rPr>
              <a:t>chemical</a:t>
            </a:r>
            <a:r>
              <a:rPr lang="en-US" dirty="0">
                <a:solidFill>
                  <a:schemeClr val="accent1"/>
                </a:solidFill>
                <a:latin typeface="Work Sans Light"/>
                <a:ea typeface="Work Sans Light"/>
                <a:cs typeface="Work Sans Light"/>
                <a:sym typeface="Work Sans Light"/>
              </a:rPr>
              <a:t> and </a:t>
            </a:r>
            <a:r>
              <a:rPr lang="en-US" dirty="0">
                <a:solidFill>
                  <a:schemeClr val="accent2"/>
                </a:solidFill>
                <a:latin typeface="Work Sans Light"/>
                <a:ea typeface="Work Sans Light"/>
                <a:cs typeface="Work Sans Light"/>
                <a:sym typeface="Work Sans Light"/>
              </a:rPr>
              <a:t>biopharmaceutical</a:t>
            </a:r>
            <a:r>
              <a:rPr lang="en-US" dirty="0">
                <a:solidFill>
                  <a:schemeClr val="accent1"/>
                </a:solidFill>
                <a:latin typeface="Work Sans Light"/>
                <a:ea typeface="Work Sans Light"/>
                <a:cs typeface="Work Sans Light"/>
                <a:sym typeface="Work Sans Light"/>
              </a:rPr>
              <a:t> industries, many of these breakthroughs are still in the </a:t>
            </a:r>
            <a:r>
              <a:rPr lang="en-US" dirty="0">
                <a:solidFill>
                  <a:schemeClr val="accent2"/>
                </a:solidFill>
                <a:latin typeface="Work Sans Light"/>
                <a:ea typeface="Work Sans Light"/>
                <a:cs typeface="Work Sans Light"/>
                <a:sym typeface="Work Sans Light"/>
              </a:rPr>
              <a:t>research phase </a:t>
            </a:r>
            <a:r>
              <a:rPr lang="en-US" dirty="0">
                <a:solidFill>
                  <a:schemeClr val="accent1"/>
                </a:solidFill>
                <a:latin typeface="Work Sans Light"/>
                <a:ea typeface="Work Sans Light"/>
                <a:cs typeface="Work Sans Light"/>
                <a:sym typeface="Work Sans Light"/>
              </a:rPr>
              <a:t>and have yet to be widely implemented.</a:t>
            </a:r>
          </a:p>
          <a:p>
            <a:pPr marL="0" lvl="0" indent="0" algn="just" rtl="0">
              <a:spcBef>
                <a:spcPts val="0"/>
              </a:spcBef>
              <a:spcAft>
                <a:spcPts val="0"/>
              </a:spcAft>
              <a:buClr>
                <a:schemeClr val="dk1"/>
              </a:buClr>
              <a:buSzPts val="1100"/>
              <a:buFont typeface="Arial"/>
              <a:buNone/>
            </a:pPr>
            <a:endParaRPr lang="en-US" dirty="0">
              <a:solidFill>
                <a:schemeClr val="accent1"/>
              </a:solidFill>
              <a:latin typeface="Work Sans Light"/>
              <a:ea typeface="Work Sans Light"/>
              <a:cs typeface="Work Sans Light"/>
              <a:sym typeface="Work Sans Light"/>
            </a:endParaRPr>
          </a:p>
          <a:p>
            <a:pPr marL="0" lvl="0" indent="0" algn="just" rtl="0">
              <a:spcBef>
                <a:spcPts val="0"/>
              </a:spcBef>
              <a:spcAft>
                <a:spcPts val="0"/>
              </a:spcAft>
              <a:buClr>
                <a:schemeClr val="dk1"/>
              </a:buClr>
              <a:buSzPts val="1100"/>
              <a:buFont typeface="Arial"/>
              <a:buNone/>
            </a:pPr>
            <a:r>
              <a:rPr lang="en-US" dirty="0">
                <a:solidFill>
                  <a:schemeClr val="accent1"/>
                </a:solidFill>
                <a:latin typeface="Work Sans Light"/>
                <a:ea typeface="Work Sans Light"/>
                <a:cs typeface="Work Sans Light"/>
                <a:sym typeface="Work Sans Light"/>
              </a:rPr>
              <a:t>Conversely, AI in the Big 4 industries has reached a level of maturity, with new advancements emerging daily. However, it appears that </a:t>
            </a:r>
            <a:r>
              <a:rPr lang="en-US" dirty="0">
                <a:solidFill>
                  <a:schemeClr val="accent2"/>
                </a:solidFill>
                <a:latin typeface="Work Sans Light"/>
                <a:ea typeface="Work Sans Light"/>
                <a:cs typeface="Work Sans Light"/>
                <a:sym typeface="Work Sans Light"/>
              </a:rPr>
              <a:t>regulatory pressures </a:t>
            </a:r>
            <a:r>
              <a:rPr lang="en-US" dirty="0">
                <a:solidFill>
                  <a:schemeClr val="accent1"/>
                </a:solidFill>
                <a:latin typeface="Work Sans Light"/>
                <a:ea typeface="Work Sans Light"/>
                <a:cs typeface="Work Sans Light"/>
                <a:sym typeface="Work Sans Light"/>
              </a:rPr>
              <a:t>stemming from the Education and Healthcare sectors could potentially hinder the current pace of progress.</a:t>
            </a:r>
          </a:p>
        </p:txBody>
      </p:sp>
      <p:sp>
        <p:nvSpPr>
          <p:cNvPr id="169" name="Google Shape;169;p33"/>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EXECUTIVE SUMMARY</a:t>
            </a:r>
            <a:endParaRPr sz="4000" dirty="0"/>
          </a:p>
        </p:txBody>
      </p:sp>
    </p:spTree>
    <p:extLst>
      <p:ext uri="{BB962C8B-B14F-4D97-AF65-F5344CB8AC3E}">
        <p14:creationId xmlns:p14="http://schemas.microsoft.com/office/powerpoint/2010/main" val="36375655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89F997-FB34-3259-A498-1BF032F925B7}"/>
              </a:ext>
            </a:extLst>
          </p:cNvPr>
          <p:cNvSpPr/>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A23A8354-FE40-FED2-B131-011A51A61C9D}"/>
              </a:ext>
            </a:extLst>
          </p:cNvPr>
          <p:cNvSpPr>
            <a:spLocks noGrp="1"/>
          </p:cNvSpPr>
          <p:nvPr>
            <p:ph type="body" idx="1"/>
          </p:nvPr>
        </p:nvSpPr>
        <p:spPr>
          <a:xfrm>
            <a:off x="2490230" y="355190"/>
            <a:ext cx="6257530" cy="3718970"/>
          </a:xfrm>
        </p:spPr>
        <p:txBody>
          <a:bodyPr/>
          <a:lstStyle/>
          <a:p>
            <a:pPr marL="127000" indent="0">
              <a:buNone/>
            </a:pPr>
            <a:r>
              <a:rPr lang="en-US" dirty="0">
                <a:solidFill>
                  <a:schemeClr val="accent3"/>
                </a:solidFill>
              </a:rPr>
              <a:t>Looking at the outputs of the topic modelling we can see that the areas AI is doing well is in areas like</a:t>
            </a:r>
          </a:p>
          <a:p>
            <a:pPr marL="469900" indent="-342900">
              <a:buClr>
                <a:schemeClr val="accent3"/>
              </a:buClr>
              <a:buFont typeface="+mj-lt"/>
              <a:buAutoNum type="arabicPeriod"/>
            </a:pPr>
            <a:r>
              <a:rPr lang="en-US" dirty="0">
                <a:solidFill>
                  <a:schemeClr val="accent3"/>
                </a:solidFill>
              </a:rPr>
              <a:t>Designing New Drugs</a:t>
            </a:r>
          </a:p>
          <a:p>
            <a:pPr marL="469900" indent="-342900">
              <a:buClr>
                <a:schemeClr val="accent3"/>
              </a:buClr>
              <a:buFont typeface="+mj-lt"/>
              <a:buAutoNum type="arabicPeriod"/>
            </a:pPr>
            <a:r>
              <a:rPr lang="en-US" dirty="0">
                <a:solidFill>
                  <a:schemeClr val="accent3"/>
                </a:solidFill>
              </a:rPr>
              <a:t>Streamlining Operations</a:t>
            </a:r>
          </a:p>
          <a:p>
            <a:pPr marL="469900" indent="-342900">
              <a:buClr>
                <a:schemeClr val="accent3"/>
              </a:buClr>
              <a:buFont typeface="+mj-lt"/>
              <a:buAutoNum type="arabicPeriod"/>
            </a:pPr>
            <a:r>
              <a:rPr lang="en-US" dirty="0">
                <a:solidFill>
                  <a:schemeClr val="accent3"/>
                </a:solidFill>
              </a:rPr>
              <a:t>Improving Customer Experiences</a:t>
            </a:r>
          </a:p>
          <a:p>
            <a:pPr marL="469900" indent="-342900">
              <a:buClr>
                <a:schemeClr val="accent3"/>
              </a:buClr>
              <a:buFont typeface="+mj-lt"/>
              <a:buAutoNum type="arabicPeriod"/>
            </a:pPr>
            <a:r>
              <a:rPr lang="en-US" dirty="0">
                <a:solidFill>
                  <a:schemeClr val="accent3"/>
                </a:solidFill>
              </a:rPr>
              <a:t>Assisting Students in Learning</a:t>
            </a:r>
          </a:p>
          <a:p>
            <a:pPr marL="469900" indent="-342900">
              <a:buClr>
                <a:schemeClr val="accent3"/>
              </a:buClr>
              <a:buFont typeface="+mj-lt"/>
              <a:buAutoNum type="arabicPeriod"/>
            </a:pPr>
            <a:r>
              <a:rPr lang="en-US" dirty="0">
                <a:solidFill>
                  <a:schemeClr val="accent3"/>
                </a:solidFill>
              </a:rPr>
              <a:t>Predicting geographical quakes</a:t>
            </a:r>
          </a:p>
          <a:p>
            <a:pPr marL="469900" indent="-342900">
              <a:buClr>
                <a:schemeClr val="accent3"/>
              </a:buClr>
              <a:buFont typeface="+mj-lt"/>
              <a:buAutoNum type="arabicPeriod"/>
            </a:pPr>
            <a:r>
              <a:rPr lang="en-US" dirty="0">
                <a:solidFill>
                  <a:schemeClr val="accent3"/>
                </a:solidFill>
              </a:rPr>
              <a:t>Agricultural Automation</a:t>
            </a:r>
          </a:p>
          <a:p>
            <a:pPr marL="127000" indent="0">
              <a:buClr>
                <a:schemeClr val="accent3"/>
              </a:buClr>
              <a:buNone/>
            </a:pPr>
            <a:r>
              <a:rPr lang="en-US" dirty="0">
                <a:solidFill>
                  <a:schemeClr val="accent3"/>
                </a:solidFill>
              </a:rPr>
              <a:t>Looking at the above scenarios, AI is majorly taking an assistance role in solving a problem. AI is not actively solving the problem, but merely acting as a tool in helping solve the problem, thus enriching the work.</a:t>
            </a:r>
          </a:p>
          <a:p>
            <a:pPr marL="127000" indent="0">
              <a:buClr>
                <a:schemeClr val="accent3"/>
              </a:buClr>
              <a:buNone/>
            </a:pPr>
            <a:r>
              <a:rPr lang="en-US" dirty="0">
                <a:solidFill>
                  <a:schemeClr val="accent3"/>
                </a:solidFill>
              </a:rPr>
              <a:t>Using AI in such a manner seems to be beneficial in general as it does not cause a loss in jobs like automation which seems to be the biggest scare factor for most people.</a:t>
            </a:r>
          </a:p>
          <a:p>
            <a:pPr marL="127000" indent="0">
              <a:buClr>
                <a:schemeClr val="accent3"/>
              </a:buClr>
              <a:buNone/>
            </a:pPr>
            <a:endParaRPr lang="en-US" dirty="0">
              <a:solidFill>
                <a:schemeClr val="accent3"/>
              </a:solidFill>
            </a:endParaRPr>
          </a:p>
        </p:txBody>
      </p:sp>
      <p:sp>
        <p:nvSpPr>
          <p:cNvPr id="3" name="Title 2">
            <a:extLst>
              <a:ext uri="{FF2B5EF4-FFF2-40B4-BE49-F238E27FC236}">
                <a16:creationId xmlns:a16="http://schemas.microsoft.com/office/drawing/2014/main" id="{06F4A15D-99CD-33FB-887E-2A4364FD813F}"/>
              </a:ext>
            </a:extLst>
          </p:cNvPr>
          <p:cNvSpPr>
            <a:spLocks noGrp="1"/>
          </p:cNvSpPr>
          <p:nvPr>
            <p:ph type="title"/>
          </p:nvPr>
        </p:nvSpPr>
        <p:spPr>
          <a:xfrm rot="-5400000">
            <a:off x="-1670531" y="1862929"/>
            <a:ext cx="4955860" cy="1423042"/>
          </a:xfrm>
        </p:spPr>
        <p:txBody>
          <a:bodyPr/>
          <a:lstStyle/>
          <a:p>
            <a:r>
              <a:rPr lang="en-US" sz="3200" dirty="0">
                <a:solidFill>
                  <a:schemeClr val="accent3"/>
                </a:solidFill>
              </a:rPr>
              <a:t>RECCOMENDATIONS</a:t>
            </a:r>
          </a:p>
        </p:txBody>
      </p:sp>
      <p:sp>
        <p:nvSpPr>
          <p:cNvPr id="5" name="Text Placeholder 1">
            <a:extLst>
              <a:ext uri="{FF2B5EF4-FFF2-40B4-BE49-F238E27FC236}">
                <a16:creationId xmlns:a16="http://schemas.microsoft.com/office/drawing/2014/main" id="{33A7D8D9-1A0B-2BC9-F26E-BDF76011CC21}"/>
              </a:ext>
            </a:extLst>
          </p:cNvPr>
          <p:cNvSpPr txBox="1">
            <a:spLocks/>
          </p:cNvSpPr>
          <p:nvPr/>
        </p:nvSpPr>
        <p:spPr>
          <a:xfrm>
            <a:off x="2490230" y="4688840"/>
            <a:ext cx="6257530" cy="40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accent1"/>
              </a:buClr>
              <a:buSzPts val="1600"/>
              <a:buFont typeface="Nunito Light"/>
              <a:buChar char="●"/>
              <a:defRPr sz="1400" b="0" i="0" u="none" strike="noStrike" cap="none">
                <a:solidFill>
                  <a:schemeClr val="accent1"/>
                </a:solidFill>
                <a:latin typeface="Work Sans Light"/>
                <a:ea typeface="Work Sans Light"/>
                <a:cs typeface="Work Sans Light"/>
                <a:sym typeface="Work Sans Light"/>
              </a:defRPr>
            </a:lvl1pPr>
            <a:lvl2pPr marL="914400" marR="0" lvl="1" indent="-330200" algn="l" rtl="0">
              <a:lnSpc>
                <a:spcPct val="115000"/>
              </a:lnSpc>
              <a:spcBef>
                <a:spcPts val="1600"/>
              </a:spcBef>
              <a:spcAft>
                <a:spcPts val="0"/>
              </a:spcAft>
              <a:buClr>
                <a:schemeClr val="accent1"/>
              </a:buClr>
              <a:buSzPts val="1600"/>
              <a:buFont typeface="Nunito Light"/>
              <a:buChar char="○"/>
              <a:defRPr sz="1200" b="0" i="0" u="none" strike="noStrike" cap="none">
                <a:solidFill>
                  <a:schemeClr val="accent1"/>
                </a:solidFill>
                <a:latin typeface="Work Sans Light"/>
                <a:ea typeface="Work Sans Light"/>
                <a:cs typeface="Work Sans Light"/>
                <a:sym typeface="Work Sans Light"/>
              </a:defRPr>
            </a:lvl2pPr>
            <a:lvl3pPr marL="1371600" marR="0" lvl="2" indent="-323850" algn="l" rtl="0">
              <a:lnSpc>
                <a:spcPct val="115000"/>
              </a:lnSpc>
              <a:spcBef>
                <a:spcPts val="1600"/>
              </a:spcBef>
              <a:spcAft>
                <a:spcPts val="0"/>
              </a:spcAft>
              <a:buClr>
                <a:schemeClr val="accent1"/>
              </a:buClr>
              <a:buSzPts val="1500"/>
              <a:buFont typeface="Nunito Light"/>
              <a:buChar char="■"/>
              <a:defRPr sz="1200" b="0" i="0" u="none" strike="noStrike" cap="none">
                <a:solidFill>
                  <a:schemeClr val="accent1"/>
                </a:solidFill>
                <a:latin typeface="Work Sans Light"/>
                <a:ea typeface="Work Sans Light"/>
                <a:cs typeface="Work Sans Light"/>
                <a:sym typeface="Work Sans Light"/>
              </a:defRPr>
            </a:lvl3pPr>
            <a:lvl4pPr marL="1828800" marR="0" lvl="3" indent="-323850" algn="l" rtl="0">
              <a:lnSpc>
                <a:spcPct val="115000"/>
              </a:lnSpc>
              <a:spcBef>
                <a:spcPts val="1600"/>
              </a:spcBef>
              <a:spcAft>
                <a:spcPts val="0"/>
              </a:spcAft>
              <a:buClr>
                <a:schemeClr val="accent1"/>
              </a:buClr>
              <a:buSzPts val="1500"/>
              <a:buFont typeface="Nunito Light"/>
              <a:buChar char="●"/>
              <a:defRPr sz="1200" b="0" i="0" u="none" strike="noStrike" cap="none">
                <a:solidFill>
                  <a:schemeClr val="accent1"/>
                </a:solidFill>
                <a:latin typeface="Work Sans Light"/>
                <a:ea typeface="Work Sans Light"/>
                <a:cs typeface="Work Sans Light"/>
                <a:sym typeface="Work Sans Light"/>
              </a:defRPr>
            </a:lvl4pPr>
            <a:lvl5pPr marL="2286000" marR="0" lvl="4" indent="-304800" algn="l" rtl="0">
              <a:lnSpc>
                <a:spcPct val="115000"/>
              </a:lnSpc>
              <a:spcBef>
                <a:spcPts val="1600"/>
              </a:spcBef>
              <a:spcAft>
                <a:spcPts val="0"/>
              </a:spcAft>
              <a:buClr>
                <a:schemeClr val="accent1"/>
              </a:buClr>
              <a:buSzPts val="1200"/>
              <a:buFont typeface="Nunito Light"/>
              <a:buChar char="○"/>
              <a:defRPr sz="1200" b="0" i="0" u="none" strike="noStrike" cap="none">
                <a:solidFill>
                  <a:schemeClr val="accent1"/>
                </a:solidFill>
                <a:latin typeface="Work Sans Light"/>
                <a:ea typeface="Work Sans Light"/>
                <a:cs typeface="Work Sans Light"/>
                <a:sym typeface="Work Sans Light"/>
              </a:defRPr>
            </a:lvl5pPr>
            <a:lvl6pPr marL="2743200" marR="0" lvl="5" indent="-304800" algn="l" rtl="0">
              <a:lnSpc>
                <a:spcPct val="115000"/>
              </a:lnSpc>
              <a:spcBef>
                <a:spcPts val="1600"/>
              </a:spcBef>
              <a:spcAft>
                <a:spcPts val="0"/>
              </a:spcAft>
              <a:buClr>
                <a:schemeClr val="accent1"/>
              </a:buClr>
              <a:buSzPts val="1200"/>
              <a:buFont typeface="Nunito Light"/>
              <a:buChar char="■"/>
              <a:defRPr sz="1200" b="0" i="0" u="none" strike="noStrike" cap="none">
                <a:solidFill>
                  <a:schemeClr val="accent1"/>
                </a:solidFill>
                <a:latin typeface="Work Sans Light"/>
                <a:ea typeface="Work Sans Light"/>
                <a:cs typeface="Work Sans Light"/>
                <a:sym typeface="Work Sans Light"/>
              </a:defRPr>
            </a:lvl6pPr>
            <a:lvl7pPr marL="3200400" marR="0" lvl="6" indent="-311150" algn="l" rtl="0">
              <a:lnSpc>
                <a:spcPct val="115000"/>
              </a:lnSpc>
              <a:spcBef>
                <a:spcPts val="1600"/>
              </a:spcBef>
              <a:spcAft>
                <a:spcPts val="0"/>
              </a:spcAft>
              <a:buClr>
                <a:schemeClr val="accent1"/>
              </a:buClr>
              <a:buSzPts val="1300"/>
              <a:buFont typeface="Nunito Light"/>
              <a:buChar char="●"/>
              <a:defRPr sz="1200" b="0" i="0" u="none" strike="noStrike" cap="none">
                <a:solidFill>
                  <a:schemeClr val="accent1"/>
                </a:solidFill>
                <a:latin typeface="Work Sans Light"/>
                <a:ea typeface="Work Sans Light"/>
                <a:cs typeface="Work Sans Light"/>
                <a:sym typeface="Work Sans Light"/>
              </a:defRPr>
            </a:lvl7pPr>
            <a:lvl8pPr marL="3657600" marR="0" lvl="7" indent="-311150" algn="l" rtl="0">
              <a:lnSpc>
                <a:spcPct val="115000"/>
              </a:lnSpc>
              <a:spcBef>
                <a:spcPts val="1600"/>
              </a:spcBef>
              <a:spcAft>
                <a:spcPts val="0"/>
              </a:spcAft>
              <a:buClr>
                <a:schemeClr val="accent1"/>
              </a:buClr>
              <a:buSzPts val="1300"/>
              <a:buFont typeface="Nunito Light"/>
              <a:buChar char="○"/>
              <a:defRPr sz="1200" b="0" i="0" u="none" strike="noStrike" cap="none">
                <a:solidFill>
                  <a:schemeClr val="accent1"/>
                </a:solidFill>
                <a:latin typeface="Work Sans Light"/>
                <a:ea typeface="Work Sans Light"/>
                <a:cs typeface="Work Sans Light"/>
                <a:sym typeface="Work Sans Light"/>
              </a:defRPr>
            </a:lvl8pPr>
            <a:lvl9pPr marL="4114800" marR="0" lvl="8" indent="-304800" algn="l" rtl="0">
              <a:lnSpc>
                <a:spcPct val="115000"/>
              </a:lnSpc>
              <a:spcBef>
                <a:spcPts val="1600"/>
              </a:spcBef>
              <a:spcAft>
                <a:spcPts val="1600"/>
              </a:spcAft>
              <a:buClr>
                <a:schemeClr val="accent1"/>
              </a:buClr>
              <a:buSzPts val="1200"/>
              <a:buFont typeface="Nunito Light"/>
              <a:buChar char="■"/>
              <a:defRPr sz="1200" b="0" i="0" u="none" strike="noStrike" cap="none">
                <a:solidFill>
                  <a:schemeClr val="accent1"/>
                </a:solidFill>
                <a:latin typeface="Work Sans Light"/>
                <a:ea typeface="Work Sans Light"/>
                <a:cs typeface="Work Sans Light"/>
                <a:sym typeface="Work Sans Light"/>
              </a:defRPr>
            </a:lvl9pPr>
          </a:lstStyle>
          <a:p>
            <a:pPr marL="127000" indent="0">
              <a:buClr>
                <a:schemeClr val="accent3"/>
              </a:buClr>
              <a:buFont typeface="Nunito Light"/>
              <a:buNone/>
            </a:pPr>
            <a:r>
              <a:rPr lang="en-US" sz="1050" dirty="0">
                <a:solidFill>
                  <a:schemeClr val="accent3"/>
                </a:solidFill>
              </a:rPr>
              <a:t>REFS: The positive topic analysis</a:t>
            </a:r>
          </a:p>
        </p:txBody>
      </p:sp>
    </p:spTree>
    <p:extLst>
      <p:ext uri="{BB962C8B-B14F-4D97-AF65-F5344CB8AC3E}">
        <p14:creationId xmlns:p14="http://schemas.microsoft.com/office/powerpoint/2010/main" val="19591555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89F997-FB34-3259-A498-1BF032F925B7}"/>
              </a:ext>
            </a:extLst>
          </p:cNvPr>
          <p:cNvSpPr/>
          <p:nvPr/>
        </p:nvSpPr>
        <p:spPr>
          <a:xfrm>
            <a:off x="0" y="0"/>
            <a:ext cx="914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ext Placeholder 1">
            <a:extLst>
              <a:ext uri="{FF2B5EF4-FFF2-40B4-BE49-F238E27FC236}">
                <a16:creationId xmlns:a16="http://schemas.microsoft.com/office/drawing/2014/main" id="{A23A8354-FE40-FED2-B131-011A51A61C9D}"/>
              </a:ext>
            </a:extLst>
          </p:cNvPr>
          <p:cNvSpPr>
            <a:spLocks noGrp="1"/>
          </p:cNvSpPr>
          <p:nvPr>
            <p:ph type="body" idx="1"/>
          </p:nvPr>
        </p:nvSpPr>
        <p:spPr>
          <a:xfrm>
            <a:off x="2490230" y="355190"/>
            <a:ext cx="6257530" cy="3718970"/>
          </a:xfrm>
        </p:spPr>
        <p:txBody>
          <a:bodyPr/>
          <a:lstStyle/>
          <a:p>
            <a:pPr marL="127000" indent="0">
              <a:buNone/>
            </a:pPr>
            <a:r>
              <a:rPr lang="en-US" sz="1300" dirty="0">
                <a:solidFill>
                  <a:schemeClr val="bg1"/>
                </a:solidFill>
              </a:rPr>
              <a:t>Looking at the outputs of the topic modelling we can see that the areas AI is doing badly or has opposition to is in areas like</a:t>
            </a:r>
          </a:p>
          <a:p>
            <a:pPr marL="469900" indent="-342900">
              <a:buClr>
                <a:schemeClr val="bg1"/>
              </a:buClr>
              <a:buFont typeface="+mj-lt"/>
              <a:buAutoNum type="arabicPeriod"/>
            </a:pPr>
            <a:r>
              <a:rPr lang="en-US" sz="1300" dirty="0">
                <a:solidFill>
                  <a:schemeClr val="bg1"/>
                </a:solidFill>
              </a:rPr>
              <a:t>Morality of creators of AI ( USA is afraid of Chinese AI/Chinese Xenophobia)</a:t>
            </a:r>
          </a:p>
          <a:p>
            <a:pPr marL="469900" indent="-342900">
              <a:buClr>
                <a:schemeClr val="bg1"/>
              </a:buClr>
              <a:buFont typeface="+mj-lt"/>
              <a:buAutoNum type="arabicPeriod"/>
            </a:pPr>
            <a:r>
              <a:rPr lang="en-US" sz="1300" dirty="0" err="1">
                <a:solidFill>
                  <a:schemeClr val="bg1"/>
                </a:solidFill>
              </a:rPr>
              <a:t>Innacuracyies</a:t>
            </a:r>
            <a:r>
              <a:rPr lang="en-US" sz="1300" dirty="0">
                <a:solidFill>
                  <a:schemeClr val="bg1"/>
                </a:solidFill>
              </a:rPr>
              <a:t>/ </a:t>
            </a:r>
            <a:r>
              <a:rPr lang="en-US" sz="1300" dirty="0" err="1">
                <a:solidFill>
                  <a:schemeClr val="bg1"/>
                </a:solidFill>
              </a:rPr>
              <a:t>halucinations</a:t>
            </a:r>
            <a:r>
              <a:rPr lang="en-US" sz="1300" dirty="0">
                <a:solidFill>
                  <a:schemeClr val="bg1"/>
                </a:solidFill>
              </a:rPr>
              <a:t> of chatbots</a:t>
            </a:r>
          </a:p>
          <a:p>
            <a:pPr marL="469900" indent="-342900">
              <a:buClr>
                <a:schemeClr val="bg1"/>
              </a:buClr>
              <a:buFont typeface="+mj-lt"/>
              <a:buAutoNum type="arabicPeriod"/>
            </a:pPr>
            <a:r>
              <a:rPr lang="en-US" sz="1300" dirty="0">
                <a:solidFill>
                  <a:schemeClr val="bg1"/>
                </a:solidFill>
              </a:rPr>
              <a:t>Curtailing creativity in students, and getting them more reliant on tools to complete homework and Cheating using </a:t>
            </a:r>
            <a:r>
              <a:rPr lang="en-US" sz="1300" dirty="0" err="1">
                <a:solidFill>
                  <a:schemeClr val="bg1"/>
                </a:solidFill>
              </a:rPr>
              <a:t>ChatGPT</a:t>
            </a:r>
            <a:endParaRPr lang="en-US" sz="1300" dirty="0">
              <a:solidFill>
                <a:schemeClr val="bg1"/>
              </a:solidFill>
            </a:endParaRPr>
          </a:p>
          <a:p>
            <a:pPr marL="469900" indent="-342900">
              <a:buClr>
                <a:schemeClr val="bg1"/>
              </a:buClr>
              <a:buFont typeface="+mj-lt"/>
              <a:buAutoNum type="arabicPeriod"/>
            </a:pPr>
            <a:r>
              <a:rPr lang="en-US" sz="1300" dirty="0">
                <a:solidFill>
                  <a:schemeClr val="bg1"/>
                </a:solidFill>
              </a:rPr>
              <a:t>Chatbots making offensive remarks</a:t>
            </a:r>
          </a:p>
          <a:p>
            <a:pPr marL="469900" indent="-342900">
              <a:buClr>
                <a:schemeClr val="bg1"/>
              </a:buClr>
              <a:buFont typeface="+mj-lt"/>
              <a:buAutoNum type="arabicPeriod"/>
            </a:pPr>
            <a:r>
              <a:rPr lang="en-US" sz="1300" dirty="0">
                <a:solidFill>
                  <a:schemeClr val="bg1"/>
                </a:solidFill>
              </a:rPr>
              <a:t>Security of AI</a:t>
            </a:r>
          </a:p>
          <a:p>
            <a:pPr marL="469900" indent="-342900">
              <a:buClr>
                <a:schemeClr val="bg1"/>
              </a:buClr>
              <a:buFont typeface="+mj-lt"/>
              <a:buAutoNum type="arabicPeriod"/>
            </a:pPr>
            <a:r>
              <a:rPr lang="en-US" sz="1300" dirty="0">
                <a:solidFill>
                  <a:schemeClr val="bg1"/>
                </a:solidFill>
              </a:rPr>
              <a:t>Automation / Loss of Jobs</a:t>
            </a:r>
          </a:p>
          <a:p>
            <a:pPr marL="127000" indent="0">
              <a:buClr>
                <a:schemeClr val="accent3"/>
              </a:buClr>
              <a:buNone/>
            </a:pPr>
            <a:r>
              <a:rPr lang="en-US" sz="1300" dirty="0">
                <a:solidFill>
                  <a:schemeClr val="bg1"/>
                </a:solidFill>
              </a:rPr>
              <a:t>It is clear from the above reasons, that the loss of Jobs is the major driver of the opposition of AI, with cheating in exams being the second.</a:t>
            </a:r>
          </a:p>
          <a:p>
            <a:pPr marL="127000" indent="0">
              <a:buClr>
                <a:schemeClr val="accent3"/>
              </a:buClr>
              <a:buNone/>
            </a:pPr>
            <a:r>
              <a:rPr lang="en-US" sz="1300" dirty="0">
                <a:solidFill>
                  <a:schemeClr val="bg1"/>
                </a:solidFill>
              </a:rPr>
              <a:t>The experiments by </a:t>
            </a:r>
            <a:r>
              <a:rPr lang="en-US" sz="1300" dirty="0" err="1">
                <a:solidFill>
                  <a:schemeClr val="bg1"/>
                </a:solidFill>
              </a:rPr>
              <a:t>Google,Facebook</a:t>
            </a:r>
            <a:r>
              <a:rPr lang="en-US" sz="1300" dirty="0">
                <a:solidFill>
                  <a:schemeClr val="bg1"/>
                </a:solidFill>
              </a:rPr>
              <a:t> and Microsoft have also left a sour taste on the minds of people, and the new advances in AI Crypt hacking seem scary.</a:t>
            </a:r>
          </a:p>
          <a:p>
            <a:pPr marL="127000" indent="0">
              <a:buClr>
                <a:schemeClr val="accent3"/>
              </a:buClr>
              <a:buNone/>
            </a:pPr>
            <a:r>
              <a:rPr lang="en-US" sz="1300" dirty="0">
                <a:solidFill>
                  <a:schemeClr val="bg1"/>
                </a:solidFill>
              </a:rPr>
              <a:t>My recommendations for this, would be to develop and market AI more as a tool rather than as a solution to a problem. Moreover more regulations should be welcomed to curtail the activities of certain bad actors</a:t>
            </a:r>
          </a:p>
        </p:txBody>
      </p:sp>
      <p:sp>
        <p:nvSpPr>
          <p:cNvPr id="3" name="Title 2">
            <a:extLst>
              <a:ext uri="{FF2B5EF4-FFF2-40B4-BE49-F238E27FC236}">
                <a16:creationId xmlns:a16="http://schemas.microsoft.com/office/drawing/2014/main" id="{06F4A15D-99CD-33FB-887E-2A4364FD813F}"/>
              </a:ext>
            </a:extLst>
          </p:cNvPr>
          <p:cNvSpPr>
            <a:spLocks noGrp="1"/>
          </p:cNvSpPr>
          <p:nvPr>
            <p:ph type="title"/>
          </p:nvPr>
        </p:nvSpPr>
        <p:spPr>
          <a:xfrm rot="-5400000">
            <a:off x="-1670531" y="1862929"/>
            <a:ext cx="4955860" cy="1423042"/>
          </a:xfrm>
        </p:spPr>
        <p:txBody>
          <a:bodyPr/>
          <a:lstStyle/>
          <a:p>
            <a:r>
              <a:rPr lang="en-US" sz="3200" dirty="0">
                <a:solidFill>
                  <a:schemeClr val="bg1"/>
                </a:solidFill>
              </a:rPr>
              <a:t>RECCOMENDATIONS</a:t>
            </a:r>
          </a:p>
        </p:txBody>
      </p:sp>
      <p:sp>
        <p:nvSpPr>
          <p:cNvPr id="5" name="Text Placeholder 1">
            <a:extLst>
              <a:ext uri="{FF2B5EF4-FFF2-40B4-BE49-F238E27FC236}">
                <a16:creationId xmlns:a16="http://schemas.microsoft.com/office/drawing/2014/main" id="{33A7D8D9-1A0B-2BC9-F26E-BDF76011CC21}"/>
              </a:ext>
            </a:extLst>
          </p:cNvPr>
          <p:cNvSpPr txBox="1">
            <a:spLocks/>
          </p:cNvSpPr>
          <p:nvPr/>
        </p:nvSpPr>
        <p:spPr>
          <a:xfrm>
            <a:off x="2490230" y="4688840"/>
            <a:ext cx="6257530" cy="40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accent1"/>
              </a:buClr>
              <a:buSzPts val="1600"/>
              <a:buFont typeface="Nunito Light"/>
              <a:buChar char="●"/>
              <a:defRPr sz="1400" b="0" i="0" u="none" strike="noStrike" cap="none">
                <a:solidFill>
                  <a:schemeClr val="accent1"/>
                </a:solidFill>
                <a:latin typeface="Work Sans Light"/>
                <a:ea typeface="Work Sans Light"/>
                <a:cs typeface="Work Sans Light"/>
                <a:sym typeface="Work Sans Light"/>
              </a:defRPr>
            </a:lvl1pPr>
            <a:lvl2pPr marL="914400" marR="0" lvl="1" indent="-330200" algn="l" rtl="0">
              <a:lnSpc>
                <a:spcPct val="115000"/>
              </a:lnSpc>
              <a:spcBef>
                <a:spcPts val="1600"/>
              </a:spcBef>
              <a:spcAft>
                <a:spcPts val="0"/>
              </a:spcAft>
              <a:buClr>
                <a:schemeClr val="accent1"/>
              </a:buClr>
              <a:buSzPts val="1600"/>
              <a:buFont typeface="Nunito Light"/>
              <a:buChar char="○"/>
              <a:defRPr sz="1200" b="0" i="0" u="none" strike="noStrike" cap="none">
                <a:solidFill>
                  <a:schemeClr val="accent1"/>
                </a:solidFill>
                <a:latin typeface="Work Sans Light"/>
                <a:ea typeface="Work Sans Light"/>
                <a:cs typeface="Work Sans Light"/>
                <a:sym typeface="Work Sans Light"/>
              </a:defRPr>
            </a:lvl2pPr>
            <a:lvl3pPr marL="1371600" marR="0" lvl="2" indent="-323850" algn="l" rtl="0">
              <a:lnSpc>
                <a:spcPct val="115000"/>
              </a:lnSpc>
              <a:spcBef>
                <a:spcPts val="1600"/>
              </a:spcBef>
              <a:spcAft>
                <a:spcPts val="0"/>
              </a:spcAft>
              <a:buClr>
                <a:schemeClr val="accent1"/>
              </a:buClr>
              <a:buSzPts val="1500"/>
              <a:buFont typeface="Nunito Light"/>
              <a:buChar char="■"/>
              <a:defRPr sz="1200" b="0" i="0" u="none" strike="noStrike" cap="none">
                <a:solidFill>
                  <a:schemeClr val="accent1"/>
                </a:solidFill>
                <a:latin typeface="Work Sans Light"/>
                <a:ea typeface="Work Sans Light"/>
                <a:cs typeface="Work Sans Light"/>
                <a:sym typeface="Work Sans Light"/>
              </a:defRPr>
            </a:lvl3pPr>
            <a:lvl4pPr marL="1828800" marR="0" lvl="3" indent="-323850" algn="l" rtl="0">
              <a:lnSpc>
                <a:spcPct val="115000"/>
              </a:lnSpc>
              <a:spcBef>
                <a:spcPts val="1600"/>
              </a:spcBef>
              <a:spcAft>
                <a:spcPts val="0"/>
              </a:spcAft>
              <a:buClr>
                <a:schemeClr val="accent1"/>
              </a:buClr>
              <a:buSzPts val="1500"/>
              <a:buFont typeface="Nunito Light"/>
              <a:buChar char="●"/>
              <a:defRPr sz="1200" b="0" i="0" u="none" strike="noStrike" cap="none">
                <a:solidFill>
                  <a:schemeClr val="accent1"/>
                </a:solidFill>
                <a:latin typeface="Work Sans Light"/>
                <a:ea typeface="Work Sans Light"/>
                <a:cs typeface="Work Sans Light"/>
                <a:sym typeface="Work Sans Light"/>
              </a:defRPr>
            </a:lvl4pPr>
            <a:lvl5pPr marL="2286000" marR="0" lvl="4" indent="-304800" algn="l" rtl="0">
              <a:lnSpc>
                <a:spcPct val="115000"/>
              </a:lnSpc>
              <a:spcBef>
                <a:spcPts val="1600"/>
              </a:spcBef>
              <a:spcAft>
                <a:spcPts val="0"/>
              </a:spcAft>
              <a:buClr>
                <a:schemeClr val="accent1"/>
              </a:buClr>
              <a:buSzPts val="1200"/>
              <a:buFont typeface="Nunito Light"/>
              <a:buChar char="○"/>
              <a:defRPr sz="1200" b="0" i="0" u="none" strike="noStrike" cap="none">
                <a:solidFill>
                  <a:schemeClr val="accent1"/>
                </a:solidFill>
                <a:latin typeface="Work Sans Light"/>
                <a:ea typeface="Work Sans Light"/>
                <a:cs typeface="Work Sans Light"/>
                <a:sym typeface="Work Sans Light"/>
              </a:defRPr>
            </a:lvl5pPr>
            <a:lvl6pPr marL="2743200" marR="0" lvl="5" indent="-304800" algn="l" rtl="0">
              <a:lnSpc>
                <a:spcPct val="115000"/>
              </a:lnSpc>
              <a:spcBef>
                <a:spcPts val="1600"/>
              </a:spcBef>
              <a:spcAft>
                <a:spcPts val="0"/>
              </a:spcAft>
              <a:buClr>
                <a:schemeClr val="accent1"/>
              </a:buClr>
              <a:buSzPts val="1200"/>
              <a:buFont typeface="Nunito Light"/>
              <a:buChar char="■"/>
              <a:defRPr sz="1200" b="0" i="0" u="none" strike="noStrike" cap="none">
                <a:solidFill>
                  <a:schemeClr val="accent1"/>
                </a:solidFill>
                <a:latin typeface="Work Sans Light"/>
                <a:ea typeface="Work Sans Light"/>
                <a:cs typeface="Work Sans Light"/>
                <a:sym typeface="Work Sans Light"/>
              </a:defRPr>
            </a:lvl6pPr>
            <a:lvl7pPr marL="3200400" marR="0" lvl="6" indent="-311150" algn="l" rtl="0">
              <a:lnSpc>
                <a:spcPct val="115000"/>
              </a:lnSpc>
              <a:spcBef>
                <a:spcPts val="1600"/>
              </a:spcBef>
              <a:spcAft>
                <a:spcPts val="0"/>
              </a:spcAft>
              <a:buClr>
                <a:schemeClr val="accent1"/>
              </a:buClr>
              <a:buSzPts val="1300"/>
              <a:buFont typeface="Nunito Light"/>
              <a:buChar char="●"/>
              <a:defRPr sz="1200" b="0" i="0" u="none" strike="noStrike" cap="none">
                <a:solidFill>
                  <a:schemeClr val="accent1"/>
                </a:solidFill>
                <a:latin typeface="Work Sans Light"/>
                <a:ea typeface="Work Sans Light"/>
                <a:cs typeface="Work Sans Light"/>
                <a:sym typeface="Work Sans Light"/>
              </a:defRPr>
            </a:lvl7pPr>
            <a:lvl8pPr marL="3657600" marR="0" lvl="7" indent="-311150" algn="l" rtl="0">
              <a:lnSpc>
                <a:spcPct val="115000"/>
              </a:lnSpc>
              <a:spcBef>
                <a:spcPts val="1600"/>
              </a:spcBef>
              <a:spcAft>
                <a:spcPts val="0"/>
              </a:spcAft>
              <a:buClr>
                <a:schemeClr val="accent1"/>
              </a:buClr>
              <a:buSzPts val="1300"/>
              <a:buFont typeface="Nunito Light"/>
              <a:buChar char="○"/>
              <a:defRPr sz="1200" b="0" i="0" u="none" strike="noStrike" cap="none">
                <a:solidFill>
                  <a:schemeClr val="accent1"/>
                </a:solidFill>
                <a:latin typeface="Work Sans Light"/>
                <a:ea typeface="Work Sans Light"/>
                <a:cs typeface="Work Sans Light"/>
                <a:sym typeface="Work Sans Light"/>
              </a:defRPr>
            </a:lvl8pPr>
            <a:lvl9pPr marL="4114800" marR="0" lvl="8" indent="-304800" algn="l" rtl="0">
              <a:lnSpc>
                <a:spcPct val="115000"/>
              </a:lnSpc>
              <a:spcBef>
                <a:spcPts val="1600"/>
              </a:spcBef>
              <a:spcAft>
                <a:spcPts val="1600"/>
              </a:spcAft>
              <a:buClr>
                <a:schemeClr val="accent1"/>
              </a:buClr>
              <a:buSzPts val="1200"/>
              <a:buFont typeface="Nunito Light"/>
              <a:buChar char="■"/>
              <a:defRPr sz="1200" b="0" i="0" u="none" strike="noStrike" cap="none">
                <a:solidFill>
                  <a:schemeClr val="accent1"/>
                </a:solidFill>
                <a:latin typeface="Work Sans Light"/>
                <a:ea typeface="Work Sans Light"/>
                <a:cs typeface="Work Sans Light"/>
                <a:sym typeface="Work Sans Light"/>
              </a:defRPr>
            </a:lvl9pPr>
          </a:lstStyle>
          <a:p>
            <a:pPr marL="127000" indent="0">
              <a:buClr>
                <a:schemeClr val="accent3"/>
              </a:buClr>
              <a:buFont typeface="Nunito Light"/>
              <a:buNone/>
            </a:pPr>
            <a:r>
              <a:rPr lang="en-US" sz="1050" dirty="0">
                <a:solidFill>
                  <a:schemeClr val="bg1"/>
                </a:solidFill>
              </a:rPr>
              <a:t>REFS: The positive topic analysis</a:t>
            </a:r>
          </a:p>
        </p:txBody>
      </p:sp>
    </p:spTree>
    <p:extLst>
      <p:ext uri="{BB962C8B-B14F-4D97-AF65-F5344CB8AC3E}">
        <p14:creationId xmlns:p14="http://schemas.microsoft.com/office/powerpoint/2010/main" val="24796826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7D5CF76-F7A4-81AE-CA40-5B5F421F09BF}"/>
              </a:ext>
            </a:extLst>
          </p:cNvPr>
          <p:cNvSpPr/>
          <p:nvPr/>
        </p:nvSpPr>
        <p:spPr>
          <a:xfrm>
            <a:off x="4607562" y="0"/>
            <a:ext cx="453644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04E4554-9DB7-888E-F050-71313C48CEEE}"/>
              </a:ext>
            </a:extLst>
          </p:cNvPr>
          <p:cNvSpPr/>
          <p:nvPr/>
        </p:nvSpPr>
        <p:spPr>
          <a:xfrm>
            <a:off x="0" y="0"/>
            <a:ext cx="4607562"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3BFE5BE8-C53D-2E48-7A83-53FED5087166}"/>
              </a:ext>
            </a:extLst>
          </p:cNvPr>
          <p:cNvSpPr>
            <a:spLocks noGrp="1"/>
          </p:cNvSpPr>
          <p:nvPr>
            <p:ph type="title"/>
          </p:nvPr>
        </p:nvSpPr>
        <p:spPr>
          <a:xfrm>
            <a:off x="1329690" y="2039665"/>
            <a:ext cx="6667500" cy="1064170"/>
          </a:xfrm>
        </p:spPr>
        <p:txBody>
          <a:bodyPr/>
          <a:lstStyle/>
          <a:p>
            <a:r>
              <a:rPr lang="en-US" sz="4800" dirty="0">
                <a:solidFill>
                  <a:schemeClr val="accent3"/>
                </a:solidFill>
              </a:rPr>
              <a:t>F</a:t>
            </a:r>
            <a:r>
              <a:rPr lang="en-US" sz="4800" dirty="0">
                <a:solidFill>
                  <a:srgbClr val="FFFF00"/>
                </a:solidFill>
              </a:rPr>
              <a:t>I</a:t>
            </a:r>
            <a:r>
              <a:rPr lang="en-US" sz="4800" dirty="0">
                <a:solidFill>
                  <a:schemeClr val="bg1"/>
                </a:solidFill>
              </a:rPr>
              <a:t>N</a:t>
            </a:r>
          </a:p>
        </p:txBody>
      </p:sp>
    </p:spTree>
    <p:extLst>
      <p:ext uri="{BB962C8B-B14F-4D97-AF65-F5344CB8AC3E}">
        <p14:creationId xmlns:p14="http://schemas.microsoft.com/office/powerpoint/2010/main" val="2337947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3"/>
          <p:cNvSpPr txBox="1">
            <a:spLocks noGrp="1"/>
          </p:cNvSpPr>
          <p:nvPr>
            <p:ph type="body" idx="1"/>
          </p:nvPr>
        </p:nvSpPr>
        <p:spPr>
          <a:xfrm>
            <a:off x="2265550" y="524599"/>
            <a:ext cx="5539200" cy="166788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accent1"/>
                </a:solidFill>
                <a:latin typeface="Work Sans Light"/>
                <a:ea typeface="Work Sans Light"/>
                <a:cs typeface="Work Sans Light"/>
                <a:sym typeface="Work Sans Light"/>
              </a:rPr>
              <a:t>The Dataset is a collection of 200,332 articles that range from </a:t>
            </a:r>
            <a:r>
              <a:rPr lang="en-US" dirty="0">
                <a:solidFill>
                  <a:schemeClr val="accent2"/>
                </a:solidFill>
                <a:latin typeface="Work Sans Light"/>
                <a:ea typeface="Work Sans Light"/>
                <a:cs typeface="Work Sans Light"/>
                <a:sym typeface="Work Sans Light"/>
              </a:rPr>
              <a:t>01/01/2020 to 04/28/2023</a:t>
            </a:r>
            <a:r>
              <a:rPr lang="en-US" dirty="0">
                <a:solidFill>
                  <a:schemeClr val="accent1"/>
                </a:solidFill>
                <a:latin typeface="Work Sans Light"/>
                <a:ea typeface="Work Sans Light"/>
                <a:cs typeface="Work Sans Light"/>
                <a:sym typeface="Work Sans Light"/>
              </a:rPr>
              <a:t>. </a:t>
            </a:r>
          </a:p>
          <a:p>
            <a:pPr marL="0" lvl="0" indent="0" algn="l" rtl="0">
              <a:spcBef>
                <a:spcPts val="0"/>
              </a:spcBef>
              <a:spcAft>
                <a:spcPts val="0"/>
              </a:spcAft>
              <a:buClr>
                <a:schemeClr val="dk1"/>
              </a:buClr>
              <a:buSzPts val="1100"/>
              <a:buFont typeface="Arial"/>
              <a:buNone/>
            </a:pPr>
            <a:r>
              <a:rPr lang="en-US" dirty="0"/>
              <a:t>Its sources range from the </a:t>
            </a:r>
            <a:r>
              <a:rPr lang="en-US" dirty="0">
                <a:solidFill>
                  <a:schemeClr val="accent2"/>
                </a:solidFill>
              </a:rPr>
              <a:t>Chicago Tribune</a:t>
            </a:r>
            <a:r>
              <a:rPr lang="en-US" dirty="0"/>
              <a:t>, </a:t>
            </a:r>
            <a:r>
              <a:rPr lang="en-US" dirty="0">
                <a:solidFill>
                  <a:schemeClr val="accent2"/>
                </a:solidFill>
              </a:rPr>
              <a:t>People.cn</a:t>
            </a:r>
            <a:r>
              <a:rPr lang="en-US" dirty="0"/>
              <a:t>, </a:t>
            </a:r>
            <a:r>
              <a:rPr lang="en-US" dirty="0">
                <a:solidFill>
                  <a:schemeClr val="accent2"/>
                </a:solidFill>
              </a:rPr>
              <a:t>News Parliament</a:t>
            </a:r>
            <a:r>
              <a:rPr lang="en-US" dirty="0"/>
              <a:t> etc.</a:t>
            </a:r>
          </a:p>
          <a:p>
            <a:pPr marL="0" lvl="0" indent="0" algn="l" rtl="0">
              <a:spcBef>
                <a:spcPts val="0"/>
              </a:spcBef>
              <a:spcAft>
                <a:spcPts val="0"/>
              </a:spcAft>
              <a:buClr>
                <a:schemeClr val="dk1"/>
              </a:buClr>
              <a:buSzPts val="1100"/>
              <a:buFont typeface="Arial"/>
              <a:buNone/>
            </a:pPr>
            <a:r>
              <a:rPr lang="en-US" dirty="0">
                <a:solidFill>
                  <a:schemeClr val="accent1"/>
                </a:solidFill>
                <a:latin typeface="Work Sans Light"/>
                <a:ea typeface="Work Sans Light"/>
                <a:cs typeface="Work Sans Light"/>
                <a:sym typeface="Work Sans Light"/>
              </a:rPr>
              <a:t>The dataset contains </a:t>
            </a:r>
            <a:r>
              <a:rPr lang="en-US" dirty="0"/>
              <a:t>5</a:t>
            </a:r>
            <a:r>
              <a:rPr lang="en-US" dirty="0">
                <a:solidFill>
                  <a:schemeClr val="accent1"/>
                </a:solidFill>
                <a:latin typeface="Work Sans Light"/>
                <a:ea typeface="Work Sans Light"/>
                <a:cs typeface="Work Sans Light"/>
                <a:sym typeface="Work Sans Light"/>
              </a:rPr>
              <a:t> columns: URL, Date</a:t>
            </a:r>
            <a:r>
              <a:rPr lang="en-US" dirty="0"/>
              <a:t>, Language, Title, Text. An example:</a:t>
            </a:r>
          </a:p>
          <a:p>
            <a:pPr marL="0" lvl="0" indent="0" algn="l" rtl="0">
              <a:spcBef>
                <a:spcPts val="0"/>
              </a:spcBef>
              <a:spcAft>
                <a:spcPts val="0"/>
              </a:spcAft>
              <a:buClr>
                <a:schemeClr val="dk1"/>
              </a:buClr>
              <a:buSzPts val="1100"/>
              <a:buFont typeface="Arial"/>
              <a:buNone/>
            </a:pPr>
            <a:endParaRPr lang="en-US" dirty="0">
              <a:solidFill>
                <a:schemeClr val="accent1"/>
              </a:solidFill>
              <a:latin typeface="Work Sans Light"/>
              <a:ea typeface="Work Sans Light"/>
              <a:cs typeface="Work Sans Light"/>
              <a:sym typeface="Work Sans Light"/>
            </a:endParaRPr>
          </a:p>
        </p:txBody>
      </p:sp>
      <p:sp>
        <p:nvSpPr>
          <p:cNvPr id="169" name="Google Shape;169;p33"/>
          <p:cNvSpPr txBox="1">
            <a:spLocks noGrp="1"/>
          </p:cNvSpPr>
          <p:nvPr>
            <p:ph type="title"/>
          </p:nvPr>
        </p:nvSpPr>
        <p:spPr>
          <a:xfrm rot="-5400000">
            <a:off x="-1021401" y="2252550"/>
            <a:ext cx="3657600" cy="64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THE DATASET</a:t>
            </a:r>
            <a:endParaRPr sz="4000" dirty="0"/>
          </a:p>
        </p:txBody>
      </p:sp>
      <p:graphicFrame>
        <p:nvGraphicFramePr>
          <p:cNvPr id="2" name="Table 2">
            <a:extLst>
              <a:ext uri="{FF2B5EF4-FFF2-40B4-BE49-F238E27FC236}">
                <a16:creationId xmlns:a16="http://schemas.microsoft.com/office/drawing/2014/main" id="{B4B8E6A7-5A6D-602C-0FCE-2A0844D6022E}"/>
              </a:ext>
            </a:extLst>
          </p:cNvPr>
          <p:cNvGraphicFramePr>
            <a:graphicFrameLocks noGrp="1"/>
          </p:cNvGraphicFramePr>
          <p:nvPr>
            <p:extLst>
              <p:ext uri="{D42A27DB-BD31-4B8C-83A1-F6EECF244321}">
                <p14:modId xmlns:p14="http://schemas.microsoft.com/office/powerpoint/2010/main" val="4013776325"/>
              </p:ext>
            </p:extLst>
          </p:nvPr>
        </p:nvGraphicFramePr>
        <p:xfrm>
          <a:off x="2108180" y="2192482"/>
          <a:ext cx="6096000" cy="2748280"/>
        </p:xfrm>
        <a:graphic>
          <a:graphicData uri="http://schemas.openxmlformats.org/drawingml/2006/table">
            <a:tbl>
              <a:tblPr firstRow="1" bandRow="1">
                <a:tableStyleId>{E684CACE-0C16-478C-9F0D-ED43973C84B5}</a:tableStyleId>
              </a:tblPr>
              <a:tblGrid>
                <a:gridCol w="1219200">
                  <a:extLst>
                    <a:ext uri="{9D8B030D-6E8A-4147-A177-3AD203B41FA5}">
                      <a16:colId xmlns:a16="http://schemas.microsoft.com/office/drawing/2014/main" val="871996172"/>
                    </a:ext>
                  </a:extLst>
                </a:gridCol>
                <a:gridCol w="1219200">
                  <a:extLst>
                    <a:ext uri="{9D8B030D-6E8A-4147-A177-3AD203B41FA5}">
                      <a16:colId xmlns:a16="http://schemas.microsoft.com/office/drawing/2014/main" val="2027882387"/>
                    </a:ext>
                  </a:extLst>
                </a:gridCol>
                <a:gridCol w="1219200">
                  <a:extLst>
                    <a:ext uri="{9D8B030D-6E8A-4147-A177-3AD203B41FA5}">
                      <a16:colId xmlns:a16="http://schemas.microsoft.com/office/drawing/2014/main" val="2845792631"/>
                    </a:ext>
                  </a:extLst>
                </a:gridCol>
                <a:gridCol w="1219200">
                  <a:extLst>
                    <a:ext uri="{9D8B030D-6E8A-4147-A177-3AD203B41FA5}">
                      <a16:colId xmlns:a16="http://schemas.microsoft.com/office/drawing/2014/main" val="269227816"/>
                    </a:ext>
                  </a:extLst>
                </a:gridCol>
                <a:gridCol w="1219200">
                  <a:extLst>
                    <a:ext uri="{9D8B030D-6E8A-4147-A177-3AD203B41FA5}">
                      <a16:colId xmlns:a16="http://schemas.microsoft.com/office/drawing/2014/main" val="3418216241"/>
                    </a:ext>
                  </a:extLst>
                </a:gridCol>
              </a:tblGrid>
              <a:tr h="370840">
                <a:tc>
                  <a:txBody>
                    <a:bodyPr/>
                    <a:lstStyle/>
                    <a:p>
                      <a:pPr algn="ctr"/>
                      <a:r>
                        <a:rPr lang="en-US" sz="1050" b="1" dirty="0">
                          <a:solidFill>
                            <a:schemeClr val="accent2"/>
                          </a:solidFill>
                          <a:latin typeface="Work Sans" pitchFamily="2" charset="0"/>
                        </a:rPr>
                        <a:t>URL</a:t>
                      </a:r>
                    </a:p>
                  </a:txBody>
                  <a:tcPr anchor="ct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US" sz="1050" b="1" dirty="0">
                          <a:solidFill>
                            <a:schemeClr val="accent2"/>
                          </a:solidFill>
                          <a:latin typeface="Work Sans" pitchFamily="2" charset="0"/>
                        </a:rPr>
                        <a:t>DATE</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US" sz="1050" b="1" dirty="0">
                          <a:solidFill>
                            <a:schemeClr val="accent2"/>
                          </a:solidFill>
                          <a:latin typeface="Work Sans" pitchFamily="2" charset="0"/>
                        </a:rPr>
                        <a:t>LANGUAGE</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US" sz="1050" b="1" dirty="0">
                          <a:solidFill>
                            <a:schemeClr val="accent2"/>
                          </a:solidFill>
                          <a:latin typeface="Work Sans" pitchFamily="2" charset="0"/>
                        </a:rPr>
                        <a:t>TITLE</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algn="ctr"/>
                      <a:r>
                        <a:rPr lang="en-US" sz="1050" b="1" dirty="0">
                          <a:solidFill>
                            <a:schemeClr val="accent2"/>
                          </a:solidFill>
                          <a:latin typeface="Work Sans" pitchFamily="2" charset="0"/>
                        </a:rPr>
                        <a:t>TEXT</a:t>
                      </a:r>
                    </a:p>
                  </a:txBody>
                  <a:tcPr anchor="ct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534232814"/>
                  </a:ext>
                </a:extLst>
              </a:tr>
              <a:tr h="370840">
                <a:tc>
                  <a:txBody>
                    <a:bodyPr/>
                    <a:lstStyle/>
                    <a:p>
                      <a:r>
                        <a:rPr lang="en-US" sz="800" dirty="0">
                          <a:solidFill>
                            <a:schemeClr val="accent1"/>
                          </a:solidFill>
                          <a:latin typeface="Work Sans Light" pitchFamily="2" charset="0"/>
                        </a:rPr>
                        <a:t>http://en.people.cn/n3/2021/0318/c90000-9830122.html</a:t>
                      </a:r>
                    </a:p>
                  </a:txBody>
                  <a:tcPr anchor="ct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800" dirty="0">
                          <a:solidFill>
                            <a:schemeClr val="accent1"/>
                          </a:solidFill>
                          <a:effectLst/>
                          <a:latin typeface="Work Sans Light" pitchFamily="2" charset="0"/>
                        </a:rPr>
                        <a:t>2021-03-18</a:t>
                      </a:r>
                    </a:p>
                  </a:txBody>
                  <a:tcPr marL="60960" marR="60960" marT="30480" marB="3048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800" dirty="0">
                          <a:solidFill>
                            <a:schemeClr val="accent1"/>
                          </a:solidFill>
                          <a:effectLst/>
                          <a:latin typeface="Work Sans Light" pitchFamily="2" charset="0"/>
                        </a:rPr>
                        <a:t>EN</a:t>
                      </a:r>
                    </a:p>
                  </a:txBody>
                  <a:tcPr marL="60960" marR="60960" marT="30480" marB="3048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800" b="0" i="0" u="none" strike="noStrike" cap="none" dirty="0">
                          <a:solidFill>
                            <a:schemeClr val="accent1"/>
                          </a:solidFill>
                          <a:effectLst/>
                          <a:latin typeface="Work Sans Light" pitchFamily="2" charset="0"/>
                          <a:ea typeface="Arial"/>
                          <a:cs typeface="Arial"/>
                          <a:sym typeface="Arial"/>
                        </a:rPr>
                        <a:t>Artificial intelligence improves parking efficiency in Chinese cities - People's Daily Online</a:t>
                      </a:r>
                      <a:endParaRPr lang="en-US" sz="800" dirty="0">
                        <a:solidFill>
                          <a:schemeClr val="accent1"/>
                        </a:solidFill>
                        <a:latin typeface="Work Sans Light" pitchFamily="2"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r>
                        <a:rPr lang="en-US" sz="800" b="0" i="0" u="none" strike="noStrike" cap="none" dirty="0">
                          <a:solidFill>
                            <a:schemeClr val="accent1"/>
                          </a:solidFill>
                          <a:effectLst/>
                          <a:latin typeface="Work Sans Light" pitchFamily="2" charset="0"/>
                          <a:ea typeface="Arial"/>
                          <a:cs typeface="Arial"/>
                          <a:sym typeface="Arial"/>
                        </a:rPr>
                        <a:t>\n\</a:t>
                      </a:r>
                      <a:r>
                        <a:rPr lang="en-US" sz="800" b="0" i="0" u="none" strike="noStrike" cap="none" dirty="0" err="1">
                          <a:solidFill>
                            <a:schemeClr val="accent1"/>
                          </a:solidFill>
                          <a:effectLst/>
                          <a:latin typeface="Work Sans Light" pitchFamily="2" charset="0"/>
                          <a:ea typeface="Arial"/>
                          <a:cs typeface="Arial"/>
                          <a:sym typeface="Arial"/>
                        </a:rPr>
                        <a:t>nArtificial</a:t>
                      </a:r>
                      <a:r>
                        <a:rPr lang="en-US" sz="800" b="0" i="0" u="none" strike="noStrike" cap="none" dirty="0">
                          <a:solidFill>
                            <a:schemeClr val="accent1"/>
                          </a:solidFill>
                          <a:effectLst/>
                          <a:latin typeface="Work Sans Light" pitchFamily="2" charset="0"/>
                          <a:ea typeface="Arial"/>
                          <a:cs typeface="Arial"/>
                          <a:sym typeface="Arial"/>
                        </a:rPr>
                        <a:t> intelligence improves parking efficiency in Chinese cities - People's Daily Online\n\</a:t>
                      </a:r>
                      <a:r>
                        <a:rPr lang="en-US" sz="800" b="0" i="0" u="none" strike="noStrike" cap="none" dirty="0" err="1">
                          <a:solidFill>
                            <a:schemeClr val="accent1"/>
                          </a:solidFill>
                          <a:effectLst/>
                          <a:latin typeface="Work Sans Light" pitchFamily="2" charset="0"/>
                          <a:ea typeface="Arial"/>
                          <a:cs typeface="Arial"/>
                          <a:sym typeface="Arial"/>
                        </a:rPr>
                        <a:t>nHome</a:t>
                      </a:r>
                      <a:r>
                        <a:rPr lang="en-US" sz="800" b="0" i="0" u="none" strike="noStrike" cap="none" dirty="0">
                          <a:solidFill>
                            <a:schemeClr val="accent1"/>
                          </a:solidFill>
                          <a:effectLst/>
                          <a:latin typeface="Work Sans Light" pitchFamily="2" charset="0"/>
                          <a:ea typeface="Arial"/>
                          <a:cs typeface="Arial"/>
                          <a:sym typeface="Arial"/>
                        </a:rPr>
                        <a:t>\</a:t>
                      </a:r>
                      <a:r>
                        <a:rPr lang="en-US" sz="800" b="0" i="0" u="none" strike="noStrike" cap="none" dirty="0" err="1">
                          <a:solidFill>
                            <a:schemeClr val="accent1"/>
                          </a:solidFill>
                          <a:effectLst/>
                          <a:latin typeface="Work Sans Light" pitchFamily="2" charset="0"/>
                          <a:ea typeface="Arial"/>
                          <a:cs typeface="Arial"/>
                          <a:sym typeface="Arial"/>
                        </a:rPr>
                        <a:t>nChina</a:t>
                      </a:r>
                      <a:r>
                        <a:rPr lang="en-US" sz="800" b="0" i="0" u="none" strike="noStrike" cap="none" dirty="0">
                          <a:solidFill>
                            <a:schemeClr val="accent1"/>
                          </a:solidFill>
                          <a:effectLst/>
                          <a:latin typeface="Work Sans Light" pitchFamily="2" charset="0"/>
                          <a:ea typeface="Arial"/>
                          <a:cs typeface="Arial"/>
                          <a:sym typeface="Arial"/>
                        </a:rPr>
                        <a:t> Politics\</a:t>
                      </a:r>
                      <a:r>
                        <a:rPr lang="en-US" sz="800" b="0" i="0" u="none" strike="noStrike" cap="none" dirty="0" err="1">
                          <a:solidFill>
                            <a:schemeClr val="accent1"/>
                          </a:solidFill>
                          <a:effectLst/>
                          <a:latin typeface="Work Sans Light" pitchFamily="2" charset="0"/>
                          <a:ea typeface="Arial"/>
                          <a:cs typeface="Arial"/>
                          <a:sym typeface="Arial"/>
                        </a:rPr>
                        <a:t>nForeign</a:t>
                      </a:r>
                      <a:r>
                        <a:rPr lang="en-US" sz="800" b="0" i="0" u="none" strike="noStrike" cap="none" dirty="0">
                          <a:solidFill>
                            <a:schemeClr val="accent1"/>
                          </a:solidFill>
                          <a:effectLst/>
                          <a:latin typeface="Work Sans Light" pitchFamily="2" charset="0"/>
                          <a:ea typeface="Arial"/>
                          <a:cs typeface="Arial"/>
                          <a:sym typeface="Arial"/>
                        </a:rPr>
                        <a:t> Affairs\....</a:t>
                      </a:r>
                      <a:endParaRPr lang="en-US" sz="800" dirty="0">
                        <a:solidFill>
                          <a:schemeClr val="accent1"/>
                        </a:solidFill>
                        <a:latin typeface="Work Sans Light" pitchFamily="2" charset="0"/>
                      </a:endParaRPr>
                    </a:p>
                  </a:txBody>
                  <a:tcPr anchor="ct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311086545"/>
                  </a:ext>
                </a:extLst>
              </a:tr>
              <a:tr h="370840">
                <a:tc>
                  <a:txBody>
                    <a:bodyPr/>
                    <a:lstStyle/>
                    <a:p>
                      <a:r>
                        <a:rPr lang="en-US" sz="800" dirty="0">
                          <a:solidFill>
                            <a:schemeClr val="accent1"/>
                          </a:solidFill>
                          <a:latin typeface="Work Sans Light" pitchFamily="2" charset="0"/>
                        </a:rPr>
                        <a:t>http://newsparliament.com/2020/02/27/children-with-autism-saw-their-learning-and-social-skills-boosted-after-playing-with-this-ai-robot/</a:t>
                      </a:r>
                    </a:p>
                  </a:txBody>
                  <a:tcP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800" dirty="0">
                          <a:solidFill>
                            <a:schemeClr val="accent1"/>
                          </a:solidFill>
                          <a:effectLst/>
                          <a:latin typeface="Work Sans Light" pitchFamily="2" charset="0"/>
                        </a:rPr>
                        <a:t>2020-02-27</a:t>
                      </a:r>
                    </a:p>
                  </a:txBody>
                  <a:tcPr marL="60960" marR="60960" marT="30480" marB="3048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800" dirty="0">
                          <a:solidFill>
                            <a:schemeClr val="accent1"/>
                          </a:solidFill>
                          <a:latin typeface="Work Sans Light" pitchFamily="2" charset="0"/>
                        </a:rPr>
                        <a:t>EN</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800" dirty="0">
                          <a:solidFill>
                            <a:schemeClr val="accent1"/>
                          </a:solidFill>
                          <a:latin typeface="Work Sans Light" pitchFamily="2" charset="0"/>
                        </a:rPr>
                        <a:t>Children With Autism Saw Their Learning and Social Skills Boosted After Playing With This AI Robot – News Parliament</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sz="800" dirty="0">
                          <a:solidFill>
                            <a:schemeClr val="accent1"/>
                          </a:solidFill>
                          <a:latin typeface="Work Sans Light" pitchFamily="2" charset="0"/>
                        </a:rPr>
                        <a:t>\</a:t>
                      </a:r>
                      <a:r>
                        <a:rPr lang="en-US" sz="800" dirty="0" err="1">
                          <a:solidFill>
                            <a:schemeClr val="accent1"/>
                          </a:solidFill>
                          <a:latin typeface="Work Sans Light" pitchFamily="2" charset="0"/>
                        </a:rPr>
                        <a:t>nChildren</a:t>
                      </a:r>
                      <a:r>
                        <a:rPr lang="en-US" sz="800" dirty="0">
                          <a:solidFill>
                            <a:schemeClr val="accent1"/>
                          </a:solidFill>
                          <a:latin typeface="Work Sans Light" pitchFamily="2" charset="0"/>
                        </a:rPr>
                        <a:t> With Autism Saw Their Learning and Social Skills Boosted After Playing With This AI Robot – News Parliament\n \n\</a:t>
                      </a:r>
                      <a:r>
                        <a:rPr lang="en-US" sz="800" dirty="0" err="1">
                          <a:solidFill>
                            <a:schemeClr val="accent1"/>
                          </a:solidFill>
                          <a:latin typeface="Work Sans Light" pitchFamily="2" charset="0"/>
                        </a:rPr>
                        <a:t>nSkip</a:t>
                      </a:r>
                      <a:r>
                        <a:rPr lang="en-US" sz="800" dirty="0">
                          <a:solidFill>
                            <a:schemeClr val="accent1"/>
                          </a:solidFill>
                          <a:latin typeface="Work Sans Light" pitchFamily="2" charset="0"/>
                        </a:rPr>
                        <a:t> to content\n\t\t\</a:t>
                      </a:r>
                      <a:r>
                        <a:rPr lang="en-US" sz="800" dirty="0" err="1">
                          <a:solidFill>
                            <a:schemeClr val="accent1"/>
                          </a:solidFill>
                          <a:latin typeface="Work Sans Light" pitchFamily="2" charset="0"/>
                        </a:rPr>
                        <a:t>tThursday</a:t>
                      </a:r>
                      <a:r>
                        <a:rPr lang="en-US" sz="800" dirty="0">
                          <a:solidFill>
                            <a:schemeClr val="accent1"/>
                          </a:solidFill>
                          <a:latin typeface="Work Sans Light" pitchFamily="2" charset="0"/>
                        </a:rPr>
                        <a:t>,……</a:t>
                      </a:r>
                    </a:p>
                  </a:txBody>
                  <a:tcP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4111463940"/>
                  </a:ext>
                </a:extLst>
              </a:tr>
            </a:tbl>
          </a:graphicData>
        </a:graphic>
      </p:graphicFrame>
    </p:spTree>
    <p:extLst>
      <p:ext uri="{BB962C8B-B14F-4D97-AF65-F5344CB8AC3E}">
        <p14:creationId xmlns:p14="http://schemas.microsoft.com/office/powerpoint/2010/main" val="741697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0B5E6A-B8A1-0843-38AD-BF7153BC6924}"/>
              </a:ext>
            </a:extLst>
          </p:cNvPr>
          <p:cNvSpPr>
            <a:spLocks noGrp="1"/>
          </p:cNvSpPr>
          <p:nvPr>
            <p:ph type="body" idx="1"/>
          </p:nvPr>
        </p:nvSpPr>
        <p:spPr>
          <a:xfrm>
            <a:off x="2598873" y="465218"/>
            <a:ext cx="4472141" cy="1405145"/>
          </a:xfrm>
        </p:spPr>
        <p:txBody>
          <a:bodyPr/>
          <a:lstStyle/>
          <a:p>
            <a:pPr marL="127000" indent="0" algn="just">
              <a:buNone/>
            </a:pPr>
            <a:r>
              <a:rPr lang="en-US" sz="1300" dirty="0"/>
              <a:t>The first step to processing the articles, is to effectively remove the HTML remnants. We should also ensure, to not delete contents of the article as it could affect the information within the </a:t>
            </a:r>
            <a:r>
              <a:rPr lang="en-US" sz="1300" dirty="0">
                <a:solidFill>
                  <a:srgbClr val="FF92E2"/>
                </a:solidFill>
              </a:rPr>
              <a:t>article.</a:t>
            </a:r>
            <a:r>
              <a:rPr lang="en-US" sz="1300" dirty="0">
                <a:hlinkClick r:id="" action="ppaction://noaction">
                  <a:extLst>
                    <a:ext uri="{A12FA001-AC4F-418D-AE19-62706E023703}">
                      <ahyp:hlinkClr xmlns:ahyp="http://schemas.microsoft.com/office/drawing/2018/hyperlinkcolor" val="tx"/>
                    </a:ext>
                  </a:extLst>
                </a:hlinkClick>
              </a:rPr>
              <a:t> </a:t>
            </a:r>
            <a:endParaRPr lang="en-US" sz="1300" dirty="0"/>
          </a:p>
        </p:txBody>
      </p:sp>
      <p:sp>
        <p:nvSpPr>
          <p:cNvPr id="3" name="Title 2">
            <a:extLst>
              <a:ext uri="{FF2B5EF4-FFF2-40B4-BE49-F238E27FC236}">
                <a16:creationId xmlns:a16="http://schemas.microsoft.com/office/drawing/2014/main" id="{56E2C8E7-469A-BE7B-C8E1-C112A7A63E2F}"/>
              </a:ext>
            </a:extLst>
          </p:cNvPr>
          <p:cNvSpPr>
            <a:spLocks noGrp="1"/>
          </p:cNvSpPr>
          <p:nvPr>
            <p:ph type="title"/>
          </p:nvPr>
        </p:nvSpPr>
        <p:spPr/>
        <p:txBody>
          <a:bodyPr/>
          <a:lstStyle/>
          <a:p>
            <a:r>
              <a:rPr lang="en-US" sz="4000" dirty="0"/>
              <a:t>DATA PROCESSING</a:t>
            </a:r>
          </a:p>
        </p:txBody>
      </p:sp>
      <p:sp>
        <p:nvSpPr>
          <p:cNvPr id="4" name="Text Placeholder 1">
            <a:extLst>
              <a:ext uri="{FF2B5EF4-FFF2-40B4-BE49-F238E27FC236}">
                <a16:creationId xmlns:a16="http://schemas.microsoft.com/office/drawing/2014/main" id="{EF77FAD2-E983-6E93-7A4C-4CBEC5EEBF34}"/>
              </a:ext>
            </a:extLst>
          </p:cNvPr>
          <p:cNvSpPr txBox="1">
            <a:spLocks/>
          </p:cNvSpPr>
          <p:nvPr/>
        </p:nvSpPr>
        <p:spPr>
          <a:xfrm>
            <a:off x="2598873" y="1795257"/>
            <a:ext cx="4592100" cy="31300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accent1"/>
              </a:buClr>
              <a:buSzPts val="1600"/>
              <a:buFont typeface="Nunito Light"/>
              <a:buChar char="●"/>
              <a:defRPr sz="1400" b="0" i="0" u="none" strike="noStrike" cap="none">
                <a:solidFill>
                  <a:schemeClr val="accent1"/>
                </a:solidFill>
                <a:latin typeface="Work Sans Light"/>
                <a:ea typeface="Work Sans Light"/>
                <a:cs typeface="Work Sans Light"/>
                <a:sym typeface="Work Sans Light"/>
              </a:defRPr>
            </a:lvl1pPr>
            <a:lvl2pPr marL="914400" marR="0" lvl="1" indent="-330200" algn="l" rtl="0">
              <a:lnSpc>
                <a:spcPct val="115000"/>
              </a:lnSpc>
              <a:spcBef>
                <a:spcPts val="1600"/>
              </a:spcBef>
              <a:spcAft>
                <a:spcPts val="0"/>
              </a:spcAft>
              <a:buClr>
                <a:schemeClr val="accent1"/>
              </a:buClr>
              <a:buSzPts val="1600"/>
              <a:buFont typeface="Nunito Light"/>
              <a:buChar char="○"/>
              <a:defRPr sz="1200" b="0" i="0" u="none" strike="noStrike" cap="none">
                <a:solidFill>
                  <a:schemeClr val="accent1"/>
                </a:solidFill>
                <a:latin typeface="Work Sans Light"/>
                <a:ea typeface="Work Sans Light"/>
                <a:cs typeface="Work Sans Light"/>
                <a:sym typeface="Work Sans Light"/>
              </a:defRPr>
            </a:lvl2pPr>
            <a:lvl3pPr marL="1371600" marR="0" lvl="2" indent="-323850" algn="l" rtl="0">
              <a:lnSpc>
                <a:spcPct val="115000"/>
              </a:lnSpc>
              <a:spcBef>
                <a:spcPts val="1600"/>
              </a:spcBef>
              <a:spcAft>
                <a:spcPts val="0"/>
              </a:spcAft>
              <a:buClr>
                <a:schemeClr val="accent1"/>
              </a:buClr>
              <a:buSzPts val="1500"/>
              <a:buFont typeface="Nunito Light"/>
              <a:buChar char="■"/>
              <a:defRPr sz="1200" b="0" i="0" u="none" strike="noStrike" cap="none">
                <a:solidFill>
                  <a:schemeClr val="accent1"/>
                </a:solidFill>
                <a:latin typeface="Work Sans Light"/>
                <a:ea typeface="Work Sans Light"/>
                <a:cs typeface="Work Sans Light"/>
                <a:sym typeface="Work Sans Light"/>
              </a:defRPr>
            </a:lvl3pPr>
            <a:lvl4pPr marL="1828800" marR="0" lvl="3" indent="-323850" algn="l" rtl="0">
              <a:lnSpc>
                <a:spcPct val="115000"/>
              </a:lnSpc>
              <a:spcBef>
                <a:spcPts val="1600"/>
              </a:spcBef>
              <a:spcAft>
                <a:spcPts val="0"/>
              </a:spcAft>
              <a:buClr>
                <a:schemeClr val="accent1"/>
              </a:buClr>
              <a:buSzPts val="1500"/>
              <a:buFont typeface="Nunito Light"/>
              <a:buChar char="●"/>
              <a:defRPr sz="1200" b="0" i="0" u="none" strike="noStrike" cap="none">
                <a:solidFill>
                  <a:schemeClr val="accent1"/>
                </a:solidFill>
                <a:latin typeface="Work Sans Light"/>
                <a:ea typeface="Work Sans Light"/>
                <a:cs typeface="Work Sans Light"/>
                <a:sym typeface="Work Sans Light"/>
              </a:defRPr>
            </a:lvl4pPr>
            <a:lvl5pPr marL="2286000" marR="0" lvl="4" indent="-304800" algn="l" rtl="0">
              <a:lnSpc>
                <a:spcPct val="115000"/>
              </a:lnSpc>
              <a:spcBef>
                <a:spcPts val="1600"/>
              </a:spcBef>
              <a:spcAft>
                <a:spcPts val="0"/>
              </a:spcAft>
              <a:buClr>
                <a:schemeClr val="accent1"/>
              </a:buClr>
              <a:buSzPts val="1200"/>
              <a:buFont typeface="Nunito Light"/>
              <a:buChar char="○"/>
              <a:defRPr sz="1200" b="0" i="0" u="none" strike="noStrike" cap="none">
                <a:solidFill>
                  <a:schemeClr val="accent1"/>
                </a:solidFill>
                <a:latin typeface="Work Sans Light"/>
                <a:ea typeface="Work Sans Light"/>
                <a:cs typeface="Work Sans Light"/>
                <a:sym typeface="Work Sans Light"/>
              </a:defRPr>
            </a:lvl5pPr>
            <a:lvl6pPr marL="2743200" marR="0" lvl="5" indent="-304800" algn="l" rtl="0">
              <a:lnSpc>
                <a:spcPct val="115000"/>
              </a:lnSpc>
              <a:spcBef>
                <a:spcPts val="1600"/>
              </a:spcBef>
              <a:spcAft>
                <a:spcPts val="0"/>
              </a:spcAft>
              <a:buClr>
                <a:schemeClr val="accent1"/>
              </a:buClr>
              <a:buSzPts val="1200"/>
              <a:buFont typeface="Nunito Light"/>
              <a:buChar char="■"/>
              <a:defRPr sz="1200" b="0" i="0" u="none" strike="noStrike" cap="none">
                <a:solidFill>
                  <a:schemeClr val="accent1"/>
                </a:solidFill>
                <a:latin typeface="Work Sans Light"/>
                <a:ea typeface="Work Sans Light"/>
                <a:cs typeface="Work Sans Light"/>
                <a:sym typeface="Work Sans Light"/>
              </a:defRPr>
            </a:lvl6pPr>
            <a:lvl7pPr marL="3200400" marR="0" lvl="6" indent="-311150" algn="l" rtl="0">
              <a:lnSpc>
                <a:spcPct val="115000"/>
              </a:lnSpc>
              <a:spcBef>
                <a:spcPts val="1600"/>
              </a:spcBef>
              <a:spcAft>
                <a:spcPts val="0"/>
              </a:spcAft>
              <a:buClr>
                <a:schemeClr val="accent1"/>
              </a:buClr>
              <a:buSzPts val="1300"/>
              <a:buFont typeface="Nunito Light"/>
              <a:buChar char="●"/>
              <a:defRPr sz="1200" b="0" i="0" u="none" strike="noStrike" cap="none">
                <a:solidFill>
                  <a:schemeClr val="accent1"/>
                </a:solidFill>
                <a:latin typeface="Work Sans Light"/>
                <a:ea typeface="Work Sans Light"/>
                <a:cs typeface="Work Sans Light"/>
                <a:sym typeface="Work Sans Light"/>
              </a:defRPr>
            </a:lvl7pPr>
            <a:lvl8pPr marL="3657600" marR="0" lvl="7" indent="-311150" algn="l" rtl="0">
              <a:lnSpc>
                <a:spcPct val="115000"/>
              </a:lnSpc>
              <a:spcBef>
                <a:spcPts val="1600"/>
              </a:spcBef>
              <a:spcAft>
                <a:spcPts val="0"/>
              </a:spcAft>
              <a:buClr>
                <a:schemeClr val="accent1"/>
              </a:buClr>
              <a:buSzPts val="1300"/>
              <a:buFont typeface="Nunito Light"/>
              <a:buChar char="○"/>
              <a:defRPr sz="1200" b="0" i="0" u="none" strike="noStrike" cap="none">
                <a:solidFill>
                  <a:schemeClr val="accent1"/>
                </a:solidFill>
                <a:latin typeface="Work Sans Light"/>
                <a:ea typeface="Work Sans Light"/>
                <a:cs typeface="Work Sans Light"/>
                <a:sym typeface="Work Sans Light"/>
              </a:defRPr>
            </a:lvl8pPr>
            <a:lvl9pPr marL="4114800" marR="0" lvl="8" indent="-304800" algn="l" rtl="0">
              <a:lnSpc>
                <a:spcPct val="115000"/>
              </a:lnSpc>
              <a:spcBef>
                <a:spcPts val="1600"/>
              </a:spcBef>
              <a:spcAft>
                <a:spcPts val="1600"/>
              </a:spcAft>
              <a:buClr>
                <a:schemeClr val="accent1"/>
              </a:buClr>
              <a:buSzPts val="1200"/>
              <a:buFont typeface="Nunito Light"/>
              <a:buChar char="■"/>
              <a:defRPr sz="1200" b="0" i="0" u="none" strike="noStrike" cap="none">
                <a:solidFill>
                  <a:schemeClr val="accent1"/>
                </a:solidFill>
                <a:latin typeface="Work Sans Light"/>
                <a:ea typeface="Work Sans Light"/>
                <a:cs typeface="Work Sans Light"/>
                <a:sym typeface="Work Sans Light"/>
              </a:defRPr>
            </a:lvl9pPr>
          </a:lstStyle>
          <a:p>
            <a:pPr marL="127000" indent="0" algn="just">
              <a:buFont typeface="Nunito Light"/>
              <a:buNone/>
            </a:pPr>
            <a:r>
              <a:rPr lang="en-US" sz="1200" dirty="0"/>
              <a:t>I made the decision to convert the article into a list of sentences and subsequently filtered them accordingly.</a:t>
            </a:r>
          </a:p>
          <a:p>
            <a:pPr marL="127000" indent="0" algn="just">
              <a:buFont typeface="Nunito Light"/>
              <a:buNone/>
            </a:pPr>
            <a:endParaRPr lang="en-US" sz="1200" dirty="0"/>
          </a:p>
          <a:p>
            <a:pPr marL="127000" indent="0" algn="just">
              <a:buFont typeface="Nunito Light"/>
              <a:buNone/>
            </a:pPr>
            <a:r>
              <a:rPr lang="en-US" sz="1200" dirty="0"/>
              <a:t>To accomplish this, I utilized spacy, a natural language processing tool, to split the text into individual sentences.</a:t>
            </a:r>
          </a:p>
          <a:p>
            <a:pPr marL="127000" indent="0" algn="just">
              <a:buFont typeface="Nunito Light"/>
              <a:buNone/>
            </a:pPr>
            <a:endParaRPr lang="en-US" sz="1200" dirty="0"/>
          </a:p>
          <a:p>
            <a:pPr marL="127000" indent="0" algn="just">
              <a:buFont typeface="Nunito Light"/>
              <a:buNone/>
            </a:pPr>
            <a:r>
              <a:rPr lang="en-US" sz="1200" dirty="0"/>
              <a:t>The filtering process involved selecting sentences that contained a minimal number of newlines.</a:t>
            </a:r>
          </a:p>
          <a:p>
            <a:pPr marL="127000" indent="0" algn="just">
              <a:buFont typeface="Nunito Light"/>
              <a:buNone/>
            </a:pPr>
            <a:r>
              <a:rPr lang="en-US" sz="1200" dirty="0"/>
              <a:t>The rationale behind this approach was the observation that many HTML remnants were separated by newlines, which were then combined into a single sentence by the spacy sentencizer.</a:t>
            </a:r>
          </a:p>
        </p:txBody>
      </p:sp>
    </p:spTree>
    <p:extLst>
      <p:ext uri="{BB962C8B-B14F-4D97-AF65-F5344CB8AC3E}">
        <p14:creationId xmlns:p14="http://schemas.microsoft.com/office/powerpoint/2010/main" val="965670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5E1ECB-2A99-DC50-6930-CDD2EF743809}"/>
              </a:ext>
            </a:extLst>
          </p:cNvPr>
          <p:cNvSpPr>
            <a:spLocks noGrp="1"/>
          </p:cNvSpPr>
          <p:nvPr>
            <p:ph type="body" idx="1"/>
          </p:nvPr>
        </p:nvSpPr>
        <p:spPr>
          <a:xfrm>
            <a:off x="162089" y="430813"/>
            <a:ext cx="3874664" cy="4486050"/>
          </a:xfrm>
        </p:spPr>
        <p:txBody>
          <a:bodyPr/>
          <a:lstStyle/>
          <a:p>
            <a:pPr marL="127000" indent="0">
              <a:buNone/>
            </a:pPr>
            <a:r>
              <a:rPr lang="en-US" sz="600" dirty="0"/>
              <a:t>Artificial intelligence improves parking efficiency in Chinese cities - People's Daily Online</a:t>
            </a:r>
          </a:p>
          <a:p>
            <a:pPr marL="127000" indent="0">
              <a:buNone/>
            </a:pPr>
            <a:endParaRPr lang="en-US" sz="600" dirty="0"/>
          </a:p>
          <a:p>
            <a:pPr marL="127000" indent="0">
              <a:buNone/>
            </a:pPr>
            <a:r>
              <a:rPr lang="en-US" sz="600" dirty="0"/>
              <a:t>Home</a:t>
            </a:r>
          </a:p>
          <a:p>
            <a:pPr marL="127000" indent="0">
              <a:buNone/>
            </a:pPr>
            <a:r>
              <a:rPr lang="en-US" sz="600" dirty="0"/>
              <a:t>China Politics</a:t>
            </a:r>
          </a:p>
          <a:p>
            <a:pPr marL="127000" indent="0">
              <a:buNone/>
            </a:pPr>
            <a:r>
              <a:rPr lang="en-US" sz="600" dirty="0"/>
              <a:t>Foreign Affairs</a:t>
            </a:r>
          </a:p>
          <a:p>
            <a:pPr marL="127000" indent="0">
              <a:buNone/>
            </a:pPr>
            <a:r>
              <a:rPr lang="en-US" sz="600" dirty="0"/>
              <a:t>Opinions</a:t>
            </a:r>
          </a:p>
          <a:p>
            <a:pPr marL="127000" indent="0">
              <a:buNone/>
            </a:pPr>
            <a:r>
              <a:rPr lang="en-US" sz="600" dirty="0"/>
              <a:t>Video: We Are China</a:t>
            </a:r>
          </a:p>
          <a:p>
            <a:pPr marL="127000" indent="0">
              <a:buNone/>
            </a:pPr>
            <a:r>
              <a:rPr lang="en-US" sz="600" dirty="0"/>
              <a:t>Business</a:t>
            </a:r>
          </a:p>
          <a:p>
            <a:pPr marL="127000" indent="0">
              <a:buNone/>
            </a:pPr>
            <a:r>
              <a:rPr lang="en-US" sz="600" dirty="0"/>
              <a:t>Military</a:t>
            </a:r>
          </a:p>
          <a:p>
            <a:pPr marL="127000" indent="0">
              <a:buNone/>
            </a:pPr>
            <a:r>
              <a:rPr lang="en-US" sz="600" dirty="0"/>
              <a:t>World</a:t>
            </a:r>
          </a:p>
          <a:p>
            <a:pPr marL="127000" indent="0">
              <a:buNone/>
            </a:pPr>
            <a:r>
              <a:rPr lang="en-US" sz="600" dirty="0"/>
              <a:t>Society</a:t>
            </a:r>
          </a:p>
          <a:p>
            <a:pPr marL="127000" indent="0">
              <a:buNone/>
            </a:pPr>
            <a:r>
              <a:rPr lang="en-US" sz="600" dirty="0"/>
              <a:t>Culture</a:t>
            </a:r>
          </a:p>
          <a:p>
            <a:pPr marL="127000" indent="0">
              <a:buNone/>
            </a:pPr>
            <a:r>
              <a:rPr lang="en-US" sz="600" dirty="0"/>
              <a:t>Travel</a:t>
            </a:r>
          </a:p>
          <a:p>
            <a:pPr marL="127000" indent="0">
              <a:buNone/>
            </a:pPr>
            <a:r>
              <a:rPr lang="en-US" sz="600" dirty="0"/>
              <a:t>Science</a:t>
            </a:r>
          </a:p>
          <a:p>
            <a:pPr marL="127000" indent="0">
              <a:buNone/>
            </a:pPr>
            <a:r>
              <a:rPr lang="en-US" sz="600" dirty="0"/>
              <a:t>Sports</a:t>
            </a:r>
          </a:p>
          <a:p>
            <a:pPr marL="127000" indent="0">
              <a:buNone/>
            </a:pPr>
            <a:r>
              <a:rPr lang="en-US" sz="600" dirty="0"/>
              <a:t>Photo</a:t>
            </a:r>
          </a:p>
          <a:p>
            <a:pPr marL="127000" indent="0">
              <a:buNone/>
            </a:pPr>
            <a:endParaRPr lang="en-US" sz="600" dirty="0"/>
          </a:p>
          <a:p>
            <a:pPr marL="127000" indent="0">
              <a:buNone/>
            </a:pPr>
            <a:r>
              <a:rPr lang="en-US" sz="600" dirty="0"/>
              <a:t>Languages</a:t>
            </a:r>
          </a:p>
          <a:p>
            <a:pPr marL="127000" indent="0">
              <a:buNone/>
            </a:pPr>
            <a:endParaRPr lang="en-US" sz="600" dirty="0"/>
          </a:p>
          <a:p>
            <a:pPr marL="127000" indent="0">
              <a:buNone/>
            </a:pPr>
            <a:r>
              <a:rPr lang="en-US" sz="600" dirty="0"/>
              <a:t>Chinese</a:t>
            </a:r>
          </a:p>
          <a:p>
            <a:pPr marL="127000" indent="0">
              <a:buNone/>
            </a:pPr>
            <a:r>
              <a:rPr lang="en-US" sz="600" dirty="0"/>
              <a:t>Japanese</a:t>
            </a:r>
          </a:p>
          <a:p>
            <a:pPr marL="127000" indent="0">
              <a:buNone/>
            </a:pPr>
            <a:r>
              <a:rPr lang="en-US" sz="600" dirty="0"/>
              <a:t>French</a:t>
            </a:r>
          </a:p>
          <a:p>
            <a:pPr marL="127000" indent="0">
              <a:buNone/>
            </a:pPr>
            <a:r>
              <a:rPr lang="en-US" sz="600" dirty="0"/>
              <a:t>Spanish</a:t>
            </a:r>
          </a:p>
          <a:p>
            <a:pPr marL="127000" indent="0">
              <a:buNone/>
            </a:pPr>
            <a:r>
              <a:rPr lang="en-US" sz="600" dirty="0"/>
              <a:t>Russian</a:t>
            </a:r>
          </a:p>
          <a:p>
            <a:pPr marL="127000" indent="0">
              <a:buNone/>
            </a:pPr>
            <a:r>
              <a:rPr lang="en-US" sz="600" dirty="0"/>
              <a:t>Arabic</a:t>
            </a:r>
          </a:p>
          <a:p>
            <a:pPr marL="127000" indent="0">
              <a:buNone/>
            </a:pPr>
            <a:r>
              <a:rPr lang="en-US" sz="600" dirty="0"/>
              <a:t>Korean</a:t>
            </a:r>
          </a:p>
          <a:p>
            <a:pPr marL="127000" indent="0">
              <a:buNone/>
            </a:pPr>
            <a:r>
              <a:rPr lang="en-US" sz="600" dirty="0"/>
              <a:t>German</a:t>
            </a:r>
          </a:p>
          <a:p>
            <a:pPr marL="127000" indent="0">
              <a:buNone/>
            </a:pPr>
            <a:r>
              <a:rPr lang="en-US" sz="600" dirty="0"/>
              <a:t>Portuguese</a:t>
            </a:r>
          </a:p>
          <a:p>
            <a:pPr marL="127000" indent="0">
              <a:buNone/>
            </a:pPr>
            <a:r>
              <a:rPr lang="en-US" sz="600" dirty="0"/>
              <a:t>Thursday, March 18, 2021</a:t>
            </a:r>
          </a:p>
          <a:p>
            <a:pPr marL="127000" indent="0">
              <a:buNone/>
            </a:pPr>
            <a:r>
              <a:rPr lang="en-US" sz="600" dirty="0"/>
              <a:t>Home&gt;&gt;</a:t>
            </a:r>
          </a:p>
          <a:p>
            <a:pPr marL="127000" indent="0">
              <a:buNone/>
            </a:pPr>
            <a:r>
              <a:rPr lang="en-US" sz="600" dirty="0"/>
              <a:t>		</a:t>
            </a:r>
          </a:p>
          <a:p>
            <a:pPr marL="127000" indent="0">
              <a:buNone/>
            </a:pPr>
            <a:r>
              <a:rPr lang="en-US" sz="600" dirty="0"/>
              <a:t>Artificial intelligence improves parking efficiency in Chinese cities</a:t>
            </a:r>
          </a:p>
          <a:p>
            <a:pPr marL="127000" indent="0">
              <a:buNone/>
            </a:pPr>
            <a:r>
              <a:rPr lang="en-US" sz="600" dirty="0"/>
              <a:t>By Liu </a:t>
            </a:r>
            <a:r>
              <a:rPr lang="en-US" sz="600" dirty="0" err="1"/>
              <a:t>Shiyao</a:t>
            </a:r>
            <a:r>
              <a:rPr lang="en-US" sz="600" dirty="0"/>
              <a:t> (People's Daily) 09:16, March 18, 2021</a:t>
            </a:r>
          </a:p>
          <a:p>
            <a:pPr marL="127000" indent="0">
              <a:buNone/>
            </a:pPr>
            <a:r>
              <a:rPr lang="en-US" sz="600" dirty="0"/>
              <a:t>Photo taken on July 1, 2019, shows a sign for electronic toll collection (ETC) newly set up at a roadside parking space on </a:t>
            </a:r>
            <a:r>
              <a:rPr lang="en-US" sz="600" dirty="0" err="1"/>
              <a:t>Yangzhuang</a:t>
            </a:r>
            <a:r>
              <a:rPr lang="en-US" sz="600" dirty="0"/>
              <a:t> road, </a:t>
            </a:r>
            <a:r>
              <a:rPr lang="en-US" sz="600" dirty="0" err="1"/>
              <a:t>Shijingshan</a:t>
            </a:r>
            <a:r>
              <a:rPr lang="en-US" sz="600" dirty="0"/>
              <a:t> district, Beijing. Some urban areas of the city started to use ETC system for roadside parking spaces since July 1, 2019. (People’s Daily Online/Li </a:t>
            </a:r>
            <a:r>
              <a:rPr lang="en-US" sz="600" dirty="0" err="1"/>
              <a:t>Wenming</a:t>
            </a:r>
            <a:r>
              <a:rPr lang="en-US" sz="600" dirty="0"/>
              <a:t>)</a:t>
            </a:r>
          </a:p>
          <a:p>
            <a:pPr marL="127000" indent="0">
              <a:buNone/>
            </a:pPr>
            <a:endParaRPr lang="en-US" sz="600" dirty="0"/>
          </a:p>
          <a:p>
            <a:pPr marL="127000" indent="0">
              <a:buNone/>
            </a:pPr>
            <a:r>
              <a:rPr lang="en-US" sz="600" dirty="0"/>
              <a:t>	Thanks to the application of an artificial intelligence (AI)-empowered roadside electronic toll collection (ETC) system, China’s capital city Beijing has seen significant improvement in the efficiency of parking fee collection, turnover of roadside parking spots, order in roadside parking, as well as traffic congestion.</a:t>
            </a:r>
          </a:p>
        </p:txBody>
      </p:sp>
      <p:sp>
        <p:nvSpPr>
          <p:cNvPr id="4" name="Text Placeholder 1">
            <a:extLst>
              <a:ext uri="{FF2B5EF4-FFF2-40B4-BE49-F238E27FC236}">
                <a16:creationId xmlns:a16="http://schemas.microsoft.com/office/drawing/2014/main" id="{571C4A6C-472A-5E81-E26B-730B9988B7B7}"/>
              </a:ext>
            </a:extLst>
          </p:cNvPr>
          <p:cNvSpPr txBox="1">
            <a:spLocks/>
          </p:cNvSpPr>
          <p:nvPr/>
        </p:nvSpPr>
        <p:spPr>
          <a:xfrm>
            <a:off x="4709959" y="430813"/>
            <a:ext cx="3874664" cy="44860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accent1"/>
              </a:buClr>
              <a:buSzPts val="1600"/>
              <a:buFont typeface="Nunito Light"/>
              <a:buChar char="●"/>
              <a:defRPr sz="1400" b="0" i="0" u="none" strike="noStrike" cap="none">
                <a:solidFill>
                  <a:schemeClr val="accent1"/>
                </a:solidFill>
                <a:latin typeface="Work Sans Light"/>
                <a:ea typeface="Work Sans Light"/>
                <a:cs typeface="Work Sans Light"/>
                <a:sym typeface="Work Sans Light"/>
              </a:defRPr>
            </a:lvl1pPr>
            <a:lvl2pPr marL="914400" marR="0" lvl="1" indent="-330200" algn="l" rtl="0">
              <a:lnSpc>
                <a:spcPct val="115000"/>
              </a:lnSpc>
              <a:spcBef>
                <a:spcPts val="1600"/>
              </a:spcBef>
              <a:spcAft>
                <a:spcPts val="0"/>
              </a:spcAft>
              <a:buClr>
                <a:schemeClr val="accent1"/>
              </a:buClr>
              <a:buSzPts val="1600"/>
              <a:buFont typeface="Nunito Light"/>
              <a:buChar char="○"/>
              <a:defRPr sz="1200" b="0" i="0" u="none" strike="noStrike" cap="none">
                <a:solidFill>
                  <a:schemeClr val="accent1"/>
                </a:solidFill>
                <a:latin typeface="Work Sans Light"/>
                <a:ea typeface="Work Sans Light"/>
                <a:cs typeface="Work Sans Light"/>
                <a:sym typeface="Work Sans Light"/>
              </a:defRPr>
            </a:lvl2pPr>
            <a:lvl3pPr marL="1371600" marR="0" lvl="2" indent="-323850" algn="l" rtl="0">
              <a:lnSpc>
                <a:spcPct val="115000"/>
              </a:lnSpc>
              <a:spcBef>
                <a:spcPts val="1600"/>
              </a:spcBef>
              <a:spcAft>
                <a:spcPts val="0"/>
              </a:spcAft>
              <a:buClr>
                <a:schemeClr val="accent1"/>
              </a:buClr>
              <a:buSzPts val="1500"/>
              <a:buFont typeface="Nunito Light"/>
              <a:buChar char="■"/>
              <a:defRPr sz="1200" b="0" i="0" u="none" strike="noStrike" cap="none">
                <a:solidFill>
                  <a:schemeClr val="accent1"/>
                </a:solidFill>
                <a:latin typeface="Work Sans Light"/>
                <a:ea typeface="Work Sans Light"/>
                <a:cs typeface="Work Sans Light"/>
                <a:sym typeface="Work Sans Light"/>
              </a:defRPr>
            </a:lvl3pPr>
            <a:lvl4pPr marL="1828800" marR="0" lvl="3" indent="-323850" algn="l" rtl="0">
              <a:lnSpc>
                <a:spcPct val="115000"/>
              </a:lnSpc>
              <a:spcBef>
                <a:spcPts val="1600"/>
              </a:spcBef>
              <a:spcAft>
                <a:spcPts val="0"/>
              </a:spcAft>
              <a:buClr>
                <a:schemeClr val="accent1"/>
              </a:buClr>
              <a:buSzPts val="1500"/>
              <a:buFont typeface="Nunito Light"/>
              <a:buChar char="●"/>
              <a:defRPr sz="1200" b="0" i="0" u="none" strike="noStrike" cap="none">
                <a:solidFill>
                  <a:schemeClr val="accent1"/>
                </a:solidFill>
                <a:latin typeface="Work Sans Light"/>
                <a:ea typeface="Work Sans Light"/>
                <a:cs typeface="Work Sans Light"/>
                <a:sym typeface="Work Sans Light"/>
              </a:defRPr>
            </a:lvl4pPr>
            <a:lvl5pPr marL="2286000" marR="0" lvl="4" indent="-304800" algn="l" rtl="0">
              <a:lnSpc>
                <a:spcPct val="115000"/>
              </a:lnSpc>
              <a:spcBef>
                <a:spcPts val="1600"/>
              </a:spcBef>
              <a:spcAft>
                <a:spcPts val="0"/>
              </a:spcAft>
              <a:buClr>
                <a:schemeClr val="accent1"/>
              </a:buClr>
              <a:buSzPts val="1200"/>
              <a:buFont typeface="Nunito Light"/>
              <a:buChar char="○"/>
              <a:defRPr sz="1200" b="0" i="0" u="none" strike="noStrike" cap="none">
                <a:solidFill>
                  <a:schemeClr val="accent1"/>
                </a:solidFill>
                <a:latin typeface="Work Sans Light"/>
                <a:ea typeface="Work Sans Light"/>
                <a:cs typeface="Work Sans Light"/>
                <a:sym typeface="Work Sans Light"/>
              </a:defRPr>
            </a:lvl5pPr>
            <a:lvl6pPr marL="2743200" marR="0" lvl="5" indent="-304800" algn="l" rtl="0">
              <a:lnSpc>
                <a:spcPct val="115000"/>
              </a:lnSpc>
              <a:spcBef>
                <a:spcPts val="1600"/>
              </a:spcBef>
              <a:spcAft>
                <a:spcPts val="0"/>
              </a:spcAft>
              <a:buClr>
                <a:schemeClr val="accent1"/>
              </a:buClr>
              <a:buSzPts val="1200"/>
              <a:buFont typeface="Nunito Light"/>
              <a:buChar char="■"/>
              <a:defRPr sz="1200" b="0" i="0" u="none" strike="noStrike" cap="none">
                <a:solidFill>
                  <a:schemeClr val="accent1"/>
                </a:solidFill>
                <a:latin typeface="Work Sans Light"/>
                <a:ea typeface="Work Sans Light"/>
                <a:cs typeface="Work Sans Light"/>
                <a:sym typeface="Work Sans Light"/>
              </a:defRPr>
            </a:lvl6pPr>
            <a:lvl7pPr marL="3200400" marR="0" lvl="6" indent="-311150" algn="l" rtl="0">
              <a:lnSpc>
                <a:spcPct val="115000"/>
              </a:lnSpc>
              <a:spcBef>
                <a:spcPts val="1600"/>
              </a:spcBef>
              <a:spcAft>
                <a:spcPts val="0"/>
              </a:spcAft>
              <a:buClr>
                <a:schemeClr val="accent1"/>
              </a:buClr>
              <a:buSzPts val="1300"/>
              <a:buFont typeface="Nunito Light"/>
              <a:buChar char="●"/>
              <a:defRPr sz="1200" b="0" i="0" u="none" strike="noStrike" cap="none">
                <a:solidFill>
                  <a:schemeClr val="accent1"/>
                </a:solidFill>
                <a:latin typeface="Work Sans Light"/>
                <a:ea typeface="Work Sans Light"/>
                <a:cs typeface="Work Sans Light"/>
                <a:sym typeface="Work Sans Light"/>
              </a:defRPr>
            </a:lvl7pPr>
            <a:lvl8pPr marL="3657600" marR="0" lvl="7" indent="-311150" algn="l" rtl="0">
              <a:lnSpc>
                <a:spcPct val="115000"/>
              </a:lnSpc>
              <a:spcBef>
                <a:spcPts val="1600"/>
              </a:spcBef>
              <a:spcAft>
                <a:spcPts val="0"/>
              </a:spcAft>
              <a:buClr>
                <a:schemeClr val="accent1"/>
              </a:buClr>
              <a:buSzPts val="1300"/>
              <a:buFont typeface="Nunito Light"/>
              <a:buChar char="○"/>
              <a:defRPr sz="1200" b="0" i="0" u="none" strike="noStrike" cap="none">
                <a:solidFill>
                  <a:schemeClr val="accent1"/>
                </a:solidFill>
                <a:latin typeface="Work Sans Light"/>
                <a:ea typeface="Work Sans Light"/>
                <a:cs typeface="Work Sans Light"/>
                <a:sym typeface="Work Sans Light"/>
              </a:defRPr>
            </a:lvl8pPr>
            <a:lvl9pPr marL="4114800" marR="0" lvl="8" indent="-304800" algn="l" rtl="0">
              <a:lnSpc>
                <a:spcPct val="115000"/>
              </a:lnSpc>
              <a:spcBef>
                <a:spcPts val="1600"/>
              </a:spcBef>
              <a:spcAft>
                <a:spcPts val="1600"/>
              </a:spcAft>
              <a:buClr>
                <a:schemeClr val="accent1"/>
              </a:buClr>
              <a:buSzPts val="1200"/>
              <a:buFont typeface="Nunito Light"/>
              <a:buChar char="■"/>
              <a:defRPr sz="1200" b="0" i="0" u="none" strike="noStrike" cap="none">
                <a:solidFill>
                  <a:schemeClr val="accent1"/>
                </a:solidFill>
                <a:latin typeface="Work Sans Light"/>
                <a:ea typeface="Work Sans Light"/>
                <a:cs typeface="Work Sans Light"/>
                <a:sym typeface="Work Sans Light"/>
              </a:defRPr>
            </a:lvl9pPr>
          </a:lstStyle>
          <a:p>
            <a:pPr marL="127000" indent="0">
              <a:buFont typeface="Nunito Light"/>
              <a:buNone/>
            </a:pPr>
            <a:r>
              <a:rPr lang="en-US" sz="1200" dirty="0">
                <a:solidFill>
                  <a:schemeClr val="bg1"/>
                </a:solidFill>
              </a:rPr>
              <a:t>array(["Artificial intelligence improves parking efficiency in Chinese cities\</a:t>
            </a:r>
            <a:r>
              <a:rPr lang="en-US" sz="1200" dirty="0" err="1">
                <a:solidFill>
                  <a:schemeClr val="bg1"/>
                </a:solidFill>
              </a:rPr>
              <a:t>nBy</a:t>
            </a:r>
            <a:r>
              <a:rPr lang="en-US" sz="1200" dirty="0">
                <a:solidFill>
                  <a:schemeClr val="bg1"/>
                </a:solidFill>
              </a:rPr>
              <a:t> Liu\xa0Shiyao (People's Daily) 09:16, March 18, 2021\</a:t>
            </a:r>
            <a:r>
              <a:rPr lang="en-US" sz="1200" dirty="0" err="1">
                <a:solidFill>
                  <a:schemeClr val="bg1"/>
                </a:solidFill>
              </a:rPr>
              <a:t>nPhoto</a:t>
            </a:r>
            <a:r>
              <a:rPr lang="en-US" sz="1200" dirty="0">
                <a:solidFill>
                  <a:schemeClr val="bg1"/>
                </a:solidFill>
              </a:rPr>
              <a:t> taken on July 1, 2019, shows a sign for electronic toll collection (ETC) newly set up at a roadside parking space on </a:t>
            </a:r>
            <a:r>
              <a:rPr lang="en-US" sz="1200" dirty="0" err="1">
                <a:solidFill>
                  <a:schemeClr val="bg1"/>
                </a:solidFill>
              </a:rPr>
              <a:t>Yangzhuang</a:t>
            </a:r>
            <a:r>
              <a:rPr lang="en-US" sz="1200" dirty="0">
                <a:solidFill>
                  <a:schemeClr val="bg1"/>
                </a:solidFill>
              </a:rPr>
              <a:t> road, </a:t>
            </a:r>
            <a:r>
              <a:rPr lang="en-US" sz="1200" dirty="0" err="1">
                <a:solidFill>
                  <a:schemeClr val="bg1"/>
                </a:solidFill>
              </a:rPr>
              <a:t>Shijingshan</a:t>
            </a:r>
            <a:r>
              <a:rPr lang="en-US" sz="1200" dirty="0">
                <a:solidFill>
                  <a:schemeClr val="bg1"/>
                </a:solidFill>
              </a:rPr>
              <a:t> district, Beijing.",</a:t>
            </a:r>
          </a:p>
          <a:p>
            <a:pPr marL="127000" indent="0">
              <a:buFont typeface="Nunito Light"/>
              <a:buNone/>
            </a:pPr>
            <a:r>
              <a:rPr lang="en-US" sz="1200" dirty="0">
                <a:solidFill>
                  <a:schemeClr val="bg1"/>
                </a:solidFill>
              </a:rPr>
              <a:t>       'Some urban areas of the city started to use ETC system for roadside parking spaces since July 1, 2019.',</a:t>
            </a:r>
          </a:p>
          <a:p>
            <a:pPr marL="127000" indent="0">
              <a:buFont typeface="Nunito Light"/>
              <a:buNone/>
            </a:pPr>
            <a:r>
              <a:rPr lang="en-US" sz="1200" dirty="0">
                <a:solidFill>
                  <a:schemeClr val="bg1"/>
                </a:solidFill>
              </a:rPr>
              <a:t>       '(People’s Daily Online/Li </a:t>
            </a:r>
            <a:r>
              <a:rPr lang="en-US" sz="1200" dirty="0" err="1">
                <a:solidFill>
                  <a:schemeClr val="bg1"/>
                </a:solidFill>
              </a:rPr>
              <a:t>Wenming</a:t>
            </a:r>
            <a:r>
              <a:rPr lang="en-US" sz="1200" dirty="0">
                <a:solidFill>
                  <a:schemeClr val="bg1"/>
                </a:solidFill>
              </a:rPr>
              <a:t>)\n\n\t',</a:t>
            </a:r>
          </a:p>
          <a:p>
            <a:pPr marL="127000" indent="0">
              <a:buFont typeface="Nunito Light"/>
              <a:buNone/>
            </a:pPr>
            <a:r>
              <a:rPr lang="en-US" sz="1200" dirty="0">
                <a:solidFill>
                  <a:schemeClr val="bg1"/>
                </a:solidFill>
              </a:rPr>
              <a:t>       'Thanks to the application of an artificial intelligence (AI)-empowered roadside electronic toll collection (ETC) system, China’s capital city Beijing has seen significant improvement in the efficiency of parking fee collection, turnover of roadside parking spots, order in roadside parking, as well as traffic congestion.\n\n\t’,]</a:t>
            </a:r>
          </a:p>
        </p:txBody>
      </p:sp>
      <p:cxnSp>
        <p:nvCxnSpPr>
          <p:cNvPr id="6" name="Straight Arrow Connector 5">
            <a:extLst>
              <a:ext uri="{FF2B5EF4-FFF2-40B4-BE49-F238E27FC236}">
                <a16:creationId xmlns:a16="http://schemas.microsoft.com/office/drawing/2014/main" id="{09C4A16D-8674-4997-E95D-EE97D4E0F2FF}"/>
              </a:ext>
            </a:extLst>
          </p:cNvPr>
          <p:cNvCxnSpPr>
            <a:stCxn id="2" idx="3"/>
            <a:endCxn id="4" idx="1"/>
          </p:cNvCxnSpPr>
          <p:nvPr/>
        </p:nvCxnSpPr>
        <p:spPr>
          <a:xfrm>
            <a:off x="4036753" y="2673838"/>
            <a:ext cx="6732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798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571C4A6C-472A-5E81-E26B-730B9988B7B7}"/>
              </a:ext>
            </a:extLst>
          </p:cNvPr>
          <p:cNvSpPr txBox="1">
            <a:spLocks/>
          </p:cNvSpPr>
          <p:nvPr/>
        </p:nvSpPr>
        <p:spPr>
          <a:xfrm>
            <a:off x="102399" y="577113"/>
            <a:ext cx="3874664" cy="39892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accent1"/>
              </a:buClr>
              <a:buSzPts val="1600"/>
              <a:buFont typeface="Nunito Light"/>
              <a:buChar char="●"/>
              <a:defRPr sz="1400" b="0" i="0" u="none" strike="noStrike" cap="none">
                <a:solidFill>
                  <a:schemeClr val="accent1"/>
                </a:solidFill>
                <a:latin typeface="Work Sans Light"/>
                <a:ea typeface="Work Sans Light"/>
                <a:cs typeface="Work Sans Light"/>
                <a:sym typeface="Work Sans Light"/>
              </a:defRPr>
            </a:lvl1pPr>
            <a:lvl2pPr marL="914400" marR="0" lvl="1" indent="-330200" algn="l" rtl="0">
              <a:lnSpc>
                <a:spcPct val="115000"/>
              </a:lnSpc>
              <a:spcBef>
                <a:spcPts val="1600"/>
              </a:spcBef>
              <a:spcAft>
                <a:spcPts val="0"/>
              </a:spcAft>
              <a:buClr>
                <a:schemeClr val="accent1"/>
              </a:buClr>
              <a:buSzPts val="1600"/>
              <a:buFont typeface="Nunito Light"/>
              <a:buChar char="○"/>
              <a:defRPr sz="1200" b="0" i="0" u="none" strike="noStrike" cap="none">
                <a:solidFill>
                  <a:schemeClr val="accent1"/>
                </a:solidFill>
                <a:latin typeface="Work Sans Light"/>
                <a:ea typeface="Work Sans Light"/>
                <a:cs typeface="Work Sans Light"/>
                <a:sym typeface="Work Sans Light"/>
              </a:defRPr>
            </a:lvl2pPr>
            <a:lvl3pPr marL="1371600" marR="0" lvl="2" indent="-323850" algn="l" rtl="0">
              <a:lnSpc>
                <a:spcPct val="115000"/>
              </a:lnSpc>
              <a:spcBef>
                <a:spcPts val="1600"/>
              </a:spcBef>
              <a:spcAft>
                <a:spcPts val="0"/>
              </a:spcAft>
              <a:buClr>
                <a:schemeClr val="accent1"/>
              </a:buClr>
              <a:buSzPts val="1500"/>
              <a:buFont typeface="Nunito Light"/>
              <a:buChar char="■"/>
              <a:defRPr sz="1200" b="0" i="0" u="none" strike="noStrike" cap="none">
                <a:solidFill>
                  <a:schemeClr val="accent1"/>
                </a:solidFill>
                <a:latin typeface="Work Sans Light"/>
                <a:ea typeface="Work Sans Light"/>
                <a:cs typeface="Work Sans Light"/>
                <a:sym typeface="Work Sans Light"/>
              </a:defRPr>
            </a:lvl3pPr>
            <a:lvl4pPr marL="1828800" marR="0" lvl="3" indent="-323850" algn="l" rtl="0">
              <a:lnSpc>
                <a:spcPct val="115000"/>
              </a:lnSpc>
              <a:spcBef>
                <a:spcPts val="1600"/>
              </a:spcBef>
              <a:spcAft>
                <a:spcPts val="0"/>
              </a:spcAft>
              <a:buClr>
                <a:schemeClr val="accent1"/>
              </a:buClr>
              <a:buSzPts val="1500"/>
              <a:buFont typeface="Nunito Light"/>
              <a:buChar char="●"/>
              <a:defRPr sz="1200" b="0" i="0" u="none" strike="noStrike" cap="none">
                <a:solidFill>
                  <a:schemeClr val="accent1"/>
                </a:solidFill>
                <a:latin typeface="Work Sans Light"/>
                <a:ea typeface="Work Sans Light"/>
                <a:cs typeface="Work Sans Light"/>
                <a:sym typeface="Work Sans Light"/>
              </a:defRPr>
            </a:lvl4pPr>
            <a:lvl5pPr marL="2286000" marR="0" lvl="4" indent="-304800" algn="l" rtl="0">
              <a:lnSpc>
                <a:spcPct val="115000"/>
              </a:lnSpc>
              <a:spcBef>
                <a:spcPts val="1600"/>
              </a:spcBef>
              <a:spcAft>
                <a:spcPts val="0"/>
              </a:spcAft>
              <a:buClr>
                <a:schemeClr val="accent1"/>
              </a:buClr>
              <a:buSzPts val="1200"/>
              <a:buFont typeface="Nunito Light"/>
              <a:buChar char="○"/>
              <a:defRPr sz="1200" b="0" i="0" u="none" strike="noStrike" cap="none">
                <a:solidFill>
                  <a:schemeClr val="accent1"/>
                </a:solidFill>
                <a:latin typeface="Work Sans Light"/>
                <a:ea typeface="Work Sans Light"/>
                <a:cs typeface="Work Sans Light"/>
                <a:sym typeface="Work Sans Light"/>
              </a:defRPr>
            </a:lvl5pPr>
            <a:lvl6pPr marL="2743200" marR="0" lvl="5" indent="-304800" algn="l" rtl="0">
              <a:lnSpc>
                <a:spcPct val="115000"/>
              </a:lnSpc>
              <a:spcBef>
                <a:spcPts val="1600"/>
              </a:spcBef>
              <a:spcAft>
                <a:spcPts val="0"/>
              </a:spcAft>
              <a:buClr>
                <a:schemeClr val="accent1"/>
              </a:buClr>
              <a:buSzPts val="1200"/>
              <a:buFont typeface="Nunito Light"/>
              <a:buChar char="■"/>
              <a:defRPr sz="1200" b="0" i="0" u="none" strike="noStrike" cap="none">
                <a:solidFill>
                  <a:schemeClr val="accent1"/>
                </a:solidFill>
                <a:latin typeface="Work Sans Light"/>
                <a:ea typeface="Work Sans Light"/>
                <a:cs typeface="Work Sans Light"/>
                <a:sym typeface="Work Sans Light"/>
              </a:defRPr>
            </a:lvl6pPr>
            <a:lvl7pPr marL="3200400" marR="0" lvl="6" indent="-311150" algn="l" rtl="0">
              <a:lnSpc>
                <a:spcPct val="115000"/>
              </a:lnSpc>
              <a:spcBef>
                <a:spcPts val="1600"/>
              </a:spcBef>
              <a:spcAft>
                <a:spcPts val="0"/>
              </a:spcAft>
              <a:buClr>
                <a:schemeClr val="accent1"/>
              </a:buClr>
              <a:buSzPts val="1300"/>
              <a:buFont typeface="Nunito Light"/>
              <a:buChar char="●"/>
              <a:defRPr sz="1200" b="0" i="0" u="none" strike="noStrike" cap="none">
                <a:solidFill>
                  <a:schemeClr val="accent1"/>
                </a:solidFill>
                <a:latin typeface="Work Sans Light"/>
                <a:ea typeface="Work Sans Light"/>
                <a:cs typeface="Work Sans Light"/>
                <a:sym typeface="Work Sans Light"/>
              </a:defRPr>
            </a:lvl7pPr>
            <a:lvl8pPr marL="3657600" marR="0" lvl="7" indent="-311150" algn="l" rtl="0">
              <a:lnSpc>
                <a:spcPct val="115000"/>
              </a:lnSpc>
              <a:spcBef>
                <a:spcPts val="1600"/>
              </a:spcBef>
              <a:spcAft>
                <a:spcPts val="0"/>
              </a:spcAft>
              <a:buClr>
                <a:schemeClr val="accent1"/>
              </a:buClr>
              <a:buSzPts val="1300"/>
              <a:buFont typeface="Nunito Light"/>
              <a:buChar char="○"/>
              <a:defRPr sz="1200" b="0" i="0" u="none" strike="noStrike" cap="none">
                <a:solidFill>
                  <a:schemeClr val="accent1"/>
                </a:solidFill>
                <a:latin typeface="Work Sans Light"/>
                <a:ea typeface="Work Sans Light"/>
                <a:cs typeface="Work Sans Light"/>
                <a:sym typeface="Work Sans Light"/>
              </a:defRPr>
            </a:lvl8pPr>
            <a:lvl9pPr marL="4114800" marR="0" lvl="8" indent="-304800" algn="l" rtl="0">
              <a:lnSpc>
                <a:spcPct val="115000"/>
              </a:lnSpc>
              <a:spcBef>
                <a:spcPts val="1600"/>
              </a:spcBef>
              <a:spcAft>
                <a:spcPts val="1600"/>
              </a:spcAft>
              <a:buClr>
                <a:schemeClr val="accent1"/>
              </a:buClr>
              <a:buSzPts val="1200"/>
              <a:buFont typeface="Nunito Light"/>
              <a:buChar char="■"/>
              <a:defRPr sz="1200" b="0" i="0" u="none" strike="noStrike" cap="none">
                <a:solidFill>
                  <a:schemeClr val="accent1"/>
                </a:solidFill>
                <a:latin typeface="Work Sans Light"/>
                <a:ea typeface="Work Sans Light"/>
                <a:cs typeface="Work Sans Light"/>
                <a:sym typeface="Work Sans Light"/>
              </a:defRPr>
            </a:lvl9pPr>
          </a:lstStyle>
          <a:p>
            <a:pPr marL="127000" indent="0">
              <a:buFont typeface="Nunito Light"/>
              <a:buNone/>
            </a:pPr>
            <a:r>
              <a:rPr lang="en-US" sz="1200" dirty="0">
                <a:solidFill>
                  <a:schemeClr val="bg1"/>
                </a:solidFill>
              </a:rPr>
              <a:t>array(["Artificial intelligence improves parking efficiency in Chinese cities\</a:t>
            </a:r>
            <a:r>
              <a:rPr lang="en-US" sz="1200" dirty="0" err="1">
                <a:solidFill>
                  <a:schemeClr val="bg1"/>
                </a:solidFill>
              </a:rPr>
              <a:t>nBy</a:t>
            </a:r>
            <a:r>
              <a:rPr lang="en-US" sz="1200" dirty="0">
                <a:solidFill>
                  <a:schemeClr val="bg1"/>
                </a:solidFill>
              </a:rPr>
              <a:t> Liu\xa0Shiyao (People's Daily) 09:16, March 18, 2021\</a:t>
            </a:r>
            <a:r>
              <a:rPr lang="en-US" sz="1200" dirty="0" err="1">
                <a:solidFill>
                  <a:schemeClr val="bg1"/>
                </a:solidFill>
              </a:rPr>
              <a:t>nPhoto</a:t>
            </a:r>
            <a:r>
              <a:rPr lang="en-US" sz="1200" dirty="0">
                <a:solidFill>
                  <a:schemeClr val="bg1"/>
                </a:solidFill>
              </a:rPr>
              <a:t> taken on July 1, 2019, shows a sign for electronic toll collection (ETC) newly set up at a roadside parking space on </a:t>
            </a:r>
            <a:r>
              <a:rPr lang="en-US" sz="1200" dirty="0" err="1">
                <a:solidFill>
                  <a:schemeClr val="bg1"/>
                </a:solidFill>
              </a:rPr>
              <a:t>Yangzhuang</a:t>
            </a:r>
            <a:r>
              <a:rPr lang="en-US" sz="1200" dirty="0">
                <a:solidFill>
                  <a:schemeClr val="bg1"/>
                </a:solidFill>
              </a:rPr>
              <a:t> road, </a:t>
            </a:r>
            <a:r>
              <a:rPr lang="en-US" sz="1200" dirty="0" err="1">
                <a:solidFill>
                  <a:schemeClr val="bg1"/>
                </a:solidFill>
              </a:rPr>
              <a:t>Shijingshan</a:t>
            </a:r>
            <a:r>
              <a:rPr lang="en-US" sz="1200" dirty="0">
                <a:solidFill>
                  <a:schemeClr val="bg1"/>
                </a:solidFill>
              </a:rPr>
              <a:t> district, Beijing.",</a:t>
            </a:r>
          </a:p>
          <a:p>
            <a:pPr marL="127000" indent="0">
              <a:buFont typeface="Nunito Light"/>
              <a:buNone/>
            </a:pPr>
            <a:r>
              <a:rPr lang="en-US" sz="1200" dirty="0">
                <a:solidFill>
                  <a:schemeClr val="bg1"/>
                </a:solidFill>
              </a:rPr>
              <a:t>       'Some urban areas of the city started to use ETC system for roadside parking spaces since July 1, 2019.',</a:t>
            </a:r>
          </a:p>
          <a:p>
            <a:pPr marL="127000" indent="0">
              <a:buFont typeface="Nunito Light"/>
              <a:buNone/>
            </a:pPr>
            <a:r>
              <a:rPr lang="en-US" sz="1200" dirty="0">
                <a:solidFill>
                  <a:schemeClr val="bg1"/>
                </a:solidFill>
              </a:rPr>
              <a:t>       '(People’s Daily Online/Li </a:t>
            </a:r>
            <a:r>
              <a:rPr lang="en-US" sz="1200" dirty="0" err="1">
                <a:solidFill>
                  <a:schemeClr val="bg1"/>
                </a:solidFill>
              </a:rPr>
              <a:t>Wenming</a:t>
            </a:r>
            <a:r>
              <a:rPr lang="en-US" sz="1200" dirty="0">
                <a:solidFill>
                  <a:schemeClr val="bg1"/>
                </a:solidFill>
              </a:rPr>
              <a:t>)\n\n\t',</a:t>
            </a:r>
          </a:p>
          <a:p>
            <a:pPr marL="127000" indent="0">
              <a:buFont typeface="Nunito Light"/>
              <a:buNone/>
            </a:pPr>
            <a:r>
              <a:rPr lang="en-US" sz="1200" dirty="0">
                <a:solidFill>
                  <a:schemeClr val="bg1"/>
                </a:solidFill>
              </a:rPr>
              <a:t>       'Thanks to the application of an artificial intelligence (AI)-empowered roadside electronic toll collection (ETC) system, China’s capital city Beijing has seen significant improvement in the efficiency of parking fee collection, turnover of roadside parking spots, order in roadside parking, as well as traffic congestion.\n\n\t’,]</a:t>
            </a:r>
          </a:p>
        </p:txBody>
      </p:sp>
      <p:sp>
        <p:nvSpPr>
          <p:cNvPr id="7" name="Text Placeholder 1">
            <a:extLst>
              <a:ext uri="{FF2B5EF4-FFF2-40B4-BE49-F238E27FC236}">
                <a16:creationId xmlns:a16="http://schemas.microsoft.com/office/drawing/2014/main" id="{05479A1A-E100-15A3-300E-CB86AD1C76B9}"/>
              </a:ext>
            </a:extLst>
          </p:cNvPr>
          <p:cNvSpPr txBox="1">
            <a:spLocks/>
          </p:cNvSpPr>
          <p:nvPr/>
        </p:nvSpPr>
        <p:spPr>
          <a:xfrm>
            <a:off x="5166939" y="577113"/>
            <a:ext cx="3874664" cy="39892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accent1"/>
              </a:buClr>
              <a:buSzPts val="1600"/>
              <a:buFont typeface="Nunito Light"/>
              <a:buChar char="●"/>
              <a:defRPr sz="1400" b="0" i="0" u="none" strike="noStrike" cap="none">
                <a:solidFill>
                  <a:schemeClr val="accent1"/>
                </a:solidFill>
                <a:latin typeface="Work Sans Light"/>
                <a:ea typeface="Work Sans Light"/>
                <a:cs typeface="Work Sans Light"/>
                <a:sym typeface="Work Sans Light"/>
              </a:defRPr>
            </a:lvl1pPr>
            <a:lvl2pPr marL="914400" marR="0" lvl="1" indent="-330200" algn="l" rtl="0">
              <a:lnSpc>
                <a:spcPct val="115000"/>
              </a:lnSpc>
              <a:spcBef>
                <a:spcPts val="1600"/>
              </a:spcBef>
              <a:spcAft>
                <a:spcPts val="0"/>
              </a:spcAft>
              <a:buClr>
                <a:schemeClr val="accent1"/>
              </a:buClr>
              <a:buSzPts val="1600"/>
              <a:buFont typeface="Nunito Light"/>
              <a:buChar char="○"/>
              <a:defRPr sz="1200" b="0" i="0" u="none" strike="noStrike" cap="none">
                <a:solidFill>
                  <a:schemeClr val="accent1"/>
                </a:solidFill>
                <a:latin typeface="Work Sans Light"/>
                <a:ea typeface="Work Sans Light"/>
                <a:cs typeface="Work Sans Light"/>
                <a:sym typeface="Work Sans Light"/>
              </a:defRPr>
            </a:lvl2pPr>
            <a:lvl3pPr marL="1371600" marR="0" lvl="2" indent="-323850" algn="l" rtl="0">
              <a:lnSpc>
                <a:spcPct val="115000"/>
              </a:lnSpc>
              <a:spcBef>
                <a:spcPts val="1600"/>
              </a:spcBef>
              <a:spcAft>
                <a:spcPts val="0"/>
              </a:spcAft>
              <a:buClr>
                <a:schemeClr val="accent1"/>
              </a:buClr>
              <a:buSzPts val="1500"/>
              <a:buFont typeface="Nunito Light"/>
              <a:buChar char="■"/>
              <a:defRPr sz="1200" b="0" i="0" u="none" strike="noStrike" cap="none">
                <a:solidFill>
                  <a:schemeClr val="accent1"/>
                </a:solidFill>
                <a:latin typeface="Work Sans Light"/>
                <a:ea typeface="Work Sans Light"/>
                <a:cs typeface="Work Sans Light"/>
                <a:sym typeface="Work Sans Light"/>
              </a:defRPr>
            </a:lvl3pPr>
            <a:lvl4pPr marL="1828800" marR="0" lvl="3" indent="-323850" algn="l" rtl="0">
              <a:lnSpc>
                <a:spcPct val="115000"/>
              </a:lnSpc>
              <a:spcBef>
                <a:spcPts val="1600"/>
              </a:spcBef>
              <a:spcAft>
                <a:spcPts val="0"/>
              </a:spcAft>
              <a:buClr>
                <a:schemeClr val="accent1"/>
              </a:buClr>
              <a:buSzPts val="1500"/>
              <a:buFont typeface="Nunito Light"/>
              <a:buChar char="●"/>
              <a:defRPr sz="1200" b="0" i="0" u="none" strike="noStrike" cap="none">
                <a:solidFill>
                  <a:schemeClr val="accent1"/>
                </a:solidFill>
                <a:latin typeface="Work Sans Light"/>
                <a:ea typeface="Work Sans Light"/>
                <a:cs typeface="Work Sans Light"/>
                <a:sym typeface="Work Sans Light"/>
              </a:defRPr>
            </a:lvl4pPr>
            <a:lvl5pPr marL="2286000" marR="0" lvl="4" indent="-304800" algn="l" rtl="0">
              <a:lnSpc>
                <a:spcPct val="115000"/>
              </a:lnSpc>
              <a:spcBef>
                <a:spcPts val="1600"/>
              </a:spcBef>
              <a:spcAft>
                <a:spcPts val="0"/>
              </a:spcAft>
              <a:buClr>
                <a:schemeClr val="accent1"/>
              </a:buClr>
              <a:buSzPts val="1200"/>
              <a:buFont typeface="Nunito Light"/>
              <a:buChar char="○"/>
              <a:defRPr sz="1200" b="0" i="0" u="none" strike="noStrike" cap="none">
                <a:solidFill>
                  <a:schemeClr val="accent1"/>
                </a:solidFill>
                <a:latin typeface="Work Sans Light"/>
                <a:ea typeface="Work Sans Light"/>
                <a:cs typeface="Work Sans Light"/>
                <a:sym typeface="Work Sans Light"/>
              </a:defRPr>
            </a:lvl5pPr>
            <a:lvl6pPr marL="2743200" marR="0" lvl="5" indent="-304800" algn="l" rtl="0">
              <a:lnSpc>
                <a:spcPct val="115000"/>
              </a:lnSpc>
              <a:spcBef>
                <a:spcPts val="1600"/>
              </a:spcBef>
              <a:spcAft>
                <a:spcPts val="0"/>
              </a:spcAft>
              <a:buClr>
                <a:schemeClr val="accent1"/>
              </a:buClr>
              <a:buSzPts val="1200"/>
              <a:buFont typeface="Nunito Light"/>
              <a:buChar char="■"/>
              <a:defRPr sz="1200" b="0" i="0" u="none" strike="noStrike" cap="none">
                <a:solidFill>
                  <a:schemeClr val="accent1"/>
                </a:solidFill>
                <a:latin typeface="Work Sans Light"/>
                <a:ea typeface="Work Sans Light"/>
                <a:cs typeface="Work Sans Light"/>
                <a:sym typeface="Work Sans Light"/>
              </a:defRPr>
            </a:lvl6pPr>
            <a:lvl7pPr marL="3200400" marR="0" lvl="6" indent="-311150" algn="l" rtl="0">
              <a:lnSpc>
                <a:spcPct val="115000"/>
              </a:lnSpc>
              <a:spcBef>
                <a:spcPts val="1600"/>
              </a:spcBef>
              <a:spcAft>
                <a:spcPts val="0"/>
              </a:spcAft>
              <a:buClr>
                <a:schemeClr val="accent1"/>
              </a:buClr>
              <a:buSzPts val="1300"/>
              <a:buFont typeface="Nunito Light"/>
              <a:buChar char="●"/>
              <a:defRPr sz="1200" b="0" i="0" u="none" strike="noStrike" cap="none">
                <a:solidFill>
                  <a:schemeClr val="accent1"/>
                </a:solidFill>
                <a:latin typeface="Work Sans Light"/>
                <a:ea typeface="Work Sans Light"/>
                <a:cs typeface="Work Sans Light"/>
                <a:sym typeface="Work Sans Light"/>
              </a:defRPr>
            </a:lvl7pPr>
            <a:lvl8pPr marL="3657600" marR="0" lvl="7" indent="-311150" algn="l" rtl="0">
              <a:lnSpc>
                <a:spcPct val="115000"/>
              </a:lnSpc>
              <a:spcBef>
                <a:spcPts val="1600"/>
              </a:spcBef>
              <a:spcAft>
                <a:spcPts val="0"/>
              </a:spcAft>
              <a:buClr>
                <a:schemeClr val="accent1"/>
              </a:buClr>
              <a:buSzPts val="1300"/>
              <a:buFont typeface="Nunito Light"/>
              <a:buChar char="○"/>
              <a:defRPr sz="1200" b="0" i="0" u="none" strike="noStrike" cap="none">
                <a:solidFill>
                  <a:schemeClr val="accent1"/>
                </a:solidFill>
                <a:latin typeface="Work Sans Light"/>
                <a:ea typeface="Work Sans Light"/>
                <a:cs typeface="Work Sans Light"/>
                <a:sym typeface="Work Sans Light"/>
              </a:defRPr>
            </a:lvl8pPr>
            <a:lvl9pPr marL="4114800" marR="0" lvl="8" indent="-304800" algn="l" rtl="0">
              <a:lnSpc>
                <a:spcPct val="115000"/>
              </a:lnSpc>
              <a:spcBef>
                <a:spcPts val="1600"/>
              </a:spcBef>
              <a:spcAft>
                <a:spcPts val="1600"/>
              </a:spcAft>
              <a:buClr>
                <a:schemeClr val="accent1"/>
              </a:buClr>
              <a:buSzPts val="1200"/>
              <a:buFont typeface="Nunito Light"/>
              <a:buChar char="■"/>
              <a:defRPr sz="1200" b="0" i="0" u="none" strike="noStrike" cap="none">
                <a:solidFill>
                  <a:schemeClr val="accent1"/>
                </a:solidFill>
                <a:latin typeface="Work Sans Light"/>
                <a:ea typeface="Work Sans Light"/>
                <a:cs typeface="Work Sans Light"/>
                <a:sym typeface="Work Sans Light"/>
              </a:defRPr>
            </a:lvl9pPr>
          </a:lstStyle>
          <a:p>
            <a:pPr marL="127000" indent="0">
              <a:buFont typeface="Nunito Light"/>
              <a:buNone/>
            </a:pPr>
            <a:r>
              <a:rPr lang="en-US" sz="1200" dirty="0">
                <a:solidFill>
                  <a:schemeClr val="bg1"/>
                </a:solidFill>
              </a:rPr>
              <a:t>["Artificial intelligence improves parking efficiency in Chinese cities\</a:t>
            </a:r>
            <a:r>
              <a:rPr lang="en-US" sz="1200" dirty="0" err="1">
                <a:solidFill>
                  <a:schemeClr val="bg1"/>
                </a:solidFill>
              </a:rPr>
              <a:t>nBy</a:t>
            </a:r>
            <a:r>
              <a:rPr lang="en-US" sz="1200" dirty="0">
                <a:solidFill>
                  <a:schemeClr val="bg1"/>
                </a:solidFill>
              </a:rPr>
              <a:t> Liu\xa0Shiyao (People's Daily) 09:16, March 18, 2021\</a:t>
            </a:r>
            <a:r>
              <a:rPr lang="en-US" sz="1200" dirty="0" err="1">
                <a:solidFill>
                  <a:schemeClr val="bg1"/>
                </a:solidFill>
              </a:rPr>
              <a:t>nPhoto</a:t>
            </a:r>
            <a:r>
              <a:rPr lang="en-US" sz="1200" dirty="0">
                <a:solidFill>
                  <a:schemeClr val="bg1"/>
                </a:solidFill>
              </a:rPr>
              <a:t> taken on July 1, 2019, shows a sign for electronic toll collection (ETC) newly set up at a roadside parking space on </a:t>
            </a:r>
            <a:r>
              <a:rPr lang="en-US" sz="1200" dirty="0" err="1">
                <a:solidFill>
                  <a:schemeClr val="bg1"/>
                </a:solidFill>
              </a:rPr>
              <a:t>Yangzhuang</a:t>
            </a:r>
            <a:r>
              <a:rPr lang="en-US" sz="1200" dirty="0">
                <a:solidFill>
                  <a:schemeClr val="bg1"/>
                </a:solidFill>
              </a:rPr>
              <a:t> road, </a:t>
            </a:r>
            <a:r>
              <a:rPr lang="en-US" sz="1200" dirty="0" err="1">
                <a:solidFill>
                  <a:schemeClr val="bg1"/>
                </a:solidFill>
              </a:rPr>
              <a:t>Shijingshan</a:t>
            </a:r>
            <a:r>
              <a:rPr lang="en-US" sz="1200" dirty="0">
                <a:solidFill>
                  <a:schemeClr val="bg1"/>
                </a:solidFill>
              </a:rPr>
              <a:t> district, Beijing.",</a:t>
            </a:r>
          </a:p>
          <a:p>
            <a:pPr marL="127000" indent="0">
              <a:buFont typeface="Nunito Light"/>
              <a:buNone/>
            </a:pPr>
            <a:r>
              <a:rPr lang="en-US" sz="1200" dirty="0">
                <a:solidFill>
                  <a:schemeClr val="bg1"/>
                </a:solidFill>
              </a:rPr>
              <a:t> 'Some urban areas of the city started to use ETC system for roadside parking spaces since July 1, 2019.',</a:t>
            </a:r>
          </a:p>
          <a:p>
            <a:pPr marL="127000" indent="0">
              <a:buFont typeface="Nunito Light"/>
              <a:buNone/>
            </a:pPr>
            <a:r>
              <a:rPr lang="en-US" sz="1200" dirty="0">
                <a:solidFill>
                  <a:schemeClr val="bg1"/>
                </a:solidFill>
              </a:rPr>
              <a:t> '(People’s Daily Online/Li </a:t>
            </a:r>
            <a:r>
              <a:rPr lang="en-US" sz="1200" dirty="0" err="1">
                <a:solidFill>
                  <a:schemeClr val="bg1"/>
                </a:solidFill>
              </a:rPr>
              <a:t>Wenming</a:t>
            </a:r>
            <a:r>
              <a:rPr lang="en-US" sz="1200" dirty="0">
                <a:solidFill>
                  <a:schemeClr val="bg1"/>
                </a:solidFill>
              </a:rPr>
              <a:t>)\n\n\t',</a:t>
            </a:r>
          </a:p>
          <a:p>
            <a:pPr marL="127000" indent="0">
              <a:buFont typeface="Nunito Light"/>
              <a:buNone/>
            </a:pPr>
            <a:r>
              <a:rPr lang="en-US" sz="1200" dirty="0">
                <a:solidFill>
                  <a:schemeClr val="bg1"/>
                </a:solidFill>
              </a:rPr>
              <a:t> 'Thanks to the application of an artificial intelligence (AI)-empowered roadside electronic toll collection (ETC) system, China’s capital city Beijing has seen significant improvement in the efficiency of parking fee collection, turnover of roadside parking spots, order in roadside parking, as well as traffic congestion.\n\n\t',</a:t>
            </a:r>
          </a:p>
        </p:txBody>
      </p:sp>
      <p:cxnSp>
        <p:nvCxnSpPr>
          <p:cNvPr id="9" name="Straight Arrow Connector 8">
            <a:extLst>
              <a:ext uri="{FF2B5EF4-FFF2-40B4-BE49-F238E27FC236}">
                <a16:creationId xmlns:a16="http://schemas.microsoft.com/office/drawing/2014/main" id="{3D42984D-6BA7-7FAF-98A6-5A6616B57F72}"/>
              </a:ext>
            </a:extLst>
          </p:cNvPr>
          <p:cNvCxnSpPr>
            <a:stCxn id="4" idx="3"/>
            <a:endCxn id="7" idx="1"/>
          </p:cNvCxnSpPr>
          <p:nvPr/>
        </p:nvCxnSpPr>
        <p:spPr>
          <a:xfrm>
            <a:off x="3977063" y="2571751"/>
            <a:ext cx="11898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8096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0B5E6A-B8A1-0843-38AD-BF7153BC6924}"/>
              </a:ext>
            </a:extLst>
          </p:cNvPr>
          <p:cNvSpPr>
            <a:spLocks noGrp="1"/>
          </p:cNvSpPr>
          <p:nvPr>
            <p:ph type="body" idx="1"/>
          </p:nvPr>
        </p:nvSpPr>
        <p:spPr>
          <a:xfrm>
            <a:off x="2522673" y="880904"/>
            <a:ext cx="5889807" cy="3381692"/>
          </a:xfrm>
        </p:spPr>
        <p:txBody>
          <a:bodyPr/>
          <a:lstStyle/>
          <a:p>
            <a:pPr marL="127000" indent="0" algn="just">
              <a:buNone/>
            </a:pPr>
            <a:r>
              <a:rPr lang="en-US" sz="1600" dirty="0"/>
              <a:t>The next step was to clean the data.</a:t>
            </a:r>
          </a:p>
          <a:p>
            <a:pPr marL="127000" indent="0" algn="just">
              <a:buNone/>
            </a:pPr>
            <a:r>
              <a:rPr lang="en-US" sz="1600" dirty="0"/>
              <a:t>I used the tweet-preprocess library to automatically remove URL’s, hashtags, emojis and emoticons from the article. </a:t>
            </a:r>
          </a:p>
          <a:p>
            <a:pPr marL="127000" indent="0" algn="just">
              <a:buNone/>
            </a:pPr>
            <a:r>
              <a:rPr lang="en-US" sz="1600" dirty="0"/>
              <a:t>I also used regex to remove whitespaces like newlines </a:t>
            </a:r>
            <a:r>
              <a:rPr lang="en-US" sz="1600" dirty="0" err="1"/>
              <a:t>etc</a:t>
            </a:r>
            <a:endParaRPr lang="en-US" sz="1600" dirty="0"/>
          </a:p>
          <a:p>
            <a:pPr marL="127000" indent="0" algn="just">
              <a:buNone/>
            </a:pPr>
            <a:endParaRPr lang="en-US" sz="1600" dirty="0"/>
          </a:p>
          <a:p>
            <a:pPr marL="127000" indent="0" algn="just">
              <a:buNone/>
            </a:pPr>
            <a:r>
              <a:rPr lang="en-US" sz="1600" dirty="0"/>
              <a:t>Looking at the data, I further noticed that some sentences, that were mainly junk, barely contained any words. I decided to remove sentences that had less than 5 tokens. </a:t>
            </a:r>
          </a:p>
          <a:p>
            <a:pPr marL="127000" indent="0" algn="just">
              <a:buNone/>
            </a:pPr>
            <a:endParaRPr lang="en-US" sz="1600" dirty="0"/>
          </a:p>
        </p:txBody>
      </p:sp>
      <p:sp>
        <p:nvSpPr>
          <p:cNvPr id="3" name="Title 2">
            <a:extLst>
              <a:ext uri="{FF2B5EF4-FFF2-40B4-BE49-F238E27FC236}">
                <a16:creationId xmlns:a16="http://schemas.microsoft.com/office/drawing/2014/main" id="{56E2C8E7-469A-BE7B-C8E1-C112A7A63E2F}"/>
              </a:ext>
            </a:extLst>
          </p:cNvPr>
          <p:cNvSpPr>
            <a:spLocks noGrp="1"/>
          </p:cNvSpPr>
          <p:nvPr>
            <p:ph type="title"/>
          </p:nvPr>
        </p:nvSpPr>
        <p:spPr/>
        <p:txBody>
          <a:bodyPr/>
          <a:lstStyle/>
          <a:p>
            <a:r>
              <a:rPr lang="en-US" sz="4000" dirty="0"/>
              <a:t>DATA PROCESSING</a:t>
            </a:r>
          </a:p>
        </p:txBody>
      </p:sp>
    </p:spTree>
    <p:extLst>
      <p:ext uri="{BB962C8B-B14F-4D97-AF65-F5344CB8AC3E}">
        <p14:creationId xmlns:p14="http://schemas.microsoft.com/office/powerpoint/2010/main" val="62854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55E17D5-E6A3-C60C-CFEC-BF63C8DB74C5}"/>
              </a:ext>
            </a:extLst>
          </p:cNvPr>
          <p:cNvPicPr>
            <a:picLocks noChangeAspect="1"/>
          </p:cNvPicPr>
          <p:nvPr/>
        </p:nvPicPr>
        <p:blipFill>
          <a:blip r:embed="rId2"/>
          <a:stretch>
            <a:fillRect/>
          </a:stretch>
        </p:blipFill>
        <p:spPr>
          <a:xfrm>
            <a:off x="2032000" y="2570410"/>
            <a:ext cx="2547880" cy="1902124"/>
          </a:xfrm>
          <a:prstGeom prst="rect">
            <a:avLst/>
          </a:prstGeom>
        </p:spPr>
      </p:pic>
      <p:sp>
        <p:nvSpPr>
          <p:cNvPr id="5" name="Text Placeholder 1">
            <a:extLst>
              <a:ext uri="{FF2B5EF4-FFF2-40B4-BE49-F238E27FC236}">
                <a16:creationId xmlns:a16="http://schemas.microsoft.com/office/drawing/2014/main" id="{652526B6-0351-C2C3-20FD-E773C6E2947B}"/>
              </a:ext>
            </a:extLst>
          </p:cNvPr>
          <p:cNvSpPr txBox="1">
            <a:spLocks/>
          </p:cNvSpPr>
          <p:nvPr/>
        </p:nvSpPr>
        <p:spPr>
          <a:xfrm>
            <a:off x="1691005" y="217568"/>
            <a:ext cx="5761990" cy="20430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accent1"/>
              </a:buClr>
              <a:buSzPts val="1600"/>
              <a:buFont typeface="Nunito Light"/>
              <a:buChar char="●"/>
              <a:defRPr sz="1400" b="0" i="0" u="none" strike="noStrike" cap="none">
                <a:solidFill>
                  <a:schemeClr val="accent1"/>
                </a:solidFill>
                <a:latin typeface="Work Sans Light"/>
                <a:ea typeface="Work Sans Light"/>
                <a:cs typeface="Work Sans Light"/>
                <a:sym typeface="Work Sans Light"/>
              </a:defRPr>
            </a:lvl1pPr>
            <a:lvl2pPr marL="914400" marR="0" lvl="1" indent="-330200" algn="l" rtl="0">
              <a:lnSpc>
                <a:spcPct val="115000"/>
              </a:lnSpc>
              <a:spcBef>
                <a:spcPts val="1600"/>
              </a:spcBef>
              <a:spcAft>
                <a:spcPts val="0"/>
              </a:spcAft>
              <a:buClr>
                <a:schemeClr val="accent1"/>
              </a:buClr>
              <a:buSzPts val="1600"/>
              <a:buFont typeface="Nunito Light"/>
              <a:buChar char="○"/>
              <a:defRPr sz="1200" b="0" i="0" u="none" strike="noStrike" cap="none">
                <a:solidFill>
                  <a:schemeClr val="accent1"/>
                </a:solidFill>
                <a:latin typeface="Work Sans Light"/>
                <a:ea typeface="Work Sans Light"/>
                <a:cs typeface="Work Sans Light"/>
                <a:sym typeface="Work Sans Light"/>
              </a:defRPr>
            </a:lvl2pPr>
            <a:lvl3pPr marL="1371600" marR="0" lvl="2" indent="-323850" algn="l" rtl="0">
              <a:lnSpc>
                <a:spcPct val="115000"/>
              </a:lnSpc>
              <a:spcBef>
                <a:spcPts val="1600"/>
              </a:spcBef>
              <a:spcAft>
                <a:spcPts val="0"/>
              </a:spcAft>
              <a:buClr>
                <a:schemeClr val="accent1"/>
              </a:buClr>
              <a:buSzPts val="1500"/>
              <a:buFont typeface="Nunito Light"/>
              <a:buChar char="■"/>
              <a:defRPr sz="1200" b="0" i="0" u="none" strike="noStrike" cap="none">
                <a:solidFill>
                  <a:schemeClr val="accent1"/>
                </a:solidFill>
                <a:latin typeface="Work Sans Light"/>
                <a:ea typeface="Work Sans Light"/>
                <a:cs typeface="Work Sans Light"/>
                <a:sym typeface="Work Sans Light"/>
              </a:defRPr>
            </a:lvl3pPr>
            <a:lvl4pPr marL="1828800" marR="0" lvl="3" indent="-323850" algn="l" rtl="0">
              <a:lnSpc>
                <a:spcPct val="115000"/>
              </a:lnSpc>
              <a:spcBef>
                <a:spcPts val="1600"/>
              </a:spcBef>
              <a:spcAft>
                <a:spcPts val="0"/>
              </a:spcAft>
              <a:buClr>
                <a:schemeClr val="accent1"/>
              </a:buClr>
              <a:buSzPts val="1500"/>
              <a:buFont typeface="Nunito Light"/>
              <a:buChar char="●"/>
              <a:defRPr sz="1200" b="0" i="0" u="none" strike="noStrike" cap="none">
                <a:solidFill>
                  <a:schemeClr val="accent1"/>
                </a:solidFill>
                <a:latin typeface="Work Sans Light"/>
                <a:ea typeface="Work Sans Light"/>
                <a:cs typeface="Work Sans Light"/>
                <a:sym typeface="Work Sans Light"/>
              </a:defRPr>
            </a:lvl4pPr>
            <a:lvl5pPr marL="2286000" marR="0" lvl="4" indent="-304800" algn="l" rtl="0">
              <a:lnSpc>
                <a:spcPct val="115000"/>
              </a:lnSpc>
              <a:spcBef>
                <a:spcPts val="1600"/>
              </a:spcBef>
              <a:spcAft>
                <a:spcPts val="0"/>
              </a:spcAft>
              <a:buClr>
                <a:schemeClr val="accent1"/>
              </a:buClr>
              <a:buSzPts val="1200"/>
              <a:buFont typeface="Nunito Light"/>
              <a:buChar char="○"/>
              <a:defRPr sz="1200" b="0" i="0" u="none" strike="noStrike" cap="none">
                <a:solidFill>
                  <a:schemeClr val="accent1"/>
                </a:solidFill>
                <a:latin typeface="Work Sans Light"/>
                <a:ea typeface="Work Sans Light"/>
                <a:cs typeface="Work Sans Light"/>
                <a:sym typeface="Work Sans Light"/>
              </a:defRPr>
            </a:lvl5pPr>
            <a:lvl6pPr marL="2743200" marR="0" lvl="5" indent="-304800" algn="l" rtl="0">
              <a:lnSpc>
                <a:spcPct val="115000"/>
              </a:lnSpc>
              <a:spcBef>
                <a:spcPts val="1600"/>
              </a:spcBef>
              <a:spcAft>
                <a:spcPts val="0"/>
              </a:spcAft>
              <a:buClr>
                <a:schemeClr val="accent1"/>
              </a:buClr>
              <a:buSzPts val="1200"/>
              <a:buFont typeface="Nunito Light"/>
              <a:buChar char="■"/>
              <a:defRPr sz="1200" b="0" i="0" u="none" strike="noStrike" cap="none">
                <a:solidFill>
                  <a:schemeClr val="accent1"/>
                </a:solidFill>
                <a:latin typeface="Work Sans Light"/>
                <a:ea typeface="Work Sans Light"/>
                <a:cs typeface="Work Sans Light"/>
                <a:sym typeface="Work Sans Light"/>
              </a:defRPr>
            </a:lvl6pPr>
            <a:lvl7pPr marL="3200400" marR="0" lvl="6" indent="-311150" algn="l" rtl="0">
              <a:lnSpc>
                <a:spcPct val="115000"/>
              </a:lnSpc>
              <a:spcBef>
                <a:spcPts val="1600"/>
              </a:spcBef>
              <a:spcAft>
                <a:spcPts val="0"/>
              </a:spcAft>
              <a:buClr>
                <a:schemeClr val="accent1"/>
              </a:buClr>
              <a:buSzPts val="1300"/>
              <a:buFont typeface="Nunito Light"/>
              <a:buChar char="●"/>
              <a:defRPr sz="1200" b="0" i="0" u="none" strike="noStrike" cap="none">
                <a:solidFill>
                  <a:schemeClr val="accent1"/>
                </a:solidFill>
                <a:latin typeface="Work Sans Light"/>
                <a:ea typeface="Work Sans Light"/>
                <a:cs typeface="Work Sans Light"/>
                <a:sym typeface="Work Sans Light"/>
              </a:defRPr>
            </a:lvl7pPr>
            <a:lvl8pPr marL="3657600" marR="0" lvl="7" indent="-311150" algn="l" rtl="0">
              <a:lnSpc>
                <a:spcPct val="115000"/>
              </a:lnSpc>
              <a:spcBef>
                <a:spcPts val="1600"/>
              </a:spcBef>
              <a:spcAft>
                <a:spcPts val="0"/>
              </a:spcAft>
              <a:buClr>
                <a:schemeClr val="accent1"/>
              </a:buClr>
              <a:buSzPts val="1300"/>
              <a:buFont typeface="Nunito Light"/>
              <a:buChar char="○"/>
              <a:defRPr sz="1200" b="0" i="0" u="none" strike="noStrike" cap="none">
                <a:solidFill>
                  <a:schemeClr val="accent1"/>
                </a:solidFill>
                <a:latin typeface="Work Sans Light"/>
                <a:ea typeface="Work Sans Light"/>
                <a:cs typeface="Work Sans Light"/>
                <a:sym typeface="Work Sans Light"/>
              </a:defRPr>
            </a:lvl8pPr>
            <a:lvl9pPr marL="4114800" marR="0" lvl="8" indent="-304800" algn="l" rtl="0">
              <a:lnSpc>
                <a:spcPct val="115000"/>
              </a:lnSpc>
              <a:spcBef>
                <a:spcPts val="1600"/>
              </a:spcBef>
              <a:spcAft>
                <a:spcPts val="1600"/>
              </a:spcAft>
              <a:buClr>
                <a:schemeClr val="accent1"/>
              </a:buClr>
              <a:buSzPts val="1200"/>
              <a:buFont typeface="Nunito Light"/>
              <a:buChar char="■"/>
              <a:defRPr sz="1200" b="0" i="0" u="none" strike="noStrike" cap="none">
                <a:solidFill>
                  <a:schemeClr val="accent1"/>
                </a:solidFill>
                <a:latin typeface="Work Sans Light"/>
                <a:ea typeface="Work Sans Light"/>
                <a:cs typeface="Work Sans Light"/>
                <a:sym typeface="Work Sans Light"/>
              </a:defRPr>
            </a:lvl9pPr>
          </a:lstStyle>
          <a:p>
            <a:pPr marL="127000" indent="0">
              <a:buFont typeface="Nunito Light"/>
              <a:buNone/>
            </a:pPr>
            <a:r>
              <a:rPr lang="en-US" dirty="0"/>
              <a:t>I then decided to have a look at the number of sentences</a:t>
            </a:r>
          </a:p>
          <a:p>
            <a:pPr marL="127000" indent="0">
              <a:buFont typeface="Nunito Light"/>
              <a:buNone/>
            </a:pPr>
            <a:r>
              <a:rPr lang="en-US" dirty="0"/>
              <a:t>It was clear, that while the vast majority of sentences, centered around the range of 20-70 sentences, there were a huge number of sentences that were less than 10 sentences and more than 100 sentences. I decided that it would be best to remove articles that had less than 6 sentences and shortened the sentences to around 35 sentences.</a:t>
            </a:r>
          </a:p>
        </p:txBody>
      </p:sp>
      <p:pic>
        <p:nvPicPr>
          <p:cNvPr id="13" name="Picture 12">
            <a:extLst>
              <a:ext uri="{FF2B5EF4-FFF2-40B4-BE49-F238E27FC236}">
                <a16:creationId xmlns:a16="http://schemas.microsoft.com/office/drawing/2014/main" id="{42E0149D-C277-B353-0486-A73AE1CFF3B8}"/>
              </a:ext>
            </a:extLst>
          </p:cNvPr>
          <p:cNvPicPr>
            <a:picLocks noChangeAspect="1"/>
          </p:cNvPicPr>
          <p:nvPr/>
        </p:nvPicPr>
        <p:blipFill>
          <a:blip r:embed="rId3"/>
          <a:stretch>
            <a:fillRect/>
          </a:stretch>
        </p:blipFill>
        <p:spPr>
          <a:xfrm>
            <a:off x="5618480" y="2570410"/>
            <a:ext cx="2545021" cy="1899990"/>
          </a:xfrm>
          <a:prstGeom prst="rect">
            <a:avLst/>
          </a:prstGeom>
        </p:spPr>
      </p:pic>
      <p:cxnSp>
        <p:nvCxnSpPr>
          <p:cNvPr id="15" name="Straight Arrow Connector 14">
            <a:extLst>
              <a:ext uri="{FF2B5EF4-FFF2-40B4-BE49-F238E27FC236}">
                <a16:creationId xmlns:a16="http://schemas.microsoft.com/office/drawing/2014/main" id="{2AA01B35-71A7-85F1-D266-D4B5DEBDA05F}"/>
              </a:ext>
            </a:extLst>
          </p:cNvPr>
          <p:cNvCxnSpPr>
            <a:cxnSpLocks/>
            <a:stCxn id="4" idx="3"/>
            <a:endCxn id="13" idx="1"/>
          </p:cNvCxnSpPr>
          <p:nvPr/>
        </p:nvCxnSpPr>
        <p:spPr>
          <a:xfrm flipV="1">
            <a:off x="4579880" y="3520405"/>
            <a:ext cx="1038600" cy="106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0" name="Title 2">
            <a:extLst>
              <a:ext uri="{FF2B5EF4-FFF2-40B4-BE49-F238E27FC236}">
                <a16:creationId xmlns:a16="http://schemas.microsoft.com/office/drawing/2014/main" id="{88576BD4-F3DA-6BCF-964C-0EFFD693A77F}"/>
              </a:ext>
            </a:extLst>
          </p:cNvPr>
          <p:cNvSpPr>
            <a:spLocks noGrp="1"/>
          </p:cNvSpPr>
          <p:nvPr>
            <p:ph type="title"/>
          </p:nvPr>
        </p:nvSpPr>
        <p:spPr>
          <a:xfrm rot="16200000">
            <a:off x="-1021401" y="2252550"/>
            <a:ext cx="3657600" cy="643800"/>
          </a:xfrm>
        </p:spPr>
        <p:txBody>
          <a:bodyPr/>
          <a:lstStyle/>
          <a:p>
            <a:r>
              <a:rPr lang="en-US" sz="4000" dirty="0"/>
              <a:t>DATA PROCESSING</a:t>
            </a:r>
          </a:p>
        </p:txBody>
      </p:sp>
    </p:spTree>
    <p:extLst>
      <p:ext uri="{BB962C8B-B14F-4D97-AF65-F5344CB8AC3E}">
        <p14:creationId xmlns:p14="http://schemas.microsoft.com/office/powerpoint/2010/main" val="2611718728"/>
      </p:ext>
    </p:extLst>
  </p:cSld>
  <p:clrMapOvr>
    <a:masterClrMapping/>
  </p:clrMapOvr>
</p:sld>
</file>

<file path=ppt/theme/theme1.xml><?xml version="1.0" encoding="utf-8"?>
<a:theme xmlns:a="http://schemas.openxmlformats.org/drawingml/2006/main" name="Neon Cyber Monday by Slidesgo">
  <a:themeElements>
    <a:clrScheme name="Simple Light">
      <a:dk1>
        <a:srgbClr val="000000"/>
      </a:dk1>
      <a:lt1>
        <a:srgbClr val="FFFFFF"/>
      </a:lt1>
      <a:dk2>
        <a:srgbClr val="595959"/>
      </a:dk2>
      <a:lt2>
        <a:srgbClr val="EEEEEE"/>
      </a:lt2>
      <a:accent1>
        <a:srgbClr val="30FCF1"/>
      </a:accent1>
      <a:accent2>
        <a:srgbClr val="F73CAB"/>
      </a:accent2>
      <a:accent3>
        <a:srgbClr val="1E1E1E"/>
      </a:accent3>
      <a:accent4>
        <a:srgbClr val="2ED9FF"/>
      </a:accent4>
      <a:accent5>
        <a:srgbClr val="FFE2F7"/>
      </a:accent5>
      <a:accent6>
        <a:srgbClr val="FFFFFF"/>
      </a:accent6>
      <a:hlink>
        <a:srgbClr val="FF92E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TotalTime>
  <Words>3712</Words>
  <Application>Microsoft Office PowerPoint</Application>
  <PresentationFormat>On-screen Show (16:9)</PresentationFormat>
  <Paragraphs>272</Paragraphs>
  <Slides>32</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Consolas</vt:lpstr>
      <vt:lpstr>Work Sans Light</vt:lpstr>
      <vt:lpstr>Nunito Light</vt:lpstr>
      <vt:lpstr>Work Sans</vt:lpstr>
      <vt:lpstr>Righteous</vt:lpstr>
      <vt:lpstr>Varela Round</vt:lpstr>
      <vt:lpstr>Neon Cyber Monday by Slidesgo</vt:lpstr>
      <vt:lpstr>IS AI  GOOD?</vt:lpstr>
      <vt:lpstr>EVEN NECTAR CAN BECOME POISON IN LARGE AMOUNTS</vt:lpstr>
      <vt:lpstr>EXECUTIVE SUMMARY</vt:lpstr>
      <vt:lpstr>THE DATASET</vt:lpstr>
      <vt:lpstr>DATA PROCESSING</vt:lpstr>
      <vt:lpstr>PowerPoint Presentation</vt:lpstr>
      <vt:lpstr>PowerPoint Presentation</vt:lpstr>
      <vt:lpstr>DATA PROCESSING</vt:lpstr>
      <vt:lpstr>DATA PROCESSING</vt:lpstr>
      <vt:lpstr>DATA PROCESSING</vt:lpstr>
      <vt:lpstr>DATA PROCESSING</vt:lpstr>
      <vt:lpstr>DATA PROCESSING</vt:lpstr>
      <vt:lpstr>SENTIMENT ANALYSIS</vt:lpstr>
      <vt:lpstr>PowerPoint Presentation</vt:lpstr>
      <vt:lpstr>SENTIMENT ANALYSIS</vt:lpstr>
      <vt:lpstr>INDUSTRY IDENTIFICATION </vt:lpstr>
      <vt:lpstr>INDUSTRY IDENTIFICATION </vt:lpstr>
      <vt:lpstr>INDUSTRY IDENTIFICATION </vt:lpstr>
      <vt:lpstr>TOPIC DETECTION</vt:lpstr>
      <vt:lpstr>TOPIC DETECTION</vt:lpstr>
      <vt:lpstr>TOPIC DETECTION</vt:lpstr>
      <vt:lpstr>TOPIC DETECTION</vt:lpstr>
      <vt:lpstr>TOPIC DETECTION</vt:lpstr>
      <vt:lpstr>PowerPoint Presentation</vt:lpstr>
      <vt:lpstr>PowerPoint Presentation</vt:lpstr>
      <vt:lpstr>PowerPoint Presentation</vt:lpstr>
      <vt:lpstr>PowerPoint Presentation</vt:lpstr>
      <vt:lpstr>ENTITY IDENTIFICATION</vt:lpstr>
      <vt:lpstr>RECCOMENDATIONS</vt:lpstr>
      <vt:lpstr>RECCOMENDATIONS</vt:lpstr>
      <vt:lpstr>RECCOMENDATIONS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AI  GOOD?</dc:title>
  <cp:lastModifiedBy>Sausage Madness</cp:lastModifiedBy>
  <cp:revision>9</cp:revision>
  <dcterms:modified xsi:type="dcterms:W3CDTF">2023-05-27T04:46:42Z</dcterms:modified>
</cp:coreProperties>
</file>