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57" r:id="rId4"/>
    <p:sldId id="262" r:id="rId5"/>
    <p:sldId id="256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4472C4"/>
    <a:srgbClr val="33D5D1"/>
    <a:srgbClr val="F9B015"/>
    <a:srgbClr val="8FAADC"/>
    <a:srgbClr val="B4C7E7"/>
    <a:srgbClr val="2FA4D9"/>
    <a:srgbClr val="CBCCE1"/>
    <a:srgbClr val="2E5450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FDB72F-7E0C-4351-94AF-16D11418B194}" v="196" dt="2025-07-31T21:09:04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F7B0-95CD-6F87-CA55-4DEB82212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4B85A-1799-3F4B-3887-74C7FA4A2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1E4E4-455D-F224-4A5D-AB913865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B63E-0BD6-48C0-B8B6-EC19AA8ED6C2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67696-B6E9-523A-F00B-FEF280198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20839-9BEF-F893-AC19-E919EB0E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9004-E009-45C7-B2DF-62DBB54C9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15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162DB-1350-D0C0-0ADA-C87C89E2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A5433-7586-8D24-2DAB-75F50A88C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0F5E7-8DA9-A105-6CB4-DCEF2E88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B63E-0BD6-48C0-B8B6-EC19AA8ED6C2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E53A6-3159-085E-0276-22338317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ADDCB-015F-9A21-F275-F6D40A00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9004-E009-45C7-B2DF-62DBB54C9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61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8C0C0A-F0C6-451B-1A5A-0C5505A79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1A391-E096-4E51-A83F-6EE0E8EE3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616AC-2F0F-A0E1-3090-53B236FE1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B63E-0BD6-48C0-B8B6-EC19AA8ED6C2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8F1AF-691A-BA5C-1B25-ECDC96249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731AC-6BCA-E120-82CE-2F1F7780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9004-E009-45C7-B2DF-62DBB54C9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24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B3DA-7734-114C-F321-FDD67C41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E6AF8-92F5-C632-AE30-42E0F3317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57323-DF8E-7A2B-FC01-065F86256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B63E-0BD6-48C0-B8B6-EC19AA8ED6C2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5CF46-8822-09D1-536B-7EC73459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E5305-339D-D767-8835-07B97D15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9004-E009-45C7-B2DF-62DBB54C9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23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0745-90DE-0D6E-6A5B-6809AB728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AC26D-D2E7-D093-27C9-CC0594C2F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A20FA-1FAB-3A4E-C0E7-EF17B7E2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B63E-0BD6-48C0-B8B6-EC19AA8ED6C2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93A8F-F959-39E0-2A71-8B27ADF4C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15A4C-9AF2-9C0D-9DA2-0A15F679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9004-E009-45C7-B2DF-62DBB54C9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39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FA87A-18DA-D579-F6F3-C61662F1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8711E-D8E9-5418-2CB3-DD08128C3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B899B-B897-FCE2-408D-BC6B2FC06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71BA8-3063-E9F6-3593-C0EDB5FAE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B63E-0BD6-48C0-B8B6-EC19AA8ED6C2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21B71-A08E-084D-AFEF-5DA0CDF2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47CD9-53AA-01EA-74DB-5BD3B187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9004-E009-45C7-B2DF-62DBB54C9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33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BE11-4CC9-0FA4-36E5-3A759815A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FF0A5-8AF3-08FF-618D-8D4D6FFF5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93E70-7A76-8017-4578-B5086F67A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09EF0-A1D6-F495-679E-E0CE8D8DC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FE1F4C-CAE5-8133-413E-88DC8A419C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D67CE5-2537-ABD5-2AB7-75E9B4D56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B63E-0BD6-48C0-B8B6-EC19AA8ED6C2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499219-9402-7906-CB36-F7B1B701F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8CD5B0-52CC-AE30-1034-218D9E79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9004-E009-45C7-B2DF-62DBB54C9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9D1A-8C9B-2701-CE19-C670CFAD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0500A2-2E43-05A7-9603-F0BDCF8B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B63E-0BD6-48C0-B8B6-EC19AA8ED6C2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8B655-E73B-CC7E-D870-73A6D52C7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4B932-D405-D9D3-0C9E-B0136DCB7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9004-E009-45C7-B2DF-62DBB54C9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48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D30BDC-BAE6-7EF5-CAA1-E51E82147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B63E-0BD6-48C0-B8B6-EC19AA8ED6C2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2B4E47-1D5C-FC98-6698-4679FE8E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504DC-3A31-FAA8-6EB8-F7BA3DEA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9004-E009-45C7-B2DF-62DBB54C9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59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5F0D8-81BE-A884-5983-99EF2835B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B265C-8F6F-EC9F-480B-19F532ED8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FB709-807F-E1F3-888B-E53ECF618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837B6-74B3-FB5E-4AD3-6B3962FA5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B63E-0BD6-48C0-B8B6-EC19AA8ED6C2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24BDE-E2C9-74F7-F103-49DC2054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C964E-9CD9-2E5C-70B8-46B70B7D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9004-E009-45C7-B2DF-62DBB54C9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65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C8E4-2780-9D4B-92BC-E63F01F9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90628-2988-4229-63AD-1F34B6970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AD69A-90CF-F1AC-5CB5-13A296116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ABE1F-0E34-F8E0-2DEC-52391A3E9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B63E-0BD6-48C0-B8B6-EC19AA8ED6C2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E093B-5324-6470-E6AE-A2AE4BEF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E012F-CE98-40CA-38AB-6054AA2E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9004-E009-45C7-B2DF-62DBB54C9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07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5C2D66-E766-7B64-1E06-06AEB37B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FF745-2AB8-87FC-0BCE-E5BBDB112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79AAC-54F1-6EB3-2302-4B55585EF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EB63E-0BD6-48C0-B8B6-EC19AA8ED6C2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FF848-5FD5-517D-C6C2-3C2FB6583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215E3-46CC-CB0E-AE38-E0B028C08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09004-E009-45C7-B2DF-62DBB54C9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75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BBFC78-8D69-625D-659C-C3F31ECEBE70}"/>
              </a:ext>
            </a:extLst>
          </p:cNvPr>
          <p:cNvSpPr/>
          <p:nvPr/>
        </p:nvSpPr>
        <p:spPr>
          <a:xfrm>
            <a:off x="0" y="0"/>
            <a:ext cx="509311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5358-3B3D-A2D6-3CFD-AF6E82C00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84" y="1381488"/>
            <a:ext cx="11592232" cy="409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7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1E972C-E236-286C-769F-330DAAE75230}"/>
              </a:ext>
            </a:extLst>
          </p:cNvPr>
          <p:cNvSpPr/>
          <p:nvPr/>
        </p:nvSpPr>
        <p:spPr>
          <a:xfrm>
            <a:off x="5928271" y="0"/>
            <a:ext cx="6255956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6AC47-40FA-67E0-3909-8166CC113BB5}"/>
              </a:ext>
            </a:extLst>
          </p:cNvPr>
          <p:cNvSpPr txBox="1"/>
          <p:nvPr/>
        </p:nvSpPr>
        <p:spPr>
          <a:xfrm>
            <a:off x="6086004" y="1435513"/>
            <a:ext cx="59404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BigQuery is a serverless, cloud-based data warehouse from Google.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helps you analyze massive datasets quickly using SQL.</a:t>
            </a:r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0D43D5-BB2F-AE29-6F73-9BAE32FAF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29" y="267785"/>
            <a:ext cx="2335456" cy="23354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CF4F13-88EB-6F47-C4FB-A8D3DF98F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38" y="4496020"/>
            <a:ext cx="2009037" cy="20090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CEB2F0C-71C4-933F-DDDA-1723AAB1D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647"/>
          <a:stretch>
            <a:fillRect/>
          </a:stretch>
        </p:blipFill>
        <p:spPr>
          <a:xfrm>
            <a:off x="2915816" y="1963872"/>
            <a:ext cx="2819623" cy="32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22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754040F-91E6-36DF-AC5A-DF84A8D94028}"/>
              </a:ext>
            </a:extLst>
          </p:cNvPr>
          <p:cNvSpPr/>
          <p:nvPr/>
        </p:nvSpPr>
        <p:spPr>
          <a:xfrm>
            <a:off x="4566464" y="13107"/>
            <a:ext cx="7625536" cy="6831786"/>
          </a:xfrm>
          <a:prstGeom prst="rect">
            <a:avLst/>
          </a:prstGeom>
          <a:solidFill>
            <a:schemeClr val="bg2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6C4F84E-CD1E-458D-9AD5-51C24CCEEEE3}"/>
              </a:ext>
            </a:extLst>
          </p:cNvPr>
          <p:cNvGrpSpPr/>
          <p:nvPr/>
        </p:nvGrpSpPr>
        <p:grpSpPr>
          <a:xfrm>
            <a:off x="1057859" y="4099"/>
            <a:ext cx="3840332" cy="6858000"/>
            <a:chOff x="8200103" y="0"/>
            <a:chExt cx="3991897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F3519B-BBB6-E4FA-1740-46D8D8EE6FE4}"/>
                </a:ext>
              </a:extLst>
            </p:cNvPr>
            <p:cNvSpPr/>
            <p:nvPr/>
          </p:nvSpPr>
          <p:spPr>
            <a:xfrm>
              <a:off x="8200103" y="0"/>
              <a:ext cx="3991897" cy="6858000"/>
            </a:xfrm>
            <a:prstGeom prst="rect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3A50B97-9F48-0EEA-63BB-68E2689C41A8}"/>
                </a:ext>
              </a:extLst>
            </p:cNvPr>
            <p:cNvGrpSpPr/>
            <p:nvPr/>
          </p:nvGrpSpPr>
          <p:grpSpPr>
            <a:xfrm>
              <a:off x="8642554" y="275302"/>
              <a:ext cx="3359807" cy="3415308"/>
              <a:chOff x="8642554" y="275302"/>
              <a:chExt cx="3359807" cy="341530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4D57C8-3647-4F3E-B27F-FDC1400A98E4}"/>
                  </a:ext>
                </a:extLst>
              </p:cNvPr>
              <p:cNvSpPr txBox="1"/>
              <p:nvPr/>
            </p:nvSpPr>
            <p:spPr>
              <a:xfrm>
                <a:off x="8642554" y="275302"/>
                <a:ext cx="3359807" cy="923330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5400" b="1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QUERYIN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50F9C3-F08A-7F97-0BD3-5A277808F572}"/>
                  </a:ext>
                </a:extLst>
              </p:cNvPr>
              <p:cNvSpPr txBox="1"/>
              <p:nvPr/>
            </p:nvSpPr>
            <p:spPr>
              <a:xfrm>
                <a:off x="8711380" y="1874728"/>
                <a:ext cx="2969342" cy="1815882"/>
              </a:xfrm>
              <a:prstGeom prst="rect">
                <a:avLst/>
              </a:prstGeom>
              <a:noFill/>
              <a:ln>
                <a:solidFill>
                  <a:srgbClr val="4472C4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Once your data is in BigQuery, you’re ready to start querying it.</a:t>
                </a:r>
                <a:endParaRPr lang="en-IN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A3EECE3-45DB-7D48-A970-C28C9FE7CB44}"/>
              </a:ext>
            </a:extLst>
          </p:cNvPr>
          <p:cNvGrpSpPr/>
          <p:nvPr/>
        </p:nvGrpSpPr>
        <p:grpSpPr>
          <a:xfrm>
            <a:off x="-2907" y="-8145"/>
            <a:ext cx="4901098" cy="6858000"/>
            <a:chOff x="3913236" y="4962"/>
            <a:chExt cx="491217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09DC516-13BE-C782-690F-28D44CB21EEA}"/>
                </a:ext>
              </a:extLst>
            </p:cNvPr>
            <p:cNvSpPr/>
            <p:nvPr/>
          </p:nvSpPr>
          <p:spPr>
            <a:xfrm>
              <a:off x="3913236" y="4962"/>
              <a:ext cx="4286867" cy="6858000"/>
            </a:xfrm>
            <a:prstGeom prst="rect">
              <a:avLst/>
            </a:prstGeom>
            <a:solidFill>
              <a:srgbClr val="2E5450"/>
            </a:solidFill>
            <a:ln>
              <a:solidFill>
                <a:srgbClr val="2E54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6675D1-897B-39D1-1769-0DF869D85F2B}"/>
                </a:ext>
              </a:extLst>
            </p:cNvPr>
            <p:cNvSpPr txBox="1"/>
            <p:nvPr/>
          </p:nvSpPr>
          <p:spPr>
            <a:xfrm>
              <a:off x="4355688" y="275302"/>
              <a:ext cx="339212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5400" b="1" dirty="0">
                  <a:solidFill>
                    <a:schemeClr val="bg1"/>
                  </a:solidFill>
                </a:rPr>
                <a:t>INGESTION</a:t>
              </a:r>
            </a:p>
            <a:p>
              <a:endParaRPr lang="en-IN" sz="54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683BA3-FD1F-8F00-158E-1DEB23A7BF8C}"/>
                </a:ext>
              </a:extLst>
            </p:cNvPr>
            <p:cNvSpPr txBox="1"/>
            <p:nvPr/>
          </p:nvSpPr>
          <p:spPr>
            <a:xfrm>
              <a:off x="4277030" y="1901137"/>
              <a:ext cx="363794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There are various ways to do this: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Upload from Cloud Storage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Stream from Cloud Dataflow</a:t>
              </a: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B503B345-74B2-5AE4-1EDA-5B18E63D2DD1}"/>
                </a:ext>
              </a:extLst>
            </p:cNvPr>
            <p:cNvSpPr/>
            <p:nvPr/>
          </p:nvSpPr>
          <p:spPr>
            <a:xfrm rot="5400000">
              <a:off x="8113645" y="1051726"/>
              <a:ext cx="798219" cy="625302"/>
            </a:xfrm>
            <a:prstGeom prst="triangle">
              <a:avLst/>
            </a:prstGeom>
            <a:solidFill>
              <a:srgbClr val="2E5450"/>
            </a:solidFill>
            <a:ln>
              <a:solidFill>
                <a:srgbClr val="2E54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6B29F56-1AE5-2C5C-7BF1-65A1AAAA3CE9}"/>
              </a:ext>
            </a:extLst>
          </p:cNvPr>
          <p:cNvGrpSpPr/>
          <p:nvPr/>
        </p:nvGrpSpPr>
        <p:grpSpPr>
          <a:xfrm>
            <a:off x="-2907" y="-17476"/>
            <a:ext cx="4535877" cy="6875476"/>
            <a:chOff x="0" y="0"/>
            <a:chExt cx="4525773" cy="6858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91854C4-63AF-2AD9-C825-30B51A5FA54D}"/>
                </a:ext>
              </a:extLst>
            </p:cNvPr>
            <p:cNvGrpSpPr/>
            <p:nvPr/>
          </p:nvGrpSpPr>
          <p:grpSpPr>
            <a:xfrm>
              <a:off x="0" y="0"/>
              <a:ext cx="3913237" cy="6858000"/>
              <a:chOff x="9834" y="-2"/>
              <a:chExt cx="391323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59860D-AE7E-0129-2CDF-73CEBD0233B4}"/>
                  </a:ext>
                </a:extLst>
              </p:cNvPr>
              <p:cNvSpPr/>
              <p:nvPr/>
            </p:nvSpPr>
            <p:spPr>
              <a:xfrm>
                <a:off x="9834" y="-2"/>
                <a:ext cx="3913237" cy="6858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A9D18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4D7EC5C3-128D-AA3C-0EA3-84AD59FD52A2}"/>
                  </a:ext>
                </a:extLst>
              </p:cNvPr>
              <p:cNvGrpSpPr/>
              <p:nvPr/>
            </p:nvGrpSpPr>
            <p:grpSpPr>
              <a:xfrm>
                <a:off x="88490" y="275302"/>
                <a:ext cx="3608438" cy="4707969"/>
                <a:chOff x="88490" y="275302"/>
                <a:chExt cx="3608438" cy="4707969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F5DBA29-96B1-CACC-2F28-5F3067DE8F4F}"/>
                    </a:ext>
                  </a:extLst>
                </p:cNvPr>
                <p:cNvSpPr txBox="1"/>
                <p:nvPr/>
              </p:nvSpPr>
              <p:spPr>
                <a:xfrm>
                  <a:off x="432619" y="275302"/>
                  <a:ext cx="3028334" cy="923330"/>
                </a:xfrm>
                <a:prstGeom prst="rect">
                  <a:avLst/>
                </a:prstGeom>
                <a:noFill/>
                <a:ln>
                  <a:solidFill>
                    <a:srgbClr val="A9D18E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5400" b="1" dirty="0">
                      <a:solidFill>
                        <a:schemeClr val="bg1"/>
                      </a:solidFill>
                    </a:rPr>
                    <a:t>STORAGE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D1D51A7-C30E-247D-A0B4-7742443460A4}"/>
                    </a:ext>
                  </a:extLst>
                </p:cNvPr>
                <p:cNvSpPr txBox="1"/>
                <p:nvPr/>
              </p:nvSpPr>
              <p:spPr>
                <a:xfrm>
                  <a:off x="88490" y="1874728"/>
                  <a:ext cx="3608438" cy="3108543"/>
                </a:xfrm>
                <a:prstGeom prst="rect">
                  <a:avLst/>
                </a:prstGeom>
                <a:noFill/>
                <a:ln>
                  <a:solidFill>
                    <a:srgbClr val="A9D18E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28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in BigQuery is stored in structured tables. </a:t>
                  </a: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28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BigQuery automatically manages storage and scaling for you.</a:t>
                  </a:r>
                  <a:endParaRPr lang="en-IN" sz="2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44BC316-A31C-80E0-E15A-7074A1C1F115}"/>
                </a:ext>
              </a:extLst>
            </p:cNvPr>
            <p:cNvSpPr/>
            <p:nvPr/>
          </p:nvSpPr>
          <p:spPr>
            <a:xfrm rot="5400000">
              <a:off x="3814012" y="1051726"/>
              <a:ext cx="798219" cy="625302"/>
            </a:xfrm>
            <a:prstGeom prst="triangle">
              <a:avLst/>
            </a:prstGeom>
            <a:solidFill>
              <a:srgbClr val="A9D18E"/>
            </a:solidFill>
            <a:ln>
              <a:solidFill>
                <a:srgbClr val="A9D18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BF6FCDE-148C-DD7A-3B5C-8893D204403E}"/>
              </a:ext>
            </a:extLst>
          </p:cNvPr>
          <p:cNvSpPr txBox="1"/>
          <p:nvPr/>
        </p:nvSpPr>
        <p:spPr>
          <a:xfrm>
            <a:off x="5451538" y="2270469"/>
            <a:ext cx="74800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BigQuery</a:t>
            </a:r>
          </a:p>
        </p:txBody>
      </p:sp>
    </p:spTree>
    <p:extLst>
      <p:ext uri="{BB962C8B-B14F-4D97-AF65-F5344CB8AC3E}">
        <p14:creationId xmlns:p14="http://schemas.microsoft.com/office/powerpoint/2010/main" val="3863454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FFACB-11BD-9C3F-501D-F0E035370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077BB2-FBA2-93B4-AED7-3DAC8724EC1E}"/>
              </a:ext>
            </a:extLst>
          </p:cNvPr>
          <p:cNvSpPr/>
          <p:nvPr/>
        </p:nvSpPr>
        <p:spPr>
          <a:xfrm>
            <a:off x="8200103" y="0"/>
            <a:ext cx="3991897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67FF16-CF35-04D9-EF5B-990C260932B6}"/>
              </a:ext>
            </a:extLst>
          </p:cNvPr>
          <p:cNvSpPr txBox="1"/>
          <p:nvPr/>
        </p:nvSpPr>
        <p:spPr>
          <a:xfrm>
            <a:off x="8642554" y="275302"/>
            <a:ext cx="4124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  <a:cs typeface="Times New Roman" panose="02020603050405020304" pitchFamily="18" charset="0"/>
              </a:rPr>
              <a:t>QUERYING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3D4E49-3BAA-4B87-9FFD-F3FA5B200271}"/>
              </a:ext>
            </a:extLst>
          </p:cNvPr>
          <p:cNvSpPr txBox="1"/>
          <p:nvPr/>
        </p:nvSpPr>
        <p:spPr>
          <a:xfrm>
            <a:off x="8711380" y="1874728"/>
            <a:ext cx="29693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your data is in BigQuery, you’re ready to start querying it.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5D882C-12B3-0D08-E8E7-1F432B4E7EA5}"/>
              </a:ext>
            </a:extLst>
          </p:cNvPr>
          <p:cNvGrpSpPr/>
          <p:nvPr/>
        </p:nvGrpSpPr>
        <p:grpSpPr>
          <a:xfrm>
            <a:off x="3908318" y="0"/>
            <a:ext cx="4917088" cy="6858000"/>
            <a:chOff x="3908318" y="0"/>
            <a:chExt cx="4917088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07E95EB-CC94-2AA3-C0F3-C9BDF7BCA103}"/>
                </a:ext>
              </a:extLst>
            </p:cNvPr>
            <p:cNvSpPr/>
            <p:nvPr/>
          </p:nvSpPr>
          <p:spPr>
            <a:xfrm>
              <a:off x="3908318" y="0"/>
              <a:ext cx="4286867" cy="6858000"/>
            </a:xfrm>
            <a:prstGeom prst="rect">
              <a:avLst/>
            </a:prstGeom>
            <a:solidFill>
              <a:srgbClr val="2E5450"/>
            </a:solidFill>
            <a:ln>
              <a:solidFill>
                <a:srgbClr val="2E54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5823CE-9E60-54C9-80DF-4016E87EC4F4}"/>
                </a:ext>
              </a:extLst>
            </p:cNvPr>
            <p:cNvSpPr txBox="1"/>
            <p:nvPr/>
          </p:nvSpPr>
          <p:spPr>
            <a:xfrm>
              <a:off x="4355688" y="275302"/>
              <a:ext cx="3392129" cy="1754326"/>
            </a:xfrm>
            <a:prstGeom prst="rect">
              <a:avLst/>
            </a:prstGeom>
            <a:noFill/>
            <a:ln>
              <a:solidFill>
                <a:srgbClr val="2E54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5400" b="1" dirty="0">
                  <a:solidFill>
                    <a:schemeClr val="bg1"/>
                  </a:solidFill>
                </a:rPr>
                <a:t>INGESTION</a:t>
              </a:r>
            </a:p>
            <a:p>
              <a:endParaRPr lang="en-IN" sz="54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DF91E2-66E9-E668-DA2B-5A9EE811ACC2}"/>
                </a:ext>
              </a:extLst>
            </p:cNvPr>
            <p:cNvSpPr txBox="1"/>
            <p:nvPr/>
          </p:nvSpPr>
          <p:spPr>
            <a:xfrm>
              <a:off x="4277030" y="1901137"/>
              <a:ext cx="3637940" cy="2677656"/>
            </a:xfrm>
            <a:prstGeom prst="rect">
              <a:avLst/>
            </a:prstGeom>
            <a:noFill/>
            <a:ln>
              <a:solidFill>
                <a:srgbClr val="2E54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There are various ways to do this: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Upload from Cloud Storage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Stream from Cloud Dataflow</a:t>
              </a: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36DD9E7-7382-4F20-845C-D199FDD4A6B2}"/>
                </a:ext>
              </a:extLst>
            </p:cNvPr>
            <p:cNvSpPr/>
            <p:nvPr/>
          </p:nvSpPr>
          <p:spPr>
            <a:xfrm rot="5400000">
              <a:off x="8113645" y="1051726"/>
              <a:ext cx="798219" cy="625302"/>
            </a:xfrm>
            <a:prstGeom prst="triangle">
              <a:avLst/>
            </a:prstGeom>
            <a:solidFill>
              <a:srgbClr val="2E5450"/>
            </a:solidFill>
            <a:ln>
              <a:solidFill>
                <a:srgbClr val="2E54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CF5B9EF-341A-208C-2E97-EC6A6365E154}"/>
              </a:ext>
            </a:extLst>
          </p:cNvPr>
          <p:cNvGrpSpPr/>
          <p:nvPr/>
        </p:nvGrpSpPr>
        <p:grpSpPr>
          <a:xfrm>
            <a:off x="0" y="0"/>
            <a:ext cx="4538539" cy="6858000"/>
            <a:chOff x="0" y="0"/>
            <a:chExt cx="4538539" cy="6858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AEE9B30-BB74-1435-0C11-916450203809}"/>
                </a:ext>
              </a:extLst>
            </p:cNvPr>
            <p:cNvGrpSpPr/>
            <p:nvPr/>
          </p:nvGrpSpPr>
          <p:grpSpPr>
            <a:xfrm>
              <a:off x="0" y="0"/>
              <a:ext cx="3913237" cy="6858000"/>
              <a:chOff x="9834" y="-2"/>
              <a:chExt cx="391323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52A27D7-12E6-A26F-FB9C-CE5912BA7505}"/>
                  </a:ext>
                </a:extLst>
              </p:cNvPr>
              <p:cNvSpPr/>
              <p:nvPr/>
            </p:nvSpPr>
            <p:spPr>
              <a:xfrm>
                <a:off x="9834" y="-2"/>
                <a:ext cx="3913237" cy="6858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A9D18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F51BB0A-FE88-10AB-9DCE-7CE51254F411}"/>
                  </a:ext>
                </a:extLst>
              </p:cNvPr>
              <p:cNvGrpSpPr/>
              <p:nvPr/>
            </p:nvGrpSpPr>
            <p:grpSpPr>
              <a:xfrm>
                <a:off x="88490" y="275302"/>
                <a:ext cx="3608438" cy="4707969"/>
                <a:chOff x="88490" y="275302"/>
                <a:chExt cx="3608438" cy="4707969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08153FB-1358-1BF5-D909-4B440A996A8F}"/>
                    </a:ext>
                  </a:extLst>
                </p:cNvPr>
                <p:cNvSpPr txBox="1"/>
                <p:nvPr/>
              </p:nvSpPr>
              <p:spPr>
                <a:xfrm>
                  <a:off x="432619" y="275302"/>
                  <a:ext cx="3028334" cy="923330"/>
                </a:xfrm>
                <a:prstGeom prst="rect">
                  <a:avLst/>
                </a:prstGeom>
                <a:noFill/>
                <a:ln>
                  <a:solidFill>
                    <a:srgbClr val="A9D18E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5400" b="1" dirty="0">
                      <a:solidFill>
                        <a:schemeClr val="bg1"/>
                      </a:solidFill>
                    </a:rPr>
                    <a:t>STORAGE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B7580A4-E36E-88A4-9BD1-86F7D83CF3FE}"/>
                    </a:ext>
                  </a:extLst>
                </p:cNvPr>
                <p:cNvSpPr txBox="1"/>
                <p:nvPr/>
              </p:nvSpPr>
              <p:spPr>
                <a:xfrm>
                  <a:off x="88490" y="1874728"/>
                  <a:ext cx="3608438" cy="3108543"/>
                </a:xfrm>
                <a:prstGeom prst="rect">
                  <a:avLst/>
                </a:prstGeom>
                <a:noFill/>
                <a:ln>
                  <a:solidFill>
                    <a:srgbClr val="A9D18E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28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in BigQuery is stored in structured tables. </a:t>
                  </a: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28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BigQuery automatically manages storage and scaling for you.</a:t>
                  </a:r>
                  <a:endParaRPr lang="en-IN" sz="2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90938FCC-F700-0F60-5D03-99526A0AAB17}"/>
                </a:ext>
              </a:extLst>
            </p:cNvPr>
            <p:cNvSpPr/>
            <p:nvPr/>
          </p:nvSpPr>
          <p:spPr>
            <a:xfrm rot="5400000">
              <a:off x="3826778" y="1051727"/>
              <a:ext cx="798219" cy="625302"/>
            </a:xfrm>
            <a:prstGeom prst="triangle">
              <a:avLst/>
            </a:prstGeom>
            <a:solidFill>
              <a:srgbClr val="A9D18E"/>
            </a:solidFill>
            <a:ln>
              <a:solidFill>
                <a:srgbClr val="A9D18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06978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CB4DEA-BA19-D261-9BE8-608C5056888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FC233E8F-78AE-5E32-41A7-3798E0CE2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03" y="-1"/>
            <a:ext cx="1069749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22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08BC1B6-0218-51F6-84FC-7D58911E6E91}"/>
              </a:ext>
            </a:extLst>
          </p:cNvPr>
          <p:cNvSpPr/>
          <p:nvPr/>
        </p:nvSpPr>
        <p:spPr>
          <a:xfrm>
            <a:off x="4505130" y="1814804"/>
            <a:ext cx="3181739" cy="32283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EA893E-191C-CE0D-9D81-BDB98D463834}"/>
              </a:ext>
            </a:extLst>
          </p:cNvPr>
          <p:cNvSpPr txBox="1"/>
          <p:nvPr/>
        </p:nvSpPr>
        <p:spPr>
          <a:xfrm>
            <a:off x="4691741" y="2967334"/>
            <a:ext cx="280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D593F49-A827-BF68-0DCE-1FB712494A85}"/>
              </a:ext>
            </a:extLst>
          </p:cNvPr>
          <p:cNvSpPr/>
          <p:nvPr/>
        </p:nvSpPr>
        <p:spPr>
          <a:xfrm>
            <a:off x="914400" y="643812"/>
            <a:ext cx="3032449" cy="2152260"/>
          </a:xfrm>
          <a:prstGeom prst="roundRect">
            <a:avLst/>
          </a:prstGeom>
          <a:solidFill>
            <a:srgbClr val="A9D1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022114-8AD9-0FF1-FC5E-E68CDCDF6C18}"/>
              </a:ext>
            </a:extLst>
          </p:cNvPr>
          <p:cNvSpPr/>
          <p:nvPr/>
        </p:nvSpPr>
        <p:spPr>
          <a:xfrm>
            <a:off x="914400" y="4061928"/>
            <a:ext cx="3032449" cy="2152260"/>
          </a:xfrm>
          <a:prstGeom prst="roundRect">
            <a:avLst/>
          </a:prstGeom>
          <a:solidFill>
            <a:srgbClr val="736E9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  <a:p>
            <a:pPr algn="ctr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022114-8AD9-0FF1-FC5E-E68CDCDF6C18}"/>
              </a:ext>
            </a:extLst>
          </p:cNvPr>
          <p:cNvSpPr/>
          <p:nvPr/>
        </p:nvSpPr>
        <p:spPr>
          <a:xfrm>
            <a:off x="8394440" y="738674"/>
            <a:ext cx="3032449" cy="2152260"/>
          </a:xfrm>
          <a:prstGeom prst="roundRect">
            <a:avLst/>
          </a:prstGeom>
          <a:solidFill>
            <a:srgbClr val="2E54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and Scalable</a:t>
            </a:r>
          </a:p>
          <a:p>
            <a:pPr algn="ctr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D022114-8AD9-0FF1-FC5E-E68CDCDF6C18}"/>
              </a:ext>
            </a:extLst>
          </p:cNvPr>
          <p:cNvSpPr/>
          <p:nvPr/>
        </p:nvSpPr>
        <p:spPr>
          <a:xfrm>
            <a:off x="8394439" y="4061928"/>
            <a:ext cx="3032449" cy="21522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SQL-Based Queries</a:t>
            </a:r>
          </a:p>
          <a:p>
            <a:pPr algn="ctr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D612E5-87F8-6E0E-505B-EB0254F5BA7B}"/>
              </a:ext>
            </a:extLst>
          </p:cNvPr>
          <p:cNvSpPr txBox="1"/>
          <p:nvPr/>
        </p:nvSpPr>
        <p:spPr>
          <a:xfrm>
            <a:off x="1131335" y="1341509"/>
            <a:ext cx="25985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Cost-Efficient</a:t>
            </a:r>
          </a:p>
          <a:p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09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8" grpId="0" animBg="1"/>
      <p:bldP spid="9" grpId="0" animBg="1"/>
      <p:bldP spid="10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133960-BF3B-958E-93FF-2378914683FA}"/>
              </a:ext>
            </a:extLst>
          </p:cNvPr>
          <p:cNvSpPr/>
          <p:nvPr/>
        </p:nvSpPr>
        <p:spPr>
          <a:xfrm>
            <a:off x="0" y="0"/>
            <a:ext cx="12192000" cy="2024743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3424B3-1345-A339-B87F-7F9325A825D3}"/>
              </a:ext>
            </a:extLst>
          </p:cNvPr>
          <p:cNvSpPr txBox="1"/>
          <p:nvPr/>
        </p:nvSpPr>
        <p:spPr>
          <a:xfrm>
            <a:off x="1043890" y="199915"/>
            <a:ext cx="100397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of BigQuery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BF4235-4683-7E53-4EC6-A3F09E15C7D5}"/>
              </a:ext>
            </a:extLst>
          </p:cNvPr>
          <p:cNvGrpSpPr/>
          <p:nvPr/>
        </p:nvGrpSpPr>
        <p:grpSpPr>
          <a:xfrm>
            <a:off x="3407" y="2034071"/>
            <a:ext cx="3803483" cy="4904553"/>
            <a:chOff x="3407" y="2034071"/>
            <a:chExt cx="3803483" cy="490455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CB2987A-6530-AFE8-3F53-155EBBE4278D}"/>
                </a:ext>
              </a:extLst>
            </p:cNvPr>
            <p:cNvSpPr/>
            <p:nvPr/>
          </p:nvSpPr>
          <p:spPr>
            <a:xfrm>
              <a:off x="3407" y="2034071"/>
              <a:ext cx="3803483" cy="4833257"/>
            </a:xfrm>
            <a:prstGeom prst="rect">
              <a:avLst/>
            </a:prstGeom>
            <a:solidFill>
              <a:srgbClr val="33D5D1"/>
            </a:solidFill>
            <a:ln>
              <a:solidFill>
                <a:srgbClr val="33D5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3E6A52-F9A9-1B9A-C0E6-1A91D898C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498" y="2211355"/>
              <a:ext cx="2922543" cy="206633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8602C9-45D8-327C-B418-1761EA46ADC7}"/>
                </a:ext>
              </a:extLst>
            </p:cNvPr>
            <p:cNvSpPr txBox="1"/>
            <p:nvPr/>
          </p:nvSpPr>
          <p:spPr>
            <a:xfrm>
              <a:off x="366497" y="4445634"/>
              <a:ext cx="3057837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/>
                <a:t>Marketing</a:t>
              </a:r>
            </a:p>
            <a:p>
              <a:r>
                <a:rPr lang="en-IN" sz="2800" b="1" dirty="0"/>
                <a:t>Analytics</a:t>
              </a:r>
              <a:endPara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Optimize campaigns with deep customer insights.</a:t>
              </a:r>
            </a:p>
            <a:p>
              <a:endPara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C612F3F-1616-5737-AC67-3AF8FFCACC66}"/>
              </a:ext>
            </a:extLst>
          </p:cNvPr>
          <p:cNvSpPr txBox="1"/>
          <p:nvPr/>
        </p:nvSpPr>
        <p:spPr>
          <a:xfrm>
            <a:off x="6578082" y="2948473"/>
            <a:ext cx="18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1A2374-0736-3A1C-9A20-FFC9D07EE254}"/>
              </a:ext>
            </a:extLst>
          </p:cNvPr>
          <p:cNvGrpSpPr/>
          <p:nvPr/>
        </p:nvGrpSpPr>
        <p:grpSpPr>
          <a:xfrm>
            <a:off x="3806890" y="2034074"/>
            <a:ext cx="4348065" cy="4881927"/>
            <a:chOff x="3806890" y="2024743"/>
            <a:chExt cx="4348065" cy="488192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BA0C07-DAD9-B242-2D61-6E54F3C362CB}"/>
                </a:ext>
              </a:extLst>
            </p:cNvPr>
            <p:cNvSpPr/>
            <p:nvPr/>
          </p:nvSpPr>
          <p:spPr>
            <a:xfrm>
              <a:off x="3806890" y="2024743"/>
              <a:ext cx="4348065" cy="48332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8FAAD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E4827CD-886A-E418-CD94-04A737409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4739" y="2211355"/>
              <a:ext cx="3285634" cy="2066330"/>
            </a:xfrm>
            <a:prstGeom prst="rect">
              <a:avLst/>
            </a:prstGeom>
            <a:ln>
              <a:solidFill>
                <a:srgbClr val="8FAADC"/>
              </a:solidFill>
            </a:ln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14DD4E5-3D27-C931-8B0A-84F46F46211B}"/>
                </a:ext>
              </a:extLst>
            </p:cNvPr>
            <p:cNvSpPr txBox="1"/>
            <p:nvPr/>
          </p:nvSpPr>
          <p:spPr>
            <a:xfrm>
              <a:off x="4189446" y="4598346"/>
              <a:ext cx="3748627" cy="2308324"/>
            </a:xfrm>
            <a:prstGeom prst="rect">
              <a:avLst/>
            </a:prstGeom>
            <a:noFill/>
            <a:ln>
              <a:solidFill>
                <a:srgbClr val="8FAAD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Financial Reporting</a:t>
              </a:r>
            </a:p>
            <a:p>
              <a:endPara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Generate complex financial reports quickly and accurately.</a:t>
              </a:r>
            </a:p>
            <a:p>
              <a:endParaRPr lang="en-I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481251-FF90-9CF0-61F3-0D3E697EA293}"/>
              </a:ext>
            </a:extLst>
          </p:cNvPr>
          <p:cNvGrpSpPr/>
          <p:nvPr/>
        </p:nvGrpSpPr>
        <p:grpSpPr>
          <a:xfrm>
            <a:off x="8151548" y="2034071"/>
            <a:ext cx="4037045" cy="4833257"/>
            <a:chOff x="8151548" y="2034071"/>
            <a:chExt cx="4037045" cy="483325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1BB3DA-D1CA-626E-C887-4CBB52853A2F}"/>
                </a:ext>
              </a:extLst>
            </p:cNvPr>
            <p:cNvSpPr/>
            <p:nvPr/>
          </p:nvSpPr>
          <p:spPr>
            <a:xfrm>
              <a:off x="8151548" y="2034071"/>
              <a:ext cx="4037045" cy="48332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rgbClr val="B4C7E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9055387-B77C-AE07-A6A6-94F28B9174B3}"/>
                </a:ext>
              </a:extLst>
            </p:cNvPr>
            <p:cNvGrpSpPr/>
            <p:nvPr/>
          </p:nvGrpSpPr>
          <p:grpSpPr>
            <a:xfrm>
              <a:off x="8521040" y="2279977"/>
              <a:ext cx="3304874" cy="4578021"/>
              <a:chOff x="8521040" y="2279977"/>
              <a:chExt cx="3304874" cy="457802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5061BC36-5420-1DE6-60E4-1CBE789524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21040" y="2279977"/>
                <a:ext cx="3304874" cy="2075656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4E209B-F711-B8E2-7B94-0C2B91DA65CE}"/>
                  </a:ext>
                </a:extLst>
              </p:cNvPr>
              <p:cNvSpPr txBox="1"/>
              <p:nvPr/>
            </p:nvSpPr>
            <p:spPr>
              <a:xfrm>
                <a:off x="8537510" y="4580451"/>
                <a:ext cx="3163077" cy="227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IoT Analytics</a:t>
                </a:r>
              </a:p>
              <a:p>
                <a:endPara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 and analyze vast streams of sensor data.</a:t>
                </a:r>
              </a:p>
              <a:p>
                <a:endParaRPr lang="en-IN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0655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169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Vishnu Nair</dc:creator>
  <cp:lastModifiedBy>Vishnu Nair</cp:lastModifiedBy>
  <cp:revision>3</cp:revision>
  <dcterms:created xsi:type="dcterms:W3CDTF">2025-07-31T18:10:43Z</dcterms:created>
  <dcterms:modified xsi:type="dcterms:W3CDTF">2025-08-02T04:21:21Z</dcterms:modified>
</cp:coreProperties>
</file>