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png" ContentType="image/pn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4325600" cy="8051800"/>
  <p:notesSz cx="14325600" cy="80518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074420" y="2496058"/>
            <a:ext cx="12176760" cy="169087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148840" y="4509008"/>
            <a:ext cx="10027920" cy="20129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16280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7377684" y="1851914"/>
            <a:ext cx="6231636" cy="531418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806700" y="456356"/>
            <a:ext cx="8712200" cy="7247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8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806700" y="1549003"/>
            <a:ext cx="8587740" cy="424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12121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870704" y="7488174"/>
            <a:ext cx="4584192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16280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0314432" y="7488174"/>
            <a:ext cx="3294888" cy="4025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400" spc="100"/>
              <a:t>Microsoft</a:t>
            </a:r>
            <a:r>
              <a:rPr dirty="0" sz="3400" spc="-120"/>
              <a:t> </a:t>
            </a:r>
            <a:r>
              <a:rPr dirty="0" sz="3400" spc="55"/>
              <a:t>Azure</a:t>
            </a:r>
            <a:r>
              <a:rPr dirty="0" sz="3400" spc="-135"/>
              <a:t> </a:t>
            </a:r>
            <a:r>
              <a:rPr dirty="0" sz="3400" spc="-90"/>
              <a:t>AI</a:t>
            </a:r>
            <a:r>
              <a:rPr dirty="0" sz="3400" spc="-140"/>
              <a:t> </a:t>
            </a:r>
            <a:r>
              <a:rPr dirty="0" sz="3400" spc="-10"/>
              <a:t>Language</a:t>
            </a:r>
            <a:endParaRPr sz="3400"/>
          </a:p>
        </p:txBody>
      </p:sp>
      <p:sp>
        <p:nvSpPr>
          <p:cNvPr id="3" name="object 3" descr=""/>
          <p:cNvSpPr txBox="1"/>
          <p:nvPr/>
        </p:nvSpPr>
        <p:spPr>
          <a:xfrm>
            <a:off x="2806700" y="1614150"/>
            <a:ext cx="8643620" cy="124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document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overview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Microsoft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Language,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suite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cloud-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based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services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offer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Natural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Processing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50">
                <a:solidFill>
                  <a:srgbClr val="212121"/>
                </a:solidFill>
                <a:latin typeface="Tahoma"/>
                <a:cs typeface="Tahoma"/>
              </a:rPr>
              <a:t>(NLP)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capabilities.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35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explores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various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features,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functionalities,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applications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Language,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highlighting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its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potential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for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businesses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developers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extract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insights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text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build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intelligent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applications.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 descr=""/>
          <p:cNvSpPr/>
          <p:nvPr/>
        </p:nvSpPr>
        <p:spPr>
          <a:xfrm>
            <a:off x="2219325" y="568325"/>
            <a:ext cx="438150" cy="361950"/>
          </a:xfrm>
          <a:custGeom>
            <a:avLst/>
            <a:gdLst/>
            <a:ahLst/>
            <a:cxnLst/>
            <a:rect l="l" t="t" r="r" b="b"/>
            <a:pathLst>
              <a:path w="438150" h="361950">
                <a:moveTo>
                  <a:pt x="0" y="314325"/>
                </a:moveTo>
                <a:lnTo>
                  <a:pt x="95250" y="314325"/>
                </a:lnTo>
                <a:lnTo>
                  <a:pt x="247650" y="0"/>
                </a:lnTo>
                <a:lnTo>
                  <a:pt x="114300" y="104775"/>
                </a:lnTo>
                <a:lnTo>
                  <a:pt x="0" y="314325"/>
                </a:lnTo>
                <a:close/>
              </a:path>
              <a:path w="438150" h="361950">
                <a:moveTo>
                  <a:pt x="272415" y="47053"/>
                </a:moveTo>
                <a:lnTo>
                  <a:pt x="201929" y="192786"/>
                </a:lnTo>
                <a:lnTo>
                  <a:pt x="304800" y="314325"/>
                </a:lnTo>
                <a:lnTo>
                  <a:pt x="104775" y="361950"/>
                </a:lnTo>
                <a:lnTo>
                  <a:pt x="438150" y="361950"/>
                </a:lnTo>
                <a:lnTo>
                  <a:pt x="272415" y="47053"/>
                </a:lnTo>
                <a:close/>
              </a:path>
            </a:pathLst>
          </a:custGeom>
          <a:ln w="25400">
            <a:solidFill>
              <a:srgbClr val="474747"/>
            </a:solidFill>
          </a:ln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/>
          <p:nvPr/>
        </p:nvSpPr>
        <p:spPr>
          <a:xfrm>
            <a:off x="9688162" y="2214157"/>
            <a:ext cx="440690" cy="452755"/>
          </a:xfrm>
          <a:custGeom>
            <a:avLst/>
            <a:gdLst/>
            <a:ahLst/>
            <a:cxnLst/>
            <a:rect l="l" t="t" r="r" b="b"/>
            <a:pathLst>
              <a:path w="440690" h="452755">
                <a:moveTo>
                  <a:pt x="432789" y="52900"/>
                </a:moveTo>
                <a:lnTo>
                  <a:pt x="299018" y="52900"/>
                </a:lnTo>
                <a:lnTo>
                  <a:pt x="305050" y="51025"/>
                </a:lnTo>
                <a:lnTo>
                  <a:pt x="309956" y="46899"/>
                </a:lnTo>
                <a:lnTo>
                  <a:pt x="312807" y="40505"/>
                </a:lnTo>
                <a:lnTo>
                  <a:pt x="320802" y="16502"/>
                </a:lnTo>
                <a:lnTo>
                  <a:pt x="327899" y="4125"/>
                </a:lnTo>
                <a:lnTo>
                  <a:pt x="340063" y="0"/>
                </a:lnTo>
                <a:lnTo>
                  <a:pt x="352603" y="4125"/>
                </a:lnTo>
                <a:lnTo>
                  <a:pt x="360826" y="16502"/>
                </a:lnTo>
                <a:lnTo>
                  <a:pt x="368827" y="40505"/>
                </a:lnTo>
                <a:lnTo>
                  <a:pt x="371679" y="46039"/>
                </a:lnTo>
                <a:lnTo>
                  <a:pt x="376585" y="50263"/>
                </a:lnTo>
                <a:lnTo>
                  <a:pt x="382351" y="52506"/>
                </a:lnTo>
                <a:lnTo>
                  <a:pt x="432350" y="52506"/>
                </a:lnTo>
                <a:lnTo>
                  <a:pt x="432789" y="52900"/>
                </a:lnTo>
                <a:close/>
              </a:path>
              <a:path w="440690" h="452755">
                <a:moveTo>
                  <a:pt x="266795" y="180579"/>
                </a:moveTo>
                <a:lnTo>
                  <a:pt x="252094" y="178892"/>
                </a:lnTo>
                <a:lnTo>
                  <a:pt x="242275" y="170078"/>
                </a:lnTo>
                <a:lnTo>
                  <a:pt x="239210" y="157514"/>
                </a:lnTo>
                <a:lnTo>
                  <a:pt x="244773" y="144575"/>
                </a:lnTo>
                <a:lnTo>
                  <a:pt x="262794" y="126553"/>
                </a:lnTo>
                <a:lnTo>
                  <a:pt x="268795" y="120446"/>
                </a:lnTo>
                <a:lnTo>
                  <a:pt x="268795" y="110658"/>
                </a:lnTo>
                <a:lnTo>
                  <a:pt x="262794" y="104551"/>
                </a:lnTo>
                <a:lnTo>
                  <a:pt x="246792" y="82529"/>
                </a:lnTo>
                <a:lnTo>
                  <a:pt x="241336" y="69579"/>
                </a:lnTo>
                <a:lnTo>
                  <a:pt x="241221" y="69306"/>
                </a:lnTo>
                <a:lnTo>
                  <a:pt x="244285" y="56268"/>
                </a:lnTo>
                <a:lnTo>
                  <a:pt x="254103" y="47360"/>
                </a:lnTo>
                <a:lnTo>
                  <a:pt x="269130" y="46505"/>
                </a:lnTo>
                <a:lnTo>
                  <a:pt x="268719" y="46505"/>
                </a:lnTo>
                <a:lnTo>
                  <a:pt x="292722" y="52506"/>
                </a:lnTo>
                <a:lnTo>
                  <a:pt x="292482" y="52506"/>
                </a:lnTo>
                <a:lnTo>
                  <a:pt x="299018" y="52900"/>
                </a:lnTo>
                <a:lnTo>
                  <a:pt x="432789" y="52900"/>
                </a:lnTo>
                <a:lnTo>
                  <a:pt x="437364" y="57009"/>
                </a:lnTo>
                <a:lnTo>
                  <a:pt x="440361" y="69306"/>
                </a:lnTo>
                <a:lnTo>
                  <a:pt x="440428" y="69579"/>
                </a:lnTo>
                <a:lnTo>
                  <a:pt x="434873" y="82529"/>
                </a:lnTo>
                <a:lnTo>
                  <a:pt x="433124" y="84276"/>
                </a:lnTo>
                <a:lnTo>
                  <a:pt x="339823" y="84276"/>
                </a:lnTo>
                <a:lnTo>
                  <a:pt x="328320" y="86559"/>
                </a:lnTo>
                <a:lnTo>
                  <a:pt x="318863" y="92803"/>
                </a:lnTo>
                <a:lnTo>
                  <a:pt x="312382" y="102101"/>
                </a:lnTo>
                <a:lnTo>
                  <a:pt x="309810" y="113542"/>
                </a:lnTo>
                <a:lnTo>
                  <a:pt x="310564" y="120446"/>
                </a:lnTo>
                <a:lnTo>
                  <a:pt x="310682" y="121525"/>
                </a:lnTo>
                <a:lnTo>
                  <a:pt x="339823" y="144321"/>
                </a:lnTo>
                <a:lnTo>
                  <a:pt x="436457" y="144321"/>
                </a:lnTo>
                <a:lnTo>
                  <a:pt x="440436" y="153778"/>
                </a:lnTo>
                <a:lnTo>
                  <a:pt x="437371" y="166816"/>
                </a:lnTo>
                <a:lnTo>
                  <a:pt x="429227" y="174203"/>
                </a:lnTo>
                <a:lnTo>
                  <a:pt x="382629" y="174203"/>
                </a:lnTo>
                <a:lnTo>
                  <a:pt x="381724" y="174485"/>
                </a:lnTo>
                <a:lnTo>
                  <a:pt x="291173" y="174485"/>
                </a:lnTo>
                <a:lnTo>
                  <a:pt x="266795" y="180579"/>
                </a:lnTo>
                <a:close/>
              </a:path>
              <a:path w="440690" h="452755">
                <a:moveTo>
                  <a:pt x="432350" y="52506"/>
                </a:moveTo>
                <a:lnTo>
                  <a:pt x="388829" y="52506"/>
                </a:lnTo>
                <a:lnTo>
                  <a:pt x="412851" y="46505"/>
                </a:lnTo>
                <a:lnTo>
                  <a:pt x="427549" y="48193"/>
                </a:lnTo>
                <a:lnTo>
                  <a:pt x="432350" y="52506"/>
                </a:lnTo>
                <a:close/>
              </a:path>
              <a:path w="440690" h="452755">
                <a:moveTo>
                  <a:pt x="436457" y="144321"/>
                </a:moveTo>
                <a:lnTo>
                  <a:pt x="339823" y="144321"/>
                </a:lnTo>
                <a:lnTo>
                  <a:pt x="347649" y="143284"/>
                </a:lnTo>
                <a:lnTo>
                  <a:pt x="355052" y="140172"/>
                </a:lnTo>
                <a:lnTo>
                  <a:pt x="361366" y="135210"/>
                </a:lnTo>
                <a:lnTo>
                  <a:pt x="366072" y="128871"/>
                </a:lnTo>
                <a:lnTo>
                  <a:pt x="368964" y="121525"/>
                </a:lnTo>
                <a:lnTo>
                  <a:pt x="369836" y="113542"/>
                </a:lnTo>
                <a:lnTo>
                  <a:pt x="367264" y="102101"/>
                </a:lnTo>
                <a:lnTo>
                  <a:pt x="360783" y="92803"/>
                </a:lnTo>
                <a:lnTo>
                  <a:pt x="351326" y="86559"/>
                </a:lnTo>
                <a:lnTo>
                  <a:pt x="339823" y="84276"/>
                </a:lnTo>
                <a:lnTo>
                  <a:pt x="433124" y="84276"/>
                </a:lnTo>
                <a:lnTo>
                  <a:pt x="416852" y="100531"/>
                </a:lnTo>
                <a:lnTo>
                  <a:pt x="410839" y="106640"/>
                </a:lnTo>
                <a:lnTo>
                  <a:pt x="410839" y="116444"/>
                </a:lnTo>
                <a:lnTo>
                  <a:pt x="416852" y="122553"/>
                </a:lnTo>
                <a:lnTo>
                  <a:pt x="434873" y="140555"/>
                </a:lnTo>
                <a:lnTo>
                  <a:pt x="436457" y="144321"/>
                </a:lnTo>
                <a:close/>
              </a:path>
              <a:path w="440690" h="452755">
                <a:moveTo>
                  <a:pt x="412851" y="176560"/>
                </a:moveTo>
                <a:lnTo>
                  <a:pt x="387712" y="174485"/>
                </a:lnTo>
                <a:lnTo>
                  <a:pt x="387293" y="174485"/>
                </a:lnTo>
                <a:lnTo>
                  <a:pt x="382629" y="174203"/>
                </a:lnTo>
                <a:lnTo>
                  <a:pt x="429227" y="174203"/>
                </a:lnTo>
                <a:lnTo>
                  <a:pt x="427551" y="175724"/>
                </a:lnTo>
                <a:lnTo>
                  <a:pt x="412851" y="176560"/>
                </a:lnTo>
                <a:close/>
              </a:path>
              <a:path w="440690" h="452755">
                <a:moveTo>
                  <a:pt x="339832" y="227107"/>
                </a:moveTo>
                <a:lnTo>
                  <a:pt x="310819" y="186580"/>
                </a:lnTo>
                <a:lnTo>
                  <a:pt x="307967" y="181048"/>
                </a:lnTo>
                <a:lnTo>
                  <a:pt x="303059" y="176829"/>
                </a:lnTo>
                <a:lnTo>
                  <a:pt x="297026" y="174485"/>
                </a:lnTo>
                <a:lnTo>
                  <a:pt x="381724" y="174485"/>
                </a:lnTo>
                <a:lnTo>
                  <a:pt x="376597" y="176079"/>
                </a:lnTo>
                <a:lnTo>
                  <a:pt x="371690" y="180204"/>
                </a:lnTo>
                <a:lnTo>
                  <a:pt x="368846" y="186580"/>
                </a:lnTo>
                <a:lnTo>
                  <a:pt x="360845" y="210583"/>
                </a:lnTo>
                <a:lnTo>
                  <a:pt x="357972" y="217255"/>
                </a:lnTo>
                <a:lnTo>
                  <a:pt x="353198" y="222481"/>
                </a:lnTo>
                <a:lnTo>
                  <a:pt x="346994" y="225888"/>
                </a:lnTo>
                <a:lnTo>
                  <a:pt x="339832" y="227107"/>
                </a:lnTo>
                <a:close/>
              </a:path>
              <a:path w="440690" h="452755">
                <a:moveTo>
                  <a:pt x="235686" y="452366"/>
                </a:moveTo>
                <a:lnTo>
                  <a:pt x="4476" y="452366"/>
                </a:lnTo>
                <a:lnTo>
                  <a:pt x="22173" y="419592"/>
                </a:lnTo>
                <a:lnTo>
                  <a:pt x="49101" y="393646"/>
                </a:lnTo>
                <a:lnTo>
                  <a:pt x="82923" y="376577"/>
                </a:lnTo>
                <a:lnTo>
                  <a:pt x="121124" y="370432"/>
                </a:lnTo>
                <a:lnTo>
                  <a:pt x="158890" y="376577"/>
                </a:lnTo>
                <a:lnTo>
                  <a:pt x="191997" y="393646"/>
                </a:lnTo>
                <a:lnTo>
                  <a:pt x="218279" y="419592"/>
                </a:lnTo>
                <a:lnTo>
                  <a:pt x="235686" y="452366"/>
                </a:lnTo>
                <a:close/>
              </a:path>
              <a:path w="440690" h="452755">
                <a:moveTo>
                  <a:pt x="119157" y="351362"/>
                </a:moveTo>
                <a:lnTo>
                  <a:pt x="88150" y="345976"/>
                </a:lnTo>
                <a:lnTo>
                  <a:pt x="61605" y="331117"/>
                </a:lnTo>
                <a:lnTo>
                  <a:pt x="41214" y="308736"/>
                </a:lnTo>
                <a:lnTo>
                  <a:pt x="28670" y="280782"/>
                </a:lnTo>
                <a:lnTo>
                  <a:pt x="69075" y="280782"/>
                </a:lnTo>
                <a:lnTo>
                  <a:pt x="77691" y="293958"/>
                </a:lnTo>
                <a:lnTo>
                  <a:pt x="89396" y="304223"/>
                </a:lnTo>
                <a:lnTo>
                  <a:pt x="103467" y="310888"/>
                </a:lnTo>
                <a:lnTo>
                  <a:pt x="119176" y="313262"/>
                </a:lnTo>
                <a:lnTo>
                  <a:pt x="194059" y="313262"/>
                </a:lnTo>
                <a:lnTo>
                  <a:pt x="177500" y="331424"/>
                </a:lnTo>
                <a:lnTo>
                  <a:pt x="150899" y="345976"/>
                </a:lnTo>
                <a:lnTo>
                  <a:pt x="151378" y="345976"/>
                </a:lnTo>
                <a:lnTo>
                  <a:pt x="119157" y="351362"/>
                </a:lnTo>
                <a:close/>
              </a:path>
              <a:path w="440690" h="452755">
                <a:moveTo>
                  <a:pt x="194059" y="313262"/>
                </a:moveTo>
                <a:lnTo>
                  <a:pt x="119176" y="313262"/>
                </a:lnTo>
                <a:lnTo>
                  <a:pt x="135821" y="310888"/>
                </a:lnTo>
                <a:lnTo>
                  <a:pt x="135692" y="310888"/>
                </a:lnTo>
                <a:lnTo>
                  <a:pt x="150090" y="304223"/>
                </a:lnTo>
                <a:lnTo>
                  <a:pt x="161720" y="293958"/>
                </a:lnTo>
                <a:lnTo>
                  <a:pt x="169983" y="280782"/>
                </a:lnTo>
                <a:lnTo>
                  <a:pt x="210083" y="280782"/>
                </a:lnTo>
                <a:lnTo>
                  <a:pt x="197872" y="309081"/>
                </a:lnTo>
                <a:lnTo>
                  <a:pt x="194059" y="313262"/>
                </a:lnTo>
                <a:close/>
              </a:path>
              <a:path w="440690" h="452755">
                <a:moveTo>
                  <a:pt x="207987" y="220413"/>
                </a:moveTo>
                <a:lnTo>
                  <a:pt x="30365" y="220413"/>
                </a:lnTo>
                <a:lnTo>
                  <a:pt x="36476" y="193264"/>
                </a:lnTo>
                <a:lnTo>
                  <a:pt x="50061" y="169725"/>
                </a:lnTo>
                <a:lnTo>
                  <a:pt x="69785" y="151324"/>
                </a:lnTo>
                <a:lnTo>
                  <a:pt x="94316" y="139584"/>
                </a:lnTo>
                <a:lnTo>
                  <a:pt x="94316" y="132059"/>
                </a:lnTo>
                <a:lnTo>
                  <a:pt x="95696" y="124796"/>
                </a:lnTo>
                <a:lnTo>
                  <a:pt x="99570" y="118791"/>
                </a:lnTo>
                <a:lnTo>
                  <a:pt x="105379" y="114628"/>
                </a:lnTo>
                <a:lnTo>
                  <a:pt x="112565" y="112894"/>
                </a:lnTo>
                <a:lnTo>
                  <a:pt x="119871" y="114018"/>
                </a:lnTo>
                <a:lnTo>
                  <a:pt x="126010" y="117678"/>
                </a:lnTo>
                <a:lnTo>
                  <a:pt x="130374" y="123338"/>
                </a:lnTo>
                <a:lnTo>
                  <a:pt x="132359" y="130459"/>
                </a:lnTo>
                <a:lnTo>
                  <a:pt x="132359" y="193080"/>
                </a:lnTo>
                <a:lnTo>
                  <a:pt x="138756" y="199477"/>
                </a:lnTo>
                <a:lnTo>
                  <a:pt x="204337" y="199477"/>
                </a:lnTo>
                <a:lnTo>
                  <a:pt x="207987" y="220413"/>
                </a:lnTo>
                <a:close/>
              </a:path>
              <a:path w="440690" h="452755">
                <a:moveTo>
                  <a:pt x="204337" y="199477"/>
                </a:moveTo>
                <a:lnTo>
                  <a:pt x="154537" y="199477"/>
                </a:lnTo>
                <a:lnTo>
                  <a:pt x="160934" y="193080"/>
                </a:lnTo>
                <a:lnTo>
                  <a:pt x="160934" y="146080"/>
                </a:lnTo>
                <a:lnTo>
                  <a:pt x="179850" y="159435"/>
                </a:lnTo>
                <a:lnTo>
                  <a:pt x="194420" y="176942"/>
                </a:lnTo>
                <a:lnTo>
                  <a:pt x="204010" y="197602"/>
                </a:lnTo>
                <a:lnTo>
                  <a:pt x="204337" y="199477"/>
                </a:lnTo>
                <a:close/>
              </a:path>
              <a:path w="440690" h="452755">
                <a:moveTo>
                  <a:pt x="219303" y="258513"/>
                </a:moveTo>
                <a:lnTo>
                  <a:pt x="19050" y="258513"/>
                </a:lnTo>
                <a:lnTo>
                  <a:pt x="11634" y="257016"/>
                </a:lnTo>
                <a:lnTo>
                  <a:pt x="5579" y="252933"/>
                </a:lnTo>
                <a:lnTo>
                  <a:pt x="1497" y="246878"/>
                </a:lnTo>
                <a:lnTo>
                  <a:pt x="0" y="239463"/>
                </a:lnTo>
                <a:lnTo>
                  <a:pt x="1497" y="232048"/>
                </a:lnTo>
                <a:lnTo>
                  <a:pt x="5579" y="225992"/>
                </a:lnTo>
                <a:lnTo>
                  <a:pt x="11634" y="221910"/>
                </a:lnTo>
                <a:lnTo>
                  <a:pt x="19050" y="220413"/>
                </a:lnTo>
                <a:lnTo>
                  <a:pt x="219303" y="220413"/>
                </a:lnTo>
                <a:lnTo>
                  <a:pt x="226718" y="221910"/>
                </a:lnTo>
                <a:lnTo>
                  <a:pt x="232773" y="225992"/>
                </a:lnTo>
                <a:lnTo>
                  <a:pt x="236856" y="232048"/>
                </a:lnTo>
                <a:lnTo>
                  <a:pt x="238353" y="239463"/>
                </a:lnTo>
                <a:lnTo>
                  <a:pt x="236856" y="246878"/>
                </a:lnTo>
                <a:lnTo>
                  <a:pt x="232773" y="252933"/>
                </a:lnTo>
                <a:lnTo>
                  <a:pt x="226718" y="257016"/>
                </a:lnTo>
                <a:lnTo>
                  <a:pt x="219303" y="258513"/>
                </a:lnTo>
                <a:close/>
              </a:path>
            </a:pathLst>
          </a:custGeom>
          <a:solidFill>
            <a:srgbClr val="3BC58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3" name="object 3" descr=""/>
          <p:cNvSpPr/>
          <p:nvPr/>
        </p:nvSpPr>
        <p:spPr>
          <a:xfrm>
            <a:off x="4648200" y="22098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07659" y="77558"/>
                </a:moveTo>
                <a:lnTo>
                  <a:pt x="148793" y="77558"/>
                </a:lnTo>
                <a:lnTo>
                  <a:pt x="160219" y="73243"/>
                </a:lnTo>
                <a:lnTo>
                  <a:pt x="167748" y="70692"/>
                </a:lnTo>
                <a:lnTo>
                  <a:pt x="175559" y="68353"/>
                </a:lnTo>
                <a:lnTo>
                  <a:pt x="187591" y="65179"/>
                </a:lnTo>
                <a:lnTo>
                  <a:pt x="190475" y="61436"/>
                </a:lnTo>
                <a:lnTo>
                  <a:pt x="190500" y="19050"/>
                </a:lnTo>
                <a:lnTo>
                  <a:pt x="209550" y="0"/>
                </a:lnTo>
                <a:lnTo>
                  <a:pt x="247650" y="0"/>
                </a:lnTo>
                <a:lnTo>
                  <a:pt x="266809" y="61139"/>
                </a:lnTo>
                <a:lnTo>
                  <a:pt x="269395" y="64637"/>
                </a:lnTo>
                <a:lnTo>
                  <a:pt x="273177" y="65913"/>
                </a:lnTo>
                <a:lnTo>
                  <a:pt x="281204" y="68098"/>
                </a:lnTo>
                <a:lnTo>
                  <a:pt x="289155" y="70542"/>
                </a:lnTo>
                <a:lnTo>
                  <a:pt x="297022" y="73243"/>
                </a:lnTo>
                <a:lnTo>
                  <a:pt x="304800" y="76200"/>
                </a:lnTo>
                <a:lnTo>
                  <a:pt x="307659" y="77558"/>
                </a:lnTo>
                <a:close/>
              </a:path>
              <a:path w="457200" h="457200">
                <a:moveTo>
                  <a:pt x="100679" y="415876"/>
                </a:moveTo>
                <a:lnTo>
                  <a:pt x="46672" y="369760"/>
                </a:lnTo>
                <a:lnTo>
                  <a:pt x="41132" y="356330"/>
                </a:lnTo>
                <a:lnTo>
                  <a:pt x="42480" y="349377"/>
                </a:lnTo>
                <a:lnTo>
                  <a:pt x="42517" y="349186"/>
                </a:lnTo>
                <a:lnTo>
                  <a:pt x="46546" y="343090"/>
                </a:lnTo>
                <a:lnTo>
                  <a:pt x="46672" y="342900"/>
                </a:lnTo>
                <a:lnTo>
                  <a:pt x="74104" y="315277"/>
                </a:lnTo>
                <a:lnTo>
                  <a:pt x="76745" y="312471"/>
                </a:lnTo>
                <a:lnTo>
                  <a:pt x="77558" y="308406"/>
                </a:lnTo>
                <a:lnTo>
                  <a:pt x="73309" y="297173"/>
                </a:lnTo>
                <a:lnTo>
                  <a:pt x="70692" y="289451"/>
                </a:lnTo>
                <a:lnTo>
                  <a:pt x="68353" y="281640"/>
                </a:lnTo>
                <a:lnTo>
                  <a:pt x="66294" y="273748"/>
                </a:lnTo>
                <a:lnTo>
                  <a:pt x="65179" y="269608"/>
                </a:lnTo>
                <a:lnTo>
                  <a:pt x="61405" y="266700"/>
                </a:lnTo>
                <a:lnTo>
                  <a:pt x="19050" y="266700"/>
                </a:lnTo>
                <a:lnTo>
                  <a:pt x="11634" y="265202"/>
                </a:lnTo>
                <a:lnTo>
                  <a:pt x="5579" y="261120"/>
                </a:lnTo>
                <a:lnTo>
                  <a:pt x="1497" y="255065"/>
                </a:lnTo>
                <a:lnTo>
                  <a:pt x="0" y="247650"/>
                </a:lnTo>
                <a:lnTo>
                  <a:pt x="0" y="209550"/>
                </a:lnTo>
                <a:lnTo>
                  <a:pt x="1497" y="202134"/>
                </a:lnTo>
                <a:lnTo>
                  <a:pt x="5579" y="196079"/>
                </a:lnTo>
                <a:lnTo>
                  <a:pt x="11634" y="191997"/>
                </a:lnTo>
                <a:lnTo>
                  <a:pt x="19168" y="190475"/>
                </a:lnTo>
                <a:lnTo>
                  <a:pt x="57651" y="190475"/>
                </a:lnTo>
                <a:lnTo>
                  <a:pt x="61068" y="190312"/>
                </a:lnTo>
                <a:lnTo>
                  <a:pt x="64471" y="187741"/>
                </a:lnTo>
                <a:lnTo>
                  <a:pt x="65722" y="184022"/>
                </a:lnTo>
                <a:lnTo>
                  <a:pt x="67907" y="175977"/>
                </a:lnTo>
                <a:lnTo>
                  <a:pt x="70384" y="168020"/>
                </a:lnTo>
                <a:lnTo>
                  <a:pt x="73149" y="160158"/>
                </a:lnTo>
                <a:lnTo>
                  <a:pt x="76200" y="152400"/>
                </a:lnTo>
                <a:lnTo>
                  <a:pt x="77738" y="148793"/>
                </a:lnTo>
                <a:lnTo>
                  <a:pt x="77807" y="148632"/>
                </a:lnTo>
                <a:lnTo>
                  <a:pt x="77066" y="144728"/>
                </a:lnTo>
                <a:lnTo>
                  <a:pt x="76979" y="144268"/>
                </a:lnTo>
                <a:lnTo>
                  <a:pt x="74104" y="141351"/>
                </a:lnTo>
                <a:lnTo>
                  <a:pt x="43066" y="110723"/>
                </a:lnTo>
                <a:lnTo>
                  <a:pt x="41037" y="105853"/>
                </a:lnTo>
                <a:lnTo>
                  <a:pt x="41037" y="95695"/>
                </a:lnTo>
                <a:lnTo>
                  <a:pt x="43066" y="90825"/>
                </a:lnTo>
                <a:lnTo>
                  <a:pt x="87439" y="46672"/>
                </a:lnTo>
                <a:lnTo>
                  <a:pt x="93726" y="42517"/>
                </a:lnTo>
                <a:lnTo>
                  <a:pt x="100869" y="41132"/>
                </a:lnTo>
                <a:lnTo>
                  <a:pt x="108013" y="42517"/>
                </a:lnTo>
                <a:lnTo>
                  <a:pt x="114300" y="46672"/>
                </a:lnTo>
                <a:lnTo>
                  <a:pt x="141922" y="74104"/>
                </a:lnTo>
                <a:lnTo>
                  <a:pt x="144728" y="76745"/>
                </a:lnTo>
                <a:lnTo>
                  <a:pt x="148793" y="77558"/>
                </a:lnTo>
                <a:lnTo>
                  <a:pt x="307659" y="77558"/>
                </a:lnTo>
                <a:lnTo>
                  <a:pt x="308488" y="77951"/>
                </a:lnTo>
                <a:lnTo>
                  <a:pt x="401083" y="77951"/>
                </a:lnTo>
                <a:lnTo>
                  <a:pt x="410527" y="87439"/>
                </a:lnTo>
                <a:lnTo>
                  <a:pt x="414682" y="93726"/>
                </a:lnTo>
                <a:lnTo>
                  <a:pt x="416067" y="100869"/>
                </a:lnTo>
                <a:lnTo>
                  <a:pt x="414682" y="108013"/>
                </a:lnTo>
                <a:lnTo>
                  <a:pt x="410527" y="114300"/>
                </a:lnTo>
                <a:lnTo>
                  <a:pt x="403527" y="121348"/>
                </a:lnTo>
                <a:lnTo>
                  <a:pt x="228600" y="121348"/>
                </a:lnTo>
                <a:lnTo>
                  <a:pt x="211915" y="124716"/>
                </a:lnTo>
                <a:lnTo>
                  <a:pt x="198291" y="133902"/>
                </a:lnTo>
                <a:lnTo>
                  <a:pt x="189105" y="147526"/>
                </a:lnTo>
                <a:lnTo>
                  <a:pt x="185737" y="164211"/>
                </a:lnTo>
                <a:lnTo>
                  <a:pt x="185737" y="207073"/>
                </a:lnTo>
                <a:lnTo>
                  <a:pt x="163559" y="207073"/>
                </a:lnTo>
                <a:lnTo>
                  <a:pt x="157162" y="213470"/>
                </a:lnTo>
                <a:lnTo>
                  <a:pt x="157162" y="229251"/>
                </a:lnTo>
                <a:lnTo>
                  <a:pt x="163559" y="235648"/>
                </a:lnTo>
                <a:lnTo>
                  <a:pt x="185737" y="235648"/>
                </a:lnTo>
                <a:lnTo>
                  <a:pt x="185737" y="329264"/>
                </a:lnTo>
                <a:lnTo>
                  <a:pt x="192134" y="335661"/>
                </a:lnTo>
                <a:lnTo>
                  <a:pt x="402855" y="335661"/>
                </a:lnTo>
                <a:lnTo>
                  <a:pt x="410337" y="343090"/>
                </a:lnTo>
                <a:lnTo>
                  <a:pt x="414365" y="349186"/>
                </a:lnTo>
                <a:lnTo>
                  <a:pt x="414491" y="349377"/>
                </a:lnTo>
                <a:lnTo>
                  <a:pt x="415839" y="356330"/>
                </a:lnTo>
                <a:lnTo>
                  <a:pt x="415876" y="356520"/>
                </a:lnTo>
                <a:lnTo>
                  <a:pt x="414528" y="363473"/>
                </a:lnTo>
                <a:lnTo>
                  <a:pt x="414491" y="363664"/>
                </a:lnTo>
                <a:lnTo>
                  <a:pt x="410462" y="369760"/>
                </a:lnTo>
                <a:lnTo>
                  <a:pt x="410337" y="369951"/>
                </a:lnTo>
                <a:lnTo>
                  <a:pt x="401056" y="379231"/>
                </a:lnTo>
                <a:lnTo>
                  <a:pt x="148685" y="379231"/>
                </a:lnTo>
                <a:lnTo>
                  <a:pt x="144259" y="379994"/>
                </a:lnTo>
                <a:lnTo>
                  <a:pt x="114109" y="410337"/>
                </a:lnTo>
                <a:lnTo>
                  <a:pt x="107822" y="414491"/>
                </a:lnTo>
                <a:lnTo>
                  <a:pt x="100679" y="415876"/>
                </a:lnTo>
                <a:close/>
              </a:path>
              <a:path w="457200" h="457200">
                <a:moveTo>
                  <a:pt x="401083" y="77951"/>
                </a:moveTo>
                <a:lnTo>
                  <a:pt x="308488" y="77951"/>
                </a:lnTo>
                <a:lnTo>
                  <a:pt x="312886" y="77102"/>
                </a:lnTo>
                <a:lnTo>
                  <a:pt x="315658" y="74104"/>
                </a:lnTo>
                <a:lnTo>
                  <a:pt x="343090" y="46672"/>
                </a:lnTo>
                <a:lnTo>
                  <a:pt x="349377" y="42517"/>
                </a:lnTo>
                <a:lnTo>
                  <a:pt x="356520" y="41132"/>
                </a:lnTo>
                <a:lnTo>
                  <a:pt x="363664" y="42517"/>
                </a:lnTo>
                <a:lnTo>
                  <a:pt x="369951" y="46672"/>
                </a:lnTo>
                <a:lnTo>
                  <a:pt x="401083" y="77951"/>
                </a:lnTo>
                <a:close/>
              </a:path>
              <a:path w="457200" h="457200">
                <a:moveTo>
                  <a:pt x="402855" y="335661"/>
                </a:moveTo>
                <a:lnTo>
                  <a:pt x="207915" y="335661"/>
                </a:lnTo>
                <a:lnTo>
                  <a:pt x="214312" y="329264"/>
                </a:lnTo>
                <a:lnTo>
                  <a:pt x="214312" y="235648"/>
                </a:lnTo>
                <a:lnTo>
                  <a:pt x="250778" y="235648"/>
                </a:lnTo>
                <a:lnTo>
                  <a:pt x="257175" y="229251"/>
                </a:lnTo>
                <a:lnTo>
                  <a:pt x="257175" y="213470"/>
                </a:lnTo>
                <a:lnTo>
                  <a:pt x="250778" y="207073"/>
                </a:lnTo>
                <a:lnTo>
                  <a:pt x="214312" y="207073"/>
                </a:lnTo>
                <a:lnTo>
                  <a:pt x="214415" y="156363"/>
                </a:lnTo>
                <a:lnTo>
                  <a:pt x="220854" y="149923"/>
                </a:lnTo>
                <a:lnTo>
                  <a:pt x="293640" y="149923"/>
                </a:lnTo>
                <a:lnTo>
                  <a:pt x="300037" y="143526"/>
                </a:lnTo>
                <a:lnTo>
                  <a:pt x="300037" y="127745"/>
                </a:lnTo>
                <a:lnTo>
                  <a:pt x="293640" y="121348"/>
                </a:lnTo>
                <a:lnTo>
                  <a:pt x="403527" y="121348"/>
                </a:lnTo>
                <a:lnTo>
                  <a:pt x="383095" y="141922"/>
                </a:lnTo>
                <a:lnTo>
                  <a:pt x="380454" y="144728"/>
                </a:lnTo>
                <a:lnTo>
                  <a:pt x="379673" y="148632"/>
                </a:lnTo>
                <a:lnTo>
                  <a:pt x="379641" y="148793"/>
                </a:lnTo>
                <a:lnTo>
                  <a:pt x="383890" y="160026"/>
                </a:lnTo>
                <a:lnTo>
                  <a:pt x="386507" y="167748"/>
                </a:lnTo>
                <a:lnTo>
                  <a:pt x="388846" y="175559"/>
                </a:lnTo>
                <a:lnTo>
                  <a:pt x="390906" y="183451"/>
                </a:lnTo>
                <a:lnTo>
                  <a:pt x="392020" y="187591"/>
                </a:lnTo>
                <a:lnTo>
                  <a:pt x="395763" y="190475"/>
                </a:lnTo>
                <a:lnTo>
                  <a:pt x="438031" y="190475"/>
                </a:lnTo>
                <a:lnTo>
                  <a:pt x="445565" y="191997"/>
                </a:lnTo>
                <a:lnTo>
                  <a:pt x="451620" y="196079"/>
                </a:lnTo>
                <a:lnTo>
                  <a:pt x="455702" y="202134"/>
                </a:lnTo>
                <a:lnTo>
                  <a:pt x="457200" y="209550"/>
                </a:lnTo>
                <a:lnTo>
                  <a:pt x="457200" y="247650"/>
                </a:lnTo>
                <a:lnTo>
                  <a:pt x="455702" y="255065"/>
                </a:lnTo>
                <a:lnTo>
                  <a:pt x="451620" y="261120"/>
                </a:lnTo>
                <a:lnTo>
                  <a:pt x="445565" y="265202"/>
                </a:lnTo>
                <a:lnTo>
                  <a:pt x="438150" y="266700"/>
                </a:lnTo>
                <a:lnTo>
                  <a:pt x="400050" y="266700"/>
                </a:lnTo>
                <a:lnTo>
                  <a:pt x="396131" y="266887"/>
                </a:lnTo>
                <a:lnTo>
                  <a:pt x="392728" y="269458"/>
                </a:lnTo>
                <a:lnTo>
                  <a:pt x="391477" y="273177"/>
                </a:lnTo>
                <a:lnTo>
                  <a:pt x="389292" y="281222"/>
                </a:lnTo>
                <a:lnTo>
                  <a:pt x="386815" y="289179"/>
                </a:lnTo>
                <a:lnTo>
                  <a:pt x="384050" y="297041"/>
                </a:lnTo>
                <a:lnTo>
                  <a:pt x="381000" y="304800"/>
                </a:lnTo>
                <a:lnTo>
                  <a:pt x="379398" y="308406"/>
                </a:lnTo>
                <a:lnTo>
                  <a:pt x="380023" y="312471"/>
                </a:lnTo>
                <a:lnTo>
                  <a:pt x="380095" y="312889"/>
                </a:lnTo>
                <a:lnTo>
                  <a:pt x="382905" y="315848"/>
                </a:lnTo>
                <a:lnTo>
                  <a:pt x="402855" y="335661"/>
                </a:lnTo>
                <a:close/>
              </a:path>
              <a:path w="457200" h="457200">
                <a:moveTo>
                  <a:pt x="247650" y="457200"/>
                </a:moveTo>
                <a:lnTo>
                  <a:pt x="209550" y="457200"/>
                </a:lnTo>
                <a:lnTo>
                  <a:pt x="202134" y="455702"/>
                </a:lnTo>
                <a:lnTo>
                  <a:pt x="196079" y="451620"/>
                </a:lnTo>
                <a:lnTo>
                  <a:pt x="191997" y="445565"/>
                </a:lnTo>
                <a:lnTo>
                  <a:pt x="190500" y="438150"/>
                </a:lnTo>
                <a:lnTo>
                  <a:pt x="190500" y="400050"/>
                </a:lnTo>
                <a:lnTo>
                  <a:pt x="190312" y="396131"/>
                </a:lnTo>
                <a:lnTo>
                  <a:pt x="187741" y="392728"/>
                </a:lnTo>
                <a:lnTo>
                  <a:pt x="184022" y="391477"/>
                </a:lnTo>
                <a:lnTo>
                  <a:pt x="175977" y="389292"/>
                </a:lnTo>
                <a:lnTo>
                  <a:pt x="168020" y="386815"/>
                </a:lnTo>
                <a:lnTo>
                  <a:pt x="160158" y="384050"/>
                </a:lnTo>
                <a:lnTo>
                  <a:pt x="152400" y="381000"/>
                </a:lnTo>
                <a:lnTo>
                  <a:pt x="148685" y="379231"/>
                </a:lnTo>
                <a:lnTo>
                  <a:pt x="401056" y="379231"/>
                </a:lnTo>
                <a:lnTo>
                  <a:pt x="400661" y="379626"/>
                </a:lnTo>
                <a:lnTo>
                  <a:pt x="308343" y="379626"/>
                </a:lnTo>
                <a:lnTo>
                  <a:pt x="297173" y="383890"/>
                </a:lnTo>
                <a:lnTo>
                  <a:pt x="289451" y="386507"/>
                </a:lnTo>
                <a:lnTo>
                  <a:pt x="281640" y="388846"/>
                </a:lnTo>
                <a:lnTo>
                  <a:pt x="269608" y="392020"/>
                </a:lnTo>
                <a:lnTo>
                  <a:pt x="266724" y="395763"/>
                </a:lnTo>
                <a:lnTo>
                  <a:pt x="266700" y="438150"/>
                </a:lnTo>
                <a:lnTo>
                  <a:pt x="265202" y="445565"/>
                </a:lnTo>
                <a:lnTo>
                  <a:pt x="261120" y="451620"/>
                </a:lnTo>
                <a:lnTo>
                  <a:pt x="255065" y="455702"/>
                </a:lnTo>
                <a:lnTo>
                  <a:pt x="247650" y="457200"/>
                </a:lnTo>
                <a:close/>
              </a:path>
              <a:path w="457200" h="457200">
                <a:moveTo>
                  <a:pt x="356330" y="416067"/>
                </a:moveTo>
                <a:lnTo>
                  <a:pt x="349186" y="414682"/>
                </a:lnTo>
                <a:lnTo>
                  <a:pt x="342900" y="410527"/>
                </a:lnTo>
                <a:lnTo>
                  <a:pt x="315087" y="383095"/>
                </a:lnTo>
                <a:lnTo>
                  <a:pt x="312363" y="380445"/>
                </a:lnTo>
                <a:lnTo>
                  <a:pt x="308343" y="379626"/>
                </a:lnTo>
                <a:lnTo>
                  <a:pt x="400661" y="379626"/>
                </a:lnTo>
                <a:lnTo>
                  <a:pt x="369760" y="410527"/>
                </a:lnTo>
                <a:lnTo>
                  <a:pt x="363473" y="414682"/>
                </a:lnTo>
                <a:lnTo>
                  <a:pt x="356330" y="416067"/>
                </a:lnTo>
                <a:close/>
              </a:path>
            </a:pathLst>
          </a:custGeom>
          <a:solidFill>
            <a:srgbClr val="1EAB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 descr=""/>
          <p:cNvSpPr/>
          <p:nvPr/>
        </p:nvSpPr>
        <p:spPr>
          <a:xfrm>
            <a:off x="4657748" y="3594350"/>
            <a:ext cx="438150" cy="431800"/>
          </a:xfrm>
          <a:custGeom>
            <a:avLst/>
            <a:gdLst/>
            <a:ahLst/>
            <a:cxnLst/>
            <a:rect l="l" t="t" r="r" b="b"/>
            <a:pathLst>
              <a:path w="438150" h="431800">
                <a:moveTo>
                  <a:pt x="219770" y="111636"/>
                </a:moveTo>
                <a:lnTo>
                  <a:pt x="217951" y="111636"/>
                </a:lnTo>
                <a:lnTo>
                  <a:pt x="216194" y="111255"/>
                </a:lnTo>
                <a:lnTo>
                  <a:pt x="48586" y="61996"/>
                </a:lnTo>
                <a:lnTo>
                  <a:pt x="45719" y="57855"/>
                </a:lnTo>
                <a:lnTo>
                  <a:pt x="46077" y="53343"/>
                </a:lnTo>
                <a:lnTo>
                  <a:pt x="46107" y="52468"/>
                </a:lnTo>
                <a:lnTo>
                  <a:pt x="216194" y="384"/>
                </a:lnTo>
                <a:lnTo>
                  <a:pt x="217887" y="0"/>
                </a:lnTo>
                <a:lnTo>
                  <a:pt x="219644" y="0"/>
                </a:lnTo>
                <a:lnTo>
                  <a:pt x="221337" y="384"/>
                </a:lnTo>
                <a:lnTo>
                  <a:pt x="391014" y="48642"/>
                </a:lnTo>
                <a:lnTo>
                  <a:pt x="393826" y="52468"/>
                </a:lnTo>
                <a:lnTo>
                  <a:pt x="393716" y="61059"/>
                </a:lnTo>
                <a:lnTo>
                  <a:pt x="390831" y="64801"/>
                </a:lnTo>
                <a:lnTo>
                  <a:pt x="221528" y="111255"/>
                </a:lnTo>
                <a:lnTo>
                  <a:pt x="219770" y="111636"/>
                </a:lnTo>
                <a:close/>
              </a:path>
              <a:path w="438150" h="431800">
                <a:moveTo>
                  <a:pt x="181615" y="430723"/>
                </a:moveTo>
                <a:lnTo>
                  <a:pt x="180300" y="430723"/>
                </a:lnTo>
                <a:lnTo>
                  <a:pt x="177713" y="429771"/>
                </a:lnTo>
                <a:lnTo>
                  <a:pt x="7596" y="370525"/>
                </a:lnTo>
                <a:lnTo>
                  <a:pt x="3750" y="369226"/>
                </a:lnTo>
                <a:lnTo>
                  <a:pt x="1149" y="365632"/>
                </a:lnTo>
                <a:lnTo>
                  <a:pt x="0" y="111636"/>
                </a:lnTo>
                <a:lnTo>
                  <a:pt x="21" y="103408"/>
                </a:lnTo>
                <a:lnTo>
                  <a:pt x="1500" y="100520"/>
                </a:lnTo>
                <a:lnTo>
                  <a:pt x="4083" y="98608"/>
                </a:lnTo>
                <a:lnTo>
                  <a:pt x="6477" y="96943"/>
                </a:lnTo>
                <a:lnTo>
                  <a:pt x="9639" y="96451"/>
                </a:lnTo>
                <a:lnTo>
                  <a:pt x="12549" y="97348"/>
                </a:lnTo>
                <a:lnTo>
                  <a:pt x="183999" y="154498"/>
                </a:lnTo>
                <a:lnTo>
                  <a:pt x="187876" y="155869"/>
                </a:lnTo>
                <a:lnTo>
                  <a:pt x="190469" y="159531"/>
                </a:lnTo>
                <a:lnTo>
                  <a:pt x="190432" y="423901"/>
                </a:lnTo>
                <a:lnTo>
                  <a:pt x="188953" y="426789"/>
                </a:lnTo>
                <a:lnTo>
                  <a:pt x="186476" y="428628"/>
                </a:lnTo>
                <a:lnTo>
                  <a:pt x="183919" y="430423"/>
                </a:lnTo>
                <a:lnTo>
                  <a:pt x="181615" y="430723"/>
                </a:lnTo>
                <a:close/>
              </a:path>
              <a:path w="438150" h="431800">
                <a:moveTo>
                  <a:pt x="257304" y="431701"/>
                </a:moveTo>
                <a:lnTo>
                  <a:pt x="254115" y="431231"/>
                </a:lnTo>
                <a:lnTo>
                  <a:pt x="249136" y="427685"/>
                </a:lnTo>
                <a:lnTo>
                  <a:pt x="247649" y="424826"/>
                </a:lnTo>
                <a:lnTo>
                  <a:pt x="247601" y="158318"/>
                </a:lnTo>
                <a:lnTo>
                  <a:pt x="250386" y="154498"/>
                </a:lnTo>
                <a:lnTo>
                  <a:pt x="250655" y="154498"/>
                </a:lnTo>
                <a:lnTo>
                  <a:pt x="425744" y="98872"/>
                </a:lnTo>
                <a:lnTo>
                  <a:pt x="428642" y="98044"/>
                </a:lnTo>
                <a:lnTo>
                  <a:pt x="431760" y="98608"/>
                </a:lnTo>
                <a:lnTo>
                  <a:pt x="436609" y="102189"/>
                </a:lnTo>
                <a:lnTo>
                  <a:pt x="438065" y="105003"/>
                </a:lnTo>
                <a:lnTo>
                  <a:pt x="438096" y="365632"/>
                </a:lnTo>
                <a:lnTo>
                  <a:pt x="435496" y="369226"/>
                </a:lnTo>
                <a:lnTo>
                  <a:pt x="431649" y="370525"/>
                </a:lnTo>
                <a:lnTo>
                  <a:pt x="260199" y="430723"/>
                </a:lnTo>
                <a:lnTo>
                  <a:pt x="257304" y="431701"/>
                </a:lnTo>
                <a:close/>
              </a:path>
            </a:pathLst>
          </a:custGeom>
          <a:solidFill>
            <a:srgbClr val="92BD3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 descr=""/>
          <p:cNvSpPr/>
          <p:nvPr/>
        </p:nvSpPr>
        <p:spPr>
          <a:xfrm>
            <a:off x="4652771" y="4955724"/>
            <a:ext cx="431800" cy="450215"/>
          </a:xfrm>
          <a:custGeom>
            <a:avLst/>
            <a:gdLst/>
            <a:ahLst/>
            <a:cxnLst/>
            <a:rect l="l" t="t" r="r" b="b"/>
            <a:pathLst>
              <a:path w="431800" h="450214">
                <a:moveTo>
                  <a:pt x="378752" y="45243"/>
                </a:moveTo>
                <a:lnTo>
                  <a:pt x="312077" y="45243"/>
                </a:lnTo>
                <a:lnTo>
                  <a:pt x="319697" y="41433"/>
                </a:lnTo>
                <a:lnTo>
                  <a:pt x="321602" y="33813"/>
                </a:lnTo>
                <a:lnTo>
                  <a:pt x="327317" y="12858"/>
                </a:lnTo>
                <a:lnTo>
                  <a:pt x="334579" y="3214"/>
                </a:lnTo>
                <a:lnTo>
                  <a:pt x="345414" y="0"/>
                </a:lnTo>
                <a:lnTo>
                  <a:pt x="356249" y="3214"/>
                </a:lnTo>
                <a:lnTo>
                  <a:pt x="363512" y="12858"/>
                </a:lnTo>
                <a:lnTo>
                  <a:pt x="369227" y="33813"/>
                </a:lnTo>
                <a:lnTo>
                  <a:pt x="371132" y="41433"/>
                </a:lnTo>
                <a:lnTo>
                  <a:pt x="378752" y="45243"/>
                </a:lnTo>
                <a:close/>
              </a:path>
              <a:path w="431800" h="450214">
                <a:moveTo>
                  <a:pt x="283502" y="151923"/>
                </a:moveTo>
                <a:lnTo>
                  <a:pt x="270881" y="150614"/>
                </a:lnTo>
                <a:lnTo>
                  <a:pt x="262547" y="142875"/>
                </a:lnTo>
                <a:lnTo>
                  <a:pt x="259927" y="131564"/>
                </a:lnTo>
                <a:lnTo>
                  <a:pt x="264499" y="119491"/>
                </a:lnTo>
                <a:lnTo>
                  <a:pt x="285407" y="98583"/>
                </a:lnTo>
                <a:lnTo>
                  <a:pt x="285407" y="90963"/>
                </a:lnTo>
                <a:lnTo>
                  <a:pt x="264452" y="70008"/>
                </a:lnTo>
                <a:lnTo>
                  <a:pt x="259124" y="58787"/>
                </a:lnTo>
                <a:lnTo>
                  <a:pt x="261832" y="47386"/>
                </a:lnTo>
                <a:lnTo>
                  <a:pt x="270613" y="39201"/>
                </a:lnTo>
                <a:lnTo>
                  <a:pt x="283502" y="37623"/>
                </a:lnTo>
                <a:lnTo>
                  <a:pt x="304457" y="43338"/>
                </a:lnTo>
                <a:lnTo>
                  <a:pt x="312077" y="45243"/>
                </a:lnTo>
                <a:lnTo>
                  <a:pt x="426743" y="45243"/>
                </a:lnTo>
                <a:lnTo>
                  <a:pt x="428282" y="46672"/>
                </a:lnTo>
                <a:lnTo>
                  <a:pt x="430901" y="57983"/>
                </a:lnTo>
                <a:lnTo>
                  <a:pt x="426377" y="70008"/>
                </a:lnTo>
                <a:lnTo>
                  <a:pt x="345640" y="70008"/>
                </a:lnTo>
                <a:lnTo>
                  <a:pt x="335783" y="71998"/>
                </a:lnTo>
                <a:lnTo>
                  <a:pt x="327927" y="77295"/>
                </a:lnTo>
                <a:lnTo>
                  <a:pt x="322630" y="85152"/>
                </a:lnTo>
                <a:lnTo>
                  <a:pt x="320687" y="94773"/>
                </a:lnTo>
                <a:lnTo>
                  <a:pt x="322630" y="104394"/>
                </a:lnTo>
                <a:lnTo>
                  <a:pt x="327927" y="112251"/>
                </a:lnTo>
                <a:lnTo>
                  <a:pt x="335783" y="117548"/>
                </a:lnTo>
                <a:lnTo>
                  <a:pt x="345405" y="119491"/>
                </a:lnTo>
                <a:lnTo>
                  <a:pt x="426354" y="119491"/>
                </a:lnTo>
                <a:lnTo>
                  <a:pt x="431705" y="130760"/>
                </a:lnTo>
                <a:lnTo>
                  <a:pt x="428996" y="142160"/>
                </a:lnTo>
                <a:lnTo>
                  <a:pt x="426697" y="144303"/>
                </a:lnTo>
                <a:lnTo>
                  <a:pt x="312077" y="144303"/>
                </a:lnTo>
                <a:lnTo>
                  <a:pt x="304457" y="146208"/>
                </a:lnTo>
                <a:lnTo>
                  <a:pt x="283502" y="151923"/>
                </a:lnTo>
                <a:close/>
              </a:path>
              <a:path w="431800" h="450214">
                <a:moveTo>
                  <a:pt x="426743" y="45243"/>
                </a:moveTo>
                <a:lnTo>
                  <a:pt x="378752" y="45243"/>
                </a:lnTo>
                <a:lnTo>
                  <a:pt x="386372" y="43338"/>
                </a:lnTo>
                <a:lnTo>
                  <a:pt x="407327" y="37623"/>
                </a:lnTo>
                <a:lnTo>
                  <a:pt x="419947" y="38933"/>
                </a:lnTo>
                <a:lnTo>
                  <a:pt x="426743" y="45243"/>
                </a:lnTo>
                <a:close/>
              </a:path>
              <a:path w="431800" h="450214">
                <a:moveTo>
                  <a:pt x="426329" y="119491"/>
                </a:moveTo>
                <a:lnTo>
                  <a:pt x="345405" y="119491"/>
                </a:lnTo>
                <a:lnTo>
                  <a:pt x="355026" y="117548"/>
                </a:lnTo>
                <a:lnTo>
                  <a:pt x="362882" y="112251"/>
                </a:lnTo>
                <a:lnTo>
                  <a:pt x="368180" y="104394"/>
                </a:lnTo>
                <a:lnTo>
                  <a:pt x="370122" y="94773"/>
                </a:lnTo>
                <a:lnTo>
                  <a:pt x="368180" y="85152"/>
                </a:lnTo>
                <a:lnTo>
                  <a:pt x="362882" y="77295"/>
                </a:lnTo>
                <a:lnTo>
                  <a:pt x="355026" y="71998"/>
                </a:lnTo>
                <a:lnTo>
                  <a:pt x="345169" y="70008"/>
                </a:lnTo>
                <a:lnTo>
                  <a:pt x="426377" y="70008"/>
                </a:lnTo>
                <a:lnTo>
                  <a:pt x="405422" y="90963"/>
                </a:lnTo>
                <a:lnTo>
                  <a:pt x="405422" y="98583"/>
                </a:lnTo>
                <a:lnTo>
                  <a:pt x="426329" y="119491"/>
                </a:lnTo>
                <a:close/>
              </a:path>
              <a:path w="431800" h="450214">
                <a:moveTo>
                  <a:pt x="345414" y="189547"/>
                </a:moveTo>
                <a:lnTo>
                  <a:pt x="334579" y="186332"/>
                </a:lnTo>
                <a:lnTo>
                  <a:pt x="327317" y="176688"/>
                </a:lnTo>
                <a:lnTo>
                  <a:pt x="321602" y="155733"/>
                </a:lnTo>
                <a:lnTo>
                  <a:pt x="319697" y="148113"/>
                </a:lnTo>
                <a:lnTo>
                  <a:pt x="312077" y="144303"/>
                </a:lnTo>
                <a:lnTo>
                  <a:pt x="378752" y="144303"/>
                </a:lnTo>
                <a:lnTo>
                  <a:pt x="371132" y="148113"/>
                </a:lnTo>
                <a:lnTo>
                  <a:pt x="369227" y="155733"/>
                </a:lnTo>
                <a:lnTo>
                  <a:pt x="363512" y="176688"/>
                </a:lnTo>
                <a:lnTo>
                  <a:pt x="356249" y="186332"/>
                </a:lnTo>
                <a:lnTo>
                  <a:pt x="345414" y="189547"/>
                </a:lnTo>
                <a:close/>
              </a:path>
              <a:path w="431800" h="450214">
                <a:moveTo>
                  <a:pt x="407327" y="151923"/>
                </a:moveTo>
                <a:lnTo>
                  <a:pt x="386372" y="146208"/>
                </a:lnTo>
                <a:lnTo>
                  <a:pt x="378752" y="144303"/>
                </a:lnTo>
                <a:lnTo>
                  <a:pt x="426697" y="144303"/>
                </a:lnTo>
                <a:lnTo>
                  <a:pt x="420215" y="150346"/>
                </a:lnTo>
                <a:lnTo>
                  <a:pt x="407327" y="151923"/>
                </a:lnTo>
                <a:close/>
              </a:path>
              <a:path w="431800" h="450214">
                <a:moveTo>
                  <a:pt x="168592" y="449713"/>
                </a:moveTo>
                <a:lnTo>
                  <a:pt x="161177" y="448216"/>
                </a:lnTo>
                <a:lnTo>
                  <a:pt x="155122" y="444133"/>
                </a:lnTo>
                <a:lnTo>
                  <a:pt x="151039" y="438078"/>
                </a:lnTo>
                <a:lnTo>
                  <a:pt x="149542" y="430663"/>
                </a:lnTo>
                <a:lnTo>
                  <a:pt x="149542" y="285273"/>
                </a:lnTo>
                <a:lnTo>
                  <a:pt x="139666" y="278509"/>
                </a:lnTo>
                <a:lnTo>
                  <a:pt x="132164" y="269464"/>
                </a:lnTo>
                <a:lnTo>
                  <a:pt x="127397" y="258722"/>
                </a:lnTo>
                <a:lnTo>
                  <a:pt x="125729" y="246868"/>
                </a:lnTo>
                <a:lnTo>
                  <a:pt x="128467" y="231787"/>
                </a:lnTo>
                <a:lnTo>
                  <a:pt x="136053" y="218977"/>
                </a:lnTo>
                <a:lnTo>
                  <a:pt x="147556" y="209525"/>
                </a:lnTo>
                <a:lnTo>
                  <a:pt x="162043" y="204518"/>
                </a:lnTo>
                <a:lnTo>
                  <a:pt x="177366" y="204916"/>
                </a:lnTo>
                <a:lnTo>
                  <a:pt x="191186" y="210453"/>
                </a:lnTo>
                <a:lnTo>
                  <a:pt x="202286" y="220374"/>
                </a:lnTo>
                <a:lnTo>
                  <a:pt x="209451" y="233925"/>
                </a:lnTo>
                <a:lnTo>
                  <a:pt x="211401" y="249128"/>
                </a:lnTo>
                <a:lnTo>
                  <a:pt x="208044" y="263633"/>
                </a:lnTo>
                <a:lnTo>
                  <a:pt x="199937" y="276120"/>
                </a:lnTo>
                <a:lnTo>
                  <a:pt x="187642" y="285273"/>
                </a:lnTo>
                <a:lnTo>
                  <a:pt x="187642" y="430663"/>
                </a:lnTo>
                <a:lnTo>
                  <a:pt x="186145" y="438078"/>
                </a:lnTo>
                <a:lnTo>
                  <a:pt x="182062" y="444133"/>
                </a:lnTo>
                <a:lnTo>
                  <a:pt x="176007" y="448216"/>
                </a:lnTo>
                <a:lnTo>
                  <a:pt x="168592" y="449713"/>
                </a:lnTo>
                <a:close/>
              </a:path>
              <a:path w="431800" h="450214">
                <a:moveTo>
                  <a:pt x="47601" y="378024"/>
                </a:moveTo>
                <a:lnTo>
                  <a:pt x="47278" y="378024"/>
                </a:lnTo>
                <a:lnTo>
                  <a:pt x="32800" y="377144"/>
                </a:lnTo>
                <a:lnTo>
                  <a:pt x="33039" y="377144"/>
                </a:lnTo>
                <a:lnTo>
                  <a:pt x="19716" y="371506"/>
                </a:lnTo>
                <a:lnTo>
                  <a:pt x="9262" y="362039"/>
                </a:lnTo>
                <a:lnTo>
                  <a:pt x="2438" y="349691"/>
                </a:lnTo>
                <a:lnTo>
                  <a:pt x="0" y="335413"/>
                </a:lnTo>
                <a:lnTo>
                  <a:pt x="2439" y="321129"/>
                </a:lnTo>
                <a:lnTo>
                  <a:pt x="9267" y="308777"/>
                </a:lnTo>
                <a:lnTo>
                  <a:pt x="19732" y="299305"/>
                </a:lnTo>
                <a:lnTo>
                  <a:pt x="33080" y="293665"/>
                </a:lnTo>
                <a:lnTo>
                  <a:pt x="47544" y="292786"/>
                </a:lnTo>
                <a:lnTo>
                  <a:pt x="61127" y="296620"/>
                </a:lnTo>
                <a:lnTo>
                  <a:pt x="72734" y="304651"/>
                </a:lnTo>
                <a:lnTo>
                  <a:pt x="81267" y="316363"/>
                </a:lnTo>
                <a:lnTo>
                  <a:pt x="87515" y="316363"/>
                </a:lnTo>
                <a:lnTo>
                  <a:pt x="123839" y="339499"/>
                </a:lnTo>
                <a:lnTo>
                  <a:pt x="126682" y="354463"/>
                </a:lnTo>
                <a:lnTo>
                  <a:pt x="81267" y="354463"/>
                </a:lnTo>
                <a:lnTo>
                  <a:pt x="72739" y="366167"/>
                </a:lnTo>
                <a:lnTo>
                  <a:pt x="61145" y="374193"/>
                </a:lnTo>
                <a:lnTo>
                  <a:pt x="47601" y="378024"/>
                </a:lnTo>
                <a:close/>
              </a:path>
              <a:path w="431800" h="450214">
                <a:moveTo>
                  <a:pt x="229552" y="449713"/>
                </a:moveTo>
                <a:lnTo>
                  <a:pt x="222137" y="448216"/>
                </a:lnTo>
                <a:lnTo>
                  <a:pt x="216082" y="444133"/>
                </a:lnTo>
                <a:lnTo>
                  <a:pt x="211999" y="438078"/>
                </a:lnTo>
                <a:lnTo>
                  <a:pt x="210502" y="430663"/>
                </a:lnTo>
                <a:lnTo>
                  <a:pt x="210502" y="354463"/>
                </a:lnTo>
                <a:lnTo>
                  <a:pt x="234200" y="318885"/>
                </a:lnTo>
                <a:lnTo>
                  <a:pt x="234390" y="318885"/>
                </a:lnTo>
                <a:lnTo>
                  <a:pt x="241261" y="316982"/>
                </a:lnTo>
                <a:lnTo>
                  <a:pt x="241515" y="316982"/>
                </a:lnTo>
                <a:lnTo>
                  <a:pt x="248602" y="316363"/>
                </a:lnTo>
                <a:lnTo>
                  <a:pt x="254012" y="316363"/>
                </a:lnTo>
                <a:lnTo>
                  <a:pt x="262557" y="304651"/>
                </a:lnTo>
                <a:lnTo>
                  <a:pt x="274197" y="296620"/>
                </a:lnTo>
                <a:lnTo>
                  <a:pt x="287790" y="292786"/>
                </a:lnTo>
                <a:lnTo>
                  <a:pt x="287467" y="292786"/>
                </a:lnTo>
                <a:lnTo>
                  <a:pt x="301912" y="293665"/>
                </a:lnTo>
                <a:lnTo>
                  <a:pt x="302152" y="293665"/>
                </a:lnTo>
                <a:lnTo>
                  <a:pt x="315501" y="299305"/>
                </a:lnTo>
                <a:lnTo>
                  <a:pt x="325987" y="308777"/>
                </a:lnTo>
                <a:lnTo>
                  <a:pt x="332825" y="321129"/>
                </a:lnTo>
                <a:lnTo>
                  <a:pt x="335271" y="335413"/>
                </a:lnTo>
                <a:lnTo>
                  <a:pt x="332828" y="349691"/>
                </a:lnTo>
                <a:lnTo>
                  <a:pt x="330188" y="354463"/>
                </a:lnTo>
                <a:lnTo>
                  <a:pt x="248602" y="354463"/>
                </a:lnTo>
                <a:lnTo>
                  <a:pt x="248602" y="430663"/>
                </a:lnTo>
                <a:lnTo>
                  <a:pt x="247105" y="438078"/>
                </a:lnTo>
                <a:lnTo>
                  <a:pt x="243022" y="444133"/>
                </a:lnTo>
                <a:lnTo>
                  <a:pt x="236967" y="448216"/>
                </a:lnTo>
                <a:lnTo>
                  <a:pt x="229552" y="449713"/>
                </a:lnTo>
                <a:close/>
              </a:path>
              <a:path w="431800" h="450214">
                <a:moveTo>
                  <a:pt x="107632" y="449713"/>
                </a:moveTo>
                <a:lnTo>
                  <a:pt x="100217" y="448216"/>
                </a:lnTo>
                <a:lnTo>
                  <a:pt x="94162" y="444133"/>
                </a:lnTo>
                <a:lnTo>
                  <a:pt x="90079" y="438078"/>
                </a:lnTo>
                <a:lnTo>
                  <a:pt x="88582" y="430663"/>
                </a:lnTo>
                <a:lnTo>
                  <a:pt x="88582" y="354463"/>
                </a:lnTo>
                <a:lnTo>
                  <a:pt x="126682" y="354463"/>
                </a:lnTo>
                <a:lnTo>
                  <a:pt x="126682" y="430663"/>
                </a:lnTo>
                <a:lnTo>
                  <a:pt x="125185" y="438078"/>
                </a:lnTo>
                <a:lnTo>
                  <a:pt x="121102" y="444133"/>
                </a:lnTo>
                <a:lnTo>
                  <a:pt x="115047" y="448216"/>
                </a:lnTo>
                <a:lnTo>
                  <a:pt x="107632" y="449713"/>
                </a:lnTo>
                <a:close/>
              </a:path>
              <a:path w="431800" h="450214">
                <a:moveTo>
                  <a:pt x="287733" y="378024"/>
                </a:moveTo>
                <a:lnTo>
                  <a:pt x="274153" y="374193"/>
                </a:lnTo>
                <a:lnTo>
                  <a:pt x="262547" y="366167"/>
                </a:lnTo>
                <a:lnTo>
                  <a:pt x="254012" y="354463"/>
                </a:lnTo>
                <a:lnTo>
                  <a:pt x="330188" y="354463"/>
                </a:lnTo>
                <a:lnTo>
                  <a:pt x="325998" y="362039"/>
                </a:lnTo>
                <a:lnTo>
                  <a:pt x="315536" y="371506"/>
                </a:lnTo>
                <a:lnTo>
                  <a:pt x="302192" y="377144"/>
                </a:lnTo>
                <a:lnTo>
                  <a:pt x="287733" y="378024"/>
                </a:lnTo>
                <a:close/>
              </a:path>
              <a:path w="431800" h="450214">
                <a:moveTo>
                  <a:pt x="193845" y="35718"/>
                </a:moveTo>
                <a:lnTo>
                  <a:pt x="132492" y="35718"/>
                </a:lnTo>
                <a:lnTo>
                  <a:pt x="140989" y="35223"/>
                </a:lnTo>
                <a:lnTo>
                  <a:pt x="146646" y="29756"/>
                </a:lnTo>
                <a:lnTo>
                  <a:pt x="161924" y="14325"/>
                </a:lnTo>
                <a:lnTo>
                  <a:pt x="173518" y="9152"/>
                </a:lnTo>
                <a:lnTo>
                  <a:pt x="184606" y="11689"/>
                </a:lnTo>
                <a:lnTo>
                  <a:pt x="192526" y="20173"/>
                </a:lnTo>
                <a:lnTo>
                  <a:pt x="194614" y="32842"/>
                </a:lnTo>
                <a:lnTo>
                  <a:pt x="193845" y="35718"/>
                </a:lnTo>
                <a:close/>
              </a:path>
              <a:path w="431800" h="450214">
                <a:moveTo>
                  <a:pt x="100259" y="180413"/>
                </a:moveTo>
                <a:lnTo>
                  <a:pt x="89175" y="177874"/>
                </a:lnTo>
                <a:lnTo>
                  <a:pt x="81252" y="169384"/>
                </a:lnTo>
                <a:lnTo>
                  <a:pt x="79162" y="156667"/>
                </a:lnTo>
                <a:lnTo>
                  <a:pt x="86829" y="128073"/>
                </a:lnTo>
                <a:lnTo>
                  <a:pt x="83019" y="121481"/>
                </a:lnTo>
                <a:lnTo>
                  <a:pt x="54387" y="113804"/>
                </a:lnTo>
                <a:lnTo>
                  <a:pt x="44164" y="106753"/>
                </a:lnTo>
                <a:lnTo>
                  <a:pt x="40809" y="95528"/>
                </a:lnTo>
                <a:lnTo>
                  <a:pt x="44320" y="84050"/>
                </a:lnTo>
                <a:lnTo>
                  <a:pt x="54692" y="76238"/>
                </a:lnTo>
                <a:lnTo>
                  <a:pt x="75704" y="70713"/>
                </a:lnTo>
                <a:lnTo>
                  <a:pt x="83248" y="68560"/>
                </a:lnTo>
                <a:lnTo>
                  <a:pt x="87953" y="61436"/>
                </a:lnTo>
                <a:lnTo>
                  <a:pt x="85801" y="53892"/>
                </a:lnTo>
                <a:lnTo>
                  <a:pt x="80281" y="32842"/>
                </a:lnTo>
                <a:lnTo>
                  <a:pt x="81725" y="20901"/>
                </a:lnTo>
                <a:lnTo>
                  <a:pt x="89492" y="12703"/>
                </a:lnTo>
                <a:lnTo>
                  <a:pt x="100481" y="10074"/>
                </a:lnTo>
                <a:lnTo>
                  <a:pt x="111594" y="14801"/>
                </a:lnTo>
                <a:lnTo>
                  <a:pt x="127044" y="30079"/>
                </a:lnTo>
                <a:lnTo>
                  <a:pt x="132492" y="35718"/>
                </a:lnTo>
                <a:lnTo>
                  <a:pt x="193845" y="35718"/>
                </a:lnTo>
                <a:lnTo>
                  <a:pt x="186966" y="61436"/>
                </a:lnTo>
                <a:lnTo>
                  <a:pt x="190766" y="68065"/>
                </a:lnTo>
                <a:lnTo>
                  <a:pt x="198903" y="70247"/>
                </a:lnTo>
                <a:lnTo>
                  <a:pt x="133833" y="70247"/>
                </a:lnTo>
                <a:lnTo>
                  <a:pt x="124529" y="73380"/>
                </a:lnTo>
                <a:lnTo>
                  <a:pt x="117173" y="79875"/>
                </a:lnTo>
                <a:lnTo>
                  <a:pt x="113022" y="88391"/>
                </a:lnTo>
                <a:lnTo>
                  <a:pt x="112366" y="97842"/>
                </a:lnTo>
                <a:lnTo>
                  <a:pt x="115496" y="107143"/>
                </a:lnTo>
                <a:lnTo>
                  <a:pt x="121989" y="114501"/>
                </a:lnTo>
                <a:lnTo>
                  <a:pt x="130504" y="118655"/>
                </a:lnTo>
                <a:lnTo>
                  <a:pt x="139955" y="119313"/>
                </a:lnTo>
                <a:lnTo>
                  <a:pt x="196415" y="119313"/>
                </a:lnTo>
                <a:lnTo>
                  <a:pt x="190538" y="121005"/>
                </a:lnTo>
                <a:lnTo>
                  <a:pt x="185857" y="128073"/>
                </a:lnTo>
                <a:lnTo>
                  <a:pt x="187985" y="135674"/>
                </a:lnTo>
                <a:lnTo>
                  <a:pt x="192762" y="153828"/>
                </a:lnTo>
                <a:lnTo>
                  <a:pt x="141293" y="153828"/>
                </a:lnTo>
                <a:lnTo>
                  <a:pt x="132778" y="154343"/>
                </a:lnTo>
                <a:lnTo>
                  <a:pt x="127139" y="159810"/>
                </a:lnTo>
                <a:lnTo>
                  <a:pt x="111842" y="175240"/>
                </a:lnTo>
                <a:lnTo>
                  <a:pt x="100259" y="180413"/>
                </a:lnTo>
                <a:close/>
              </a:path>
              <a:path w="431800" h="450214">
                <a:moveTo>
                  <a:pt x="196415" y="119313"/>
                </a:moveTo>
                <a:lnTo>
                  <a:pt x="139955" y="119313"/>
                </a:lnTo>
                <a:lnTo>
                  <a:pt x="149256" y="116185"/>
                </a:lnTo>
                <a:lnTo>
                  <a:pt x="156618" y="109692"/>
                </a:lnTo>
                <a:lnTo>
                  <a:pt x="160774" y="101174"/>
                </a:lnTo>
                <a:lnTo>
                  <a:pt x="161432" y="91720"/>
                </a:lnTo>
                <a:lnTo>
                  <a:pt x="158301" y="82416"/>
                </a:lnTo>
                <a:lnTo>
                  <a:pt x="151806" y="75056"/>
                </a:lnTo>
                <a:lnTo>
                  <a:pt x="143287" y="70902"/>
                </a:lnTo>
                <a:lnTo>
                  <a:pt x="133833" y="70247"/>
                </a:lnTo>
                <a:lnTo>
                  <a:pt x="198903" y="70247"/>
                </a:lnTo>
                <a:lnTo>
                  <a:pt x="219398" y="75742"/>
                </a:lnTo>
                <a:lnTo>
                  <a:pt x="229622" y="82796"/>
                </a:lnTo>
                <a:lnTo>
                  <a:pt x="232976" y="94026"/>
                </a:lnTo>
                <a:lnTo>
                  <a:pt x="229466" y="105505"/>
                </a:lnTo>
                <a:lnTo>
                  <a:pt x="219094" y="113309"/>
                </a:lnTo>
                <a:lnTo>
                  <a:pt x="198081" y="118833"/>
                </a:lnTo>
                <a:lnTo>
                  <a:pt x="196415" y="119313"/>
                </a:lnTo>
                <a:close/>
              </a:path>
              <a:path w="431800" h="450214">
                <a:moveTo>
                  <a:pt x="173284" y="179491"/>
                </a:moveTo>
                <a:lnTo>
                  <a:pt x="162172" y="174764"/>
                </a:lnTo>
                <a:lnTo>
                  <a:pt x="146742" y="159486"/>
                </a:lnTo>
                <a:lnTo>
                  <a:pt x="141293" y="153828"/>
                </a:lnTo>
                <a:lnTo>
                  <a:pt x="192762" y="153828"/>
                </a:lnTo>
                <a:lnTo>
                  <a:pt x="193509" y="156667"/>
                </a:lnTo>
                <a:lnTo>
                  <a:pt x="192042" y="168656"/>
                </a:lnTo>
                <a:lnTo>
                  <a:pt x="184270" y="176860"/>
                </a:lnTo>
                <a:lnTo>
                  <a:pt x="173284" y="179491"/>
                </a:lnTo>
                <a:close/>
              </a:path>
            </a:pathLst>
          </a:custGeom>
          <a:solidFill>
            <a:srgbClr val="DE8431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 descr=""/>
          <p:cNvSpPr/>
          <p:nvPr/>
        </p:nvSpPr>
        <p:spPr>
          <a:xfrm>
            <a:off x="9677723" y="35814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155772" y="316781"/>
                </a:moveTo>
                <a:lnTo>
                  <a:pt x="148168" y="316781"/>
                </a:lnTo>
                <a:lnTo>
                  <a:pt x="133436" y="313807"/>
                </a:lnTo>
                <a:lnTo>
                  <a:pt x="121325" y="305642"/>
                </a:lnTo>
                <a:lnTo>
                  <a:pt x="113160" y="293531"/>
                </a:lnTo>
                <a:lnTo>
                  <a:pt x="110166" y="278701"/>
                </a:lnTo>
                <a:lnTo>
                  <a:pt x="110166" y="178689"/>
                </a:lnTo>
                <a:lnTo>
                  <a:pt x="9011" y="63246"/>
                </a:lnTo>
                <a:lnTo>
                  <a:pt x="3049" y="53994"/>
                </a:lnTo>
                <a:lnTo>
                  <a:pt x="13" y="43624"/>
                </a:lnTo>
                <a:lnTo>
                  <a:pt x="0" y="32847"/>
                </a:lnTo>
                <a:lnTo>
                  <a:pt x="3105" y="22288"/>
                </a:lnTo>
                <a:lnTo>
                  <a:pt x="9041" y="13073"/>
                </a:lnTo>
                <a:lnTo>
                  <a:pt x="17223" y="6025"/>
                </a:lnTo>
                <a:lnTo>
                  <a:pt x="27111" y="1546"/>
                </a:lnTo>
                <a:lnTo>
                  <a:pt x="37776" y="0"/>
                </a:lnTo>
                <a:lnTo>
                  <a:pt x="277616" y="0"/>
                </a:lnTo>
                <a:lnTo>
                  <a:pt x="312415" y="22288"/>
                </a:lnTo>
                <a:lnTo>
                  <a:pt x="315489" y="32847"/>
                </a:lnTo>
                <a:lnTo>
                  <a:pt x="315476" y="38104"/>
                </a:lnTo>
                <a:lnTo>
                  <a:pt x="52020" y="38104"/>
                </a:lnTo>
                <a:lnTo>
                  <a:pt x="48569" y="40280"/>
                </a:lnTo>
                <a:lnTo>
                  <a:pt x="46920" y="43624"/>
                </a:lnTo>
                <a:lnTo>
                  <a:pt x="45396" y="47059"/>
                </a:lnTo>
                <a:lnTo>
                  <a:pt x="45989" y="51065"/>
                </a:lnTo>
                <a:lnTo>
                  <a:pt x="101975" y="115824"/>
                </a:lnTo>
                <a:lnTo>
                  <a:pt x="104578" y="118868"/>
                </a:lnTo>
                <a:lnTo>
                  <a:pt x="108808" y="119959"/>
                </a:lnTo>
                <a:lnTo>
                  <a:pt x="256781" y="119959"/>
                </a:lnTo>
                <a:lnTo>
                  <a:pt x="205416" y="178689"/>
                </a:lnTo>
                <a:lnTo>
                  <a:pt x="205416" y="266700"/>
                </a:lnTo>
                <a:lnTo>
                  <a:pt x="204141" y="275851"/>
                </a:lnTo>
                <a:lnTo>
                  <a:pt x="169412" y="310515"/>
                </a:lnTo>
                <a:lnTo>
                  <a:pt x="163114" y="314599"/>
                </a:lnTo>
                <a:lnTo>
                  <a:pt x="155772" y="316781"/>
                </a:lnTo>
                <a:close/>
              </a:path>
              <a:path w="457200" h="457200">
                <a:moveTo>
                  <a:pt x="256781" y="119959"/>
                </a:moveTo>
                <a:lnTo>
                  <a:pt x="108808" y="119959"/>
                </a:lnTo>
                <a:lnTo>
                  <a:pt x="116309" y="117146"/>
                </a:lnTo>
                <a:lnTo>
                  <a:pt x="118779" y="113543"/>
                </a:lnTo>
                <a:lnTo>
                  <a:pt x="81782" y="41148"/>
                </a:lnTo>
                <a:lnTo>
                  <a:pt x="77402" y="38104"/>
                </a:lnTo>
                <a:lnTo>
                  <a:pt x="315476" y="38104"/>
                </a:lnTo>
                <a:lnTo>
                  <a:pt x="315448" y="43624"/>
                </a:lnTo>
                <a:lnTo>
                  <a:pt x="312382" y="53994"/>
                </a:lnTo>
                <a:lnTo>
                  <a:pt x="306381" y="63246"/>
                </a:lnTo>
                <a:lnTo>
                  <a:pt x="256781" y="119959"/>
                </a:lnTo>
                <a:close/>
              </a:path>
              <a:path w="457200" h="457200">
                <a:moveTo>
                  <a:pt x="418776" y="457200"/>
                </a:moveTo>
                <a:lnTo>
                  <a:pt x="266376" y="457200"/>
                </a:lnTo>
                <a:lnTo>
                  <a:pt x="251546" y="454205"/>
                </a:lnTo>
                <a:lnTo>
                  <a:pt x="239435" y="446040"/>
                </a:lnTo>
                <a:lnTo>
                  <a:pt x="231270" y="433930"/>
                </a:lnTo>
                <a:lnTo>
                  <a:pt x="228276" y="419100"/>
                </a:lnTo>
                <a:lnTo>
                  <a:pt x="228276" y="228600"/>
                </a:lnTo>
                <a:lnTo>
                  <a:pt x="231270" y="213769"/>
                </a:lnTo>
                <a:lnTo>
                  <a:pt x="239435" y="201659"/>
                </a:lnTo>
                <a:lnTo>
                  <a:pt x="251546" y="193494"/>
                </a:lnTo>
                <a:lnTo>
                  <a:pt x="266376" y="190500"/>
                </a:lnTo>
                <a:lnTo>
                  <a:pt x="418776" y="190500"/>
                </a:lnTo>
                <a:lnTo>
                  <a:pt x="433606" y="193494"/>
                </a:lnTo>
                <a:lnTo>
                  <a:pt x="445717" y="201659"/>
                </a:lnTo>
                <a:lnTo>
                  <a:pt x="453882" y="213769"/>
                </a:lnTo>
                <a:lnTo>
                  <a:pt x="456876" y="228600"/>
                </a:lnTo>
                <a:lnTo>
                  <a:pt x="268508" y="228600"/>
                </a:lnTo>
                <a:lnTo>
                  <a:pt x="266376" y="230732"/>
                </a:lnTo>
                <a:lnTo>
                  <a:pt x="266376" y="416967"/>
                </a:lnTo>
                <a:lnTo>
                  <a:pt x="268508" y="419100"/>
                </a:lnTo>
                <a:lnTo>
                  <a:pt x="456876" y="419100"/>
                </a:lnTo>
                <a:lnTo>
                  <a:pt x="453882" y="433930"/>
                </a:lnTo>
                <a:lnTo>
                  <a:pt x="445717" y="446040"/>
                </a:lnTo>
                <a:lnTo>
                  <a:pt x="433606" y="454205"/>
                </a:lnTo>
                <a:lnTo>
                  <a:pt x="418776" y="457200"/>
                </a:lnTo>
                <a:close/>
              </a:path>
              <a:path w="457200" h="457200">
                <a:moveTo>
                  <a:pt x="456876" y="419100"/>
                </a:moveTo>
                <a:lnTo>
                  <a:pt x="416644" y="419100"/>
                </a:lnTo>
                <a:lnTo>
                  <a:pt x="418776" y="416967"/>
                </a:lnTo>
                <a:lnTo>
                  <a:pt x="418776" y="230732"/>
                </a:lnTo>
                <a:lnTo>
                  <a:pt x="416644" y="228600"/>
                </a:lnTo>
                <a:lnTo>
                  <a:pt x="456876" y="228600"/>
                </a:lnTo>
                <a:lnTo>
                  <a:pt x="456876" y="419100"/>
                </a:lnTo>
                <a:close/>
              </a:path>
              <a:path w="457200" h="457200">
                <a:moveTo>
                  <a:pt x="388567" y="280987"/>
                </a:moveTo>
                <a:lnTo>
                  <a:pt x="334685" y="280987"/>
                </a:lnTo>
                <a:lnTo>
                  <a:pt x="328289" y="274590"/>
                </a:lnTo>
                <a:lnTo>
                  <a:pt x="328289" y="258809"/>
                </a:lnTo>
                <a:lnTo>
                  <a:pt x="334685" y="252412"/>
                </a:lnTo>
                <a:lnTo>
                  <a:pt x="388567" y="252412"/>
                </a:lnTo>
                <a:lnTo>
                  <a:pt x="394964" y="258809"/>
                </a:lnTo>
                <a:lnTo>
                  <a:pt x="394964" y="274590"/>
                </a:lnTo>
                <a:lnTo>
                  <a:pt x="388567" y="280987"/>
                </a:lnTo>
                <a:close/>
              </a:path>
              <a:path w="457200" h="457200">
                <a:moveTo>
                  <a:pt x="388567" y="338137"/>
                </a:moveTo>
                <a:lnTo>
                  <a:pt x="296585" y="338137"/>
                </a:lnTo>
                <a:lnTo>
                  <a:pt x="290189" y="331740"/>
                </a:lnTo>
                <a:lnTo>
                  <a:pt x="290189" y="315959"/>
                </a:lnTo>
                <a:lnTo>
                  <a:pt x="296585" y="309562"/>
                </a:lnTo>
                <a:lnTo>
                  <a:pt x="388567" y="309562"/>
                </a:lnTo>
                <a:lnTo>
                  <a:pt x="394964" y="315959"/>
                </a:lnTo>
                <a:lnTo>
                  <a:pt x="394964" y="331740"/>
                </a:lnTo>
                <a:lnTo>
                  <a:pt x="388567" y="338137"/>
                </a:lnTo>
                <a:close/>
              </a:path>
              <a:path w="457200" h="457200">
                <a:moveTo>
                  <a:pt x="388567" y="395287"/>
                </a:moveTo>
                <a:lnTo>
                  <a:pt x="296585" y="395287"/>
                </a:lnTo>
                <a:lnTo>
                  <a:pt x="290189" y="388890"/>
                </a:lnTo>
                <a:lnTo>
                  <a:pt x="290189" y="373109"/>
                </a:lnTo>
                <a:lnTo>
                  <a:pt x="296585" y="366712"/>
                </a:lnTo>
                <a:lnTo>
                  <a:pt x="388567" y="366712"/>
                </a:lnTo>
                <a:lnTo>
                  <a:pt x="394964" y="373109"/>
                </a:lnTo>
                <a:lnTo>
                  <a:pt x="394964" y="388890"/>
                </a:lnTo>
                <a:lnTo>
                  <a:pt x="388567" y="395287"/>
                </a:lnTo>
                <a:close/>
              </a:path>
            </a:pathLst>
          </a:custGeom>
          <a:solidFill>
            <a:srgbClr val="DFCB14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 descr=""/>
          <p:cNvSpPr txBox="1"/>
          <p:nvPr/>
        </p:nvSpPr>
        <p:spPr>
          <a:xfrm>
            <a:off x="3018027" y="3639820"/>
            <a:ext cx="154813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474747"/>
                </a:solidFill>
                <a:latin typeface="Verdana"/>
                <a:cs typeface="Verdana"/>
              </a:rPr>
              <a:t>Applications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31043" rIns="0" bIns="0" rtlCol="0" vert="horz">
            <a:spAutoFit/>
          </a:bodyPr>
          <a:lstStyle/>
          <a:p>
            <a:pPr marL="2346325">
              <a:lnSpc>
                <a:spcPct val="100000"/>
              </a:lnSpc>
              <a:spcBef>
                <a:spcPts val="100"/>
              </a:spcBef>
            </a:pPr>
            <a:r>
              <a:rPr dirty="0" sz="2500" spc="-40">
                <a:solidFill>
                  <a:srgbClr val="474747"/>
                </a:solidFill>
                <a:latin typeface="Arial Black"/>
                <a:cs typeface="Arial Black"/>
              </a:rPr>
              <a:t>Exploring</a:t>
            </a:r>
            <a:r>
              <a:rPr dirty="0" sz="2500" spc="-5">
                <a:solidFill>
                  <a:srgbClr val="474747"/>
                </a:solidFill>
                <a:latin typeface="Arial Black"/>
                <a:cs typeface="Arial Black"/>
              </a:rPr>
              <a:t> </a:t>
            </a:r>
            <a:r>
              <a:rPr dirty="0" sz="2500">
                <a:solidFill>
                  <a:srgbClr val="474747"/>
                </a:solidFill>
                <a:latin typeface="Arial Black"/>
                <a:cs typeface="Arial Black"/>
              </a:rPr>
              <a:t>Azure </a:t>
            </a:r>
            <a:r>
              <a:rPr dirty="0" sz="2500" spc="190">
                <a:solidFill>
                  <a:srgbClr val="474747"/>
                </a:solidFill>
                <a:latin typeface="Arial Black"/>
                <a:cs typeface="Arial Black"/>
              </a:rPr>
              <a:t>AI</a:t>
            </a:r>
            <a:r>
              <a:rPr dirty="0" sz="2500">
                <a:solidFill>
                  <a:srgbClr val="474747"/>
                </a:solidFill>
                <a:latin typeface="Arial Black"/>
                <a:cs typeface="Arial Black"/>
              </a:rPr>
              <a:t> </a:t>
            </a:r>
            <a:r>
              <a:rPr dirty="0" sz="2500" spc="-50">
                <a:solidFill>
                  <a:srgbClr val="474747"/>
                </a:solidFill>
                <a:latin typeface="Arial Black"/>
                <a:cs typeface="Arial Black"/>
              </a:rPr>
              <a:t>Language</a:t>
            </a:r>
            <a:endParaRPr sz="2500">
              <a:latin typeface="Arial Black"/>
              <a:cs typeface="Arial Black"/>
            </a:endParaRPr>
          </a:p>
        </p:txBody>
      </p:sp>
      <p:sp>
        <p:nvSpPr>
          <p:cNvPr id="9" name="object 9" descr=""/>
          <p:cNvSpPr txBox="1"/>
          <p:nvPr/>
        </p:nvSpPr>
        <p:spPr>
          <a:xfrm>
            <a:off x="3397630" y="2268220"/>
            <a:ext cx="111887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474747"/>
                </a:solidFill>
                <a:latin typeface="Verdana"/>
                <a:cs typeface="Verdana"/>
              </a:rPr>
              <a:t>Features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0" name="object 10" descr=""/>
          <p:cNvSpPr txBox="1"/>
          <p:nvPr/>
        </p:nvSpPr>
        <p:spPr>
          <a:xfrm>
            <a:off x="10299700" y="2268220"/>
            <a:ext cx="1851660" cy="3302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474747"/>
                </a:solidFill>
                <a:latin typeface="Verdana"/>
                <a:cs typeface="Verdana"/>
              </a:rPr>
              <a:t>Functionalities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1" name="object 11" descr=""/>
          <p:cNvSpPr txBox="1"/>
          <p:nvPr/>
        </p:nvSpPr>
        <p:spPr>
          <a:xfrm>
            <a:off x="10299700" y="3487420"/>
            <a:ext cx="132715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474747"/>
                </a:solidFill>
                <a:latin typeface="Verdana"/>
                <a:cs typeface="Verdana"/>
              </a:rPr>
              <a:t>Insights Extraction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12" name="object 12" descr=""/>
          <p:cNvSpPr txBox="1"/>
          <p:nvPr/>
        </p:nvSpPr>
        <p:spPr>
          <a:xfrm>
            <a:off x="3018027" y="4859020"/>
            <a:ext cx="1548130" cy="63500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 indent="172085">
              <a:lnSpc>
                <a:spcPct val="100000"/>
              </a:lnSpc>
              <a:spcBef>
                <a:spcPts val="100"/>
              </a:spcBef>
            </a:pPr>
            <a:r>
              <a:rPr dirty="0" sz="2000" spc="-10">
                <a:solidFill>
                  <a:srgbClr val="474747"/>
                </a:solidFill>
                <a:latin typeface="Verdana"/>
                <a:cs typeface="Verdana"/>
              </a:rPr>
              <a:t>Intelligent Applications</a:t>
            </a:r>
            <a:endParaRPr sz="2000">
              <a:latin typeface="Verdana"/>
              <a:cs typeface="Verdana"/>
            </a:endParaRPr>
          </a:p>
        </p:txBody>
      </p:sp>
      <p:grpSp>
        <p:nvGrpSpPr>
          <p:cNvPr id="13" name="object 13" descr=""/>
          <p:cNvGrpSpPr/>
          <p:nvPr/>
        </p:nvGrpSpPr>
        <p:grpSpPr>
          <a:xfrm>
            <a:off x="5257800" y="1968500"/>
            <a:ext cx="4267200" cy="3581400"/>
            <a:chOff x="5257800" y="1968500"/>
            <a:chExt cx="4267200" cy="3581400"/>
          </a:xfrm>
        </p:grpSpPr>
        <p:pic>
          <p:nvPicPr>
            <p:cNvPr id="14" name="object 14" descr="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257800" y="1968500"/>
              <a:ext cx="4267200" cy="3581401"/>
            </a:xfrm>
            <a:prstGeom prst="rect">
              <a:avLst/>
            </a:prstGeom>
          </p:spPr>
        </p:pic>
        <p:sp>
          <p:nvSpPr>
            <p:cNvPr id="15" name="object 15" descr=""/>
            <p:cNvSpPr/>
            <p:nvPr/>
          </p:nvSpPr>
          <p:spPr>
            <a:xfrm>
              <a:off x="9042400" y="3810000"/>
              <a:ext cx="482600" cy="0"/>
            </a:xfrm>
            <a:custGeom>
              <a:avLst/>
              <a:gdLst/>
              <a:ahLst/>
              <a:cxnLst/>
              <a:rect l="l" t="t" r="r" b="b"/>
              <a:pathLst>
                <a:path w="482600" h="0">
                  <a:moveTo>
                    <a:pt x="482600" y="0"/>
                  </a:moveTo>
                  <a:lnTo>
                    <a:pt x="0" y="0"/>
                  </a:lnTo>
                </a:path>
              </a:pathLst>
            </a:custGeom>
            <a:ln w="25400">
              <a:solidFill>
                <a:srgbClr val="474747"/>
              </a:solidFill>
              <a:prstDash val="dot"/>
            </a:ln>
          </p:spPr>
          <p:txBody>
            <a:bodyPr wrap="square" lIns="0" tIns="0" rIns="0" bIns="0" rtlCol="0"/>
            <a:lstStyle/>
            <a:p/>
          </p:txBody>
        </p:sp>
        <p:sp>
          <p:nvSpPr>
            <p:cNvPr id="16" name="object 16" descr=""/>
            <p:cNvSpPr/>
            <p:nvPr/>
          </p:nvSpPr>
          <p:spPr>
            <a:xfrm>
              <a:off x="9036050" y="3727450"/>
              <a:ext cx="82550" cy="165100"/>
            </a:xfrm>
            <a:custGeom>
              <a:avLst/>
              <a:gdLst/>
              <a:ahLst/>
              <a:cxnLst/>
              <a:rect l="l" t="t" r="r" b="b"/>
              <a:pathLst>
                <a:path w="82550" h="165100">
                  <a:moveTo>
                    <a:pt x="82550" y="0"/>
                  </a:moveTo>
                  <a:lnTo>
                    <a:pt x="0" y="82550"/>
                  </a:lnTo>
                  <a:lnTo>
                    <a:pt x="82550" y="165100"/>
                  </a:lnTo>
                </a:path>
              </a:pathLst>
            </a:custGeom>
            <a:ln w="25400">
              <a:solidFill>
                <a:srgbClr val="474747"/>
              </a:solidFill>
            </a:ln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17" name="object 17" descr=""/>
          <p:cNvSpPr/>
          <p:nvPr/>
        </p:nvSpPr>
        <p:spPr>
          <a:xfrm>
            <a:off x="12649200" y="7632647"/>
            <a:ext cx="1367155" cy="153035"/>
          </a:xfrm>
          <a:custGeom>
            <a:avLst/>
            <a:gdLst/>
            <a:ahLst/>
            <a:cxnLst/>
            <a:rect l="l" t="t" r="r" b="b"/>
            <a:pathLst>
              <a:path w="1367155" h="153034">
                <a:moveTo>
                  <a:pt x="743521" y="44159"/>
                </a:moveTo>
                <a:lnTo>
                  <a:pt x="743520" y="3069"/>
                </a:lnTo>
                <a:lnTo>
                  <a:pt x="744359" y="1607"/>
                </a:lnTo>
                <a:lnTo>
                  <a:pt x="747110" y="0"/>
                </a:lnTo>
                <a:lnTo>
                  <a:pt x="748774" y="0"/>
                </a:lnTo>
                <a:lnTo>
                  <a:pt x="785126" y="20436"/>
                </a:lnTo>
                <a:lnTo>
                  <a:pt x="743521" y="44159"/>
                </a:lnTo>
                <a:close/>
              </a:path>
              <a:path w="1367155" h="153034">
                <a:moveTo>
                  <a:pt x="743521" y="89308"/>
                </a:moveTo>
                <a:lnTo>
                  <a:pt x="743521" y="58256"/>
                </a:lnTo>
                <a:lnTo>
                  <a:pt x="797496" y="27510"/>
                </a:lnTo>
                <a:lnTo>
                  <a:pt x="824687" y="43029"/>
                </a:lnTo>
                <a:lnTo>
                  <a:pt x="743521" y="89308"/>
                </a:lnTo>
                <a:close/>
              </a:path>
              <a:path w="1367155" h="153034">
                <a:moveTo>
                  <a:pt x="748970" y="130812"/>
                </a:moveTo>
                <a:lnTo>
                  <a:pt x="746957" y="130812"/>
                </a:lnTo>
                <a:lnTo>
                  <a:pt x="744371" y="129303"/>
                </a:lnTo>
                <a:lnTo>
                  <a:pt x="743530" y="127837"/>
                </a:lnTo>
                <a:lnTo>
                  <a:pt x="743534" y="103621"/>
                </a:lnTo>
                <a:lnTo>
                  <a:pt x="837069" y="50294"/>
                </a:lnTo>
                <a:lnTo>
                  <a:pt x="858680" y="62513"/>
                </a:lnTo>
                <a:lnTo>
                  <a:pt x="859541" y="63990"/>
                </a:lnTo>
                <a:lnTo>
                  <a:pt x="859541" y="67191"/>
                </a:lnTo>
                <a:lnTo>
                  <a:pt x="858680" y="68669"/>
                </a:lnTo>
                <a:lnTo>
                  <a:pt x="748970" y="130812"/>
                </a:lnTo>
                <a:close/>
              </a:path>
              <a:path w="1367155" h="153034">
                <a:moveTo>
                  <a:pt x="782956" y="152904"/>
                </a:moveTo>
                <a:lnTo>
                  <a:pt x="779902" y="152083"/>
                </a:lnTo>
                <a:lnTo>
                  <a:pt x="778708" y="150892"/>
                </a:lnTo>
                <a:lnTo>
                  <a:pt x="773264" y="130812"/>
                </a:lnTo>
                <a:lnTo>
                  <a:pt x="851788" y="86069"/>
                </a:lnTo>
                <a:lnTo>
                  <a:pt x="784587" y="152473"/>
                </a:lnTo>
                <a:lnTo>
                  <a:pt x="782956" y="152904"/>
                </a:lnTo>
                <a:close/>
              </a:path>
              <a:path w="1367155" h="153034">
                <a:moveTo>
                  <a:pt x="530491" y="29212"/>
                </a:moveTo>
                <a:lnTo>
                  <a:pt x="519391" y="29212"/>
                </a:lnTo>
                <a:lnTo>
                  <a:pt x="514883" y="24767"/>
                </a:lnTo>
                <a:lnTo>
                  <a:pt x="514883" y="13768"/>
                </a:lnTo>
                <a:lnTo>
                  <a:pt x="519391" y="9323"/>
                </a:lnTo>
                <a:lnTo>
                  <a:pt x="530491" y="9323"/>
                </a:lnTo>
                <a:lnTo>
                  <a:pt x="535000" y="13768"/>
                </a:lnTo>
                <a:lnTo>
                  <a:pt x="535000" y="24767"/>
                </a:lnTo>
                <a:lnTo>
                  <a:pt x="530491" y="29212"/>
                </a:lnTo>
                <a:close/>
              </a:path>
              <a:path w="1367155" h="153034">
                <a:moveTo>
                  <a:pt x="1281963" y="29212"/>
                </a:moveTo>
                <a:lnTo>
                  <a:pt x="1270863" y="29212"/>
                </a:lnTo>
                <a:lnTo>
                  <a:pt x="1266355" y="24767"/>
                </a:lnTo>
                <a:lnTo>
                  <a:pt x="1266355" y="13768"/>
                </a:lnTo>
                <a:lnTo>
                  <a:pt x="1270863" y="9323"/>
                </a:lnTo>
                <a:lnTo>
                  <a:pt x="1281963" y="9323"/>
                </a:lnTo>
                <a:lnTo>
                  <a:pt x="1286471" y="13768"/>
                </a:lnTo>
                <a:lnTo>
                  <a:pt x="1286471" y="24767"/>
                </a:lnTo>
                <a:lnTo>
                  <a:pt x="1281963" y="29212"/>
                </a:lnTo>
                <a:close/>
              </a:path>
              <a:path w="1367155" h="153034">
                <a:moveTo>
                  <a:pt x="125183" y="65229"/>
                </a:moveTo>
                <a:lnTo>
                  <a:pt x="110909" y="57545"/>
                </a:lnTo>
                <a:lnTo>
                  <a:pt x="127414" y="40381"/>
                </a:lnTo>
                <a:lnTo>
                  <a:pt x="148643" y="37271"/>
                </a:lnTo>
                <a:lnTo>
                  <a:pt x="166973" y="45613"/>
                </a:lnTo>
                <a:lnTo>
                  <a:pt x="169726" y="51678"/>
                </a:lnTo>
                <a:lnTo>
                  <a:pt x="135305" y="51678"/>
                </a:lnTo>
                <a:lnTo>
                  <a:pt x="129768" y="56186"/>
                </a:lnTo>
                <a:lnTo>
                  <a:pt x="125254" y="65089"/>
                </a:lnTo>
                <a:lnTo>
                  <a:pt x="125183" y="65229"/>
                </a:lnTo>
                <a:close/>
              </a:path>
              <a:path w="1367155" h="153034">
                <a:moveTo>
                  <a:pt x="147675" y="117794"/>
                </a:moveTo>
                <a:lnTo>
                  <a:pt x="134759" y="117794"/>
                </a:lnTo>
                <a:lnTo>
                  <a:pt x="123834" y="115964"/>
                </a:lnTo>
                <a:lnTo>
                  <a:pt x="114812" y="110714"/>
                </a:lnTo>
                <a:lnTo>
                  <a:pt x="109083" y="102554"/>
                </a:lnTo>
                <a:lnTo>
                  <a:pt x="108979" y="102406"/>
                </a:lnTo>
                <a:lnTo>
                  <a:pt x="131089" y="69471"/>
                </a:lnTo>
                <a:lnTo>
                  <a:pt x="158648" y="65089"/>
                </a:lnTo>
                <a:lnTo>
                  <a:pt x="158648" y="58244"/>
                </a:lnTo>
                <a:lnTo>
                  <a:pt x="154965" y="52948"/>
                </a:lnTo>
                <a:lnTo>
                  <a:pt x="135305" y="51678"/>
                </a:lnTo>
                <a:lnTo>
                  <a:pt x="169726" y="51678"/>
                </a:lnTo>
                <a:lnTo>
                  <a:pt x="174777" y="62803"/>
                </a:lnTo>
                <a:lnTo>
                  <a:pt x="174777" y="79923"/>
                </a:lnTo>
                <a:lnTo>
                  <a:pt x="158648" y="79923"/>
                </a:lnTo>
                <a:lnTo>
                  <a:pt x="135585" y="83695"/>
                </a:lnTo>
                <a:lnTo>
                  <a:pt x="130356" y="84952"/>
                </a:lnTo>
                <a:lnTo>
                  <a:pt x="130153" y="84952"/>
                </a:lnTo>
                <a:lnTo>
                  <a:pt x="123456" y="88051"/>
                </a:lnTo>
                <a:lnTo>
                  <a:pt x="133335" y="102554"/>
                </a:lnTo>
                <a:lnTo>
                  <a:pt x="174777" y="102554"/>
                </a:lnTo>
                <a:lnTo>
                  <a:pt x="174777" y="110060"/>
                </a:lnTo>
                <a:lnTo>
                  <a:pt x="158648" y="110060"/>
                </a:lnTo>
                <a:lnTo>
                  <a:pt x="155143" y="112612"/>
                </a:lnTo>
                <a:lnTo>
                  <a:pt x="147675" y="117794"/>
                </a:lnTo>
                <a:close/>
              </a:path>
              <a:path w="1367155" h="153034">
                <a:moveTo>
                  <a:pt x="174777" y="102554"/>
                </a:moveTo>
                <a:lnTo>
                  <a:pt x="141436" y="102554"/>
                </a:lnTo>
                <a:lnTo>
                  <a:pt x="148247" y="100116"/>
                </a:lnTo>
                <a:lnTo>
                  <a:pt x="157861" y="94045"/>
                </a:lnTo>
                <a:lnTo>
                  <a:pt x="158724" y="84952"/>
                </a:lnTo>
                <a:lnTo>
                  <a:pt x="158648" y="79923"/>
                </a:lnTo>
                <a:lnTo>
                  <a:pt x="174777" y="79923"/>
                </a:lnTo>
                <a:lnTo>
                  <a:pt x="174777" y="102554"/>
                </a:lnTo>
                <a:close/>
              </a:path>
              <a:path w="1367155" h="153034">
                <a:moveTo>
                  <a:pt x="174777" y="116232"/>
                </a:moveTo>
                <a:lnTo>
                  <a:pt x="158648" y="116232"/>
                </a:lnTo>
                <a:lnTo>
                  <a:pt x="158648" y="110060"/>
                </a:lnTo>
                <a:lnTo>
                  <a:pt x="174777" y="110060"/>
                </a:lnTo>
                <a:lnTo>
                  <a:pt x="174777" y="116232"/>
                </a:lnTo>
                <a:close/>
              </a:path>
              <a:path w="1367155" h="153034">
                <a:moveTo>
                  <a:pt x="1031862" y="65229"/>
                </a:moveTo>
                <a:lnTo>
                  <a:pt x="1017587" y="57545"/>
                </a:lnTo>
                <a:lnTo>
                  <a:pt x="1034092" y="40381"/>
                </a:lnTo>
                <a:lnTo>
                  <a:pt x="1055322" y="37271"/>
                </a:lnTo>
                <a:lnTo>
                  <a:pt x="1073651" y="45613"/>
                </a:lnTo>
                <a:lnTo>
                  <a:pt x="1076404" y="51678"/>
                </a:lnTo>
                <a:lnTo>
                  <a:pt x="1041984" y="51678"/>
                </a:lnTo>
                <a:lnTo>
                  <a:pt x="1036447" y="56186"/>
                </a:lnTo>
                <a:lnTo>
                  <a:pt x="1031933" y="65089"/>
                </a:lnTo>
                <a:lnTo>
                  <a:pt x="1031862" y="65229"/>
                </a:lnTo>
                <a:close/>
              </a:path>
              <a:path w="1367155" h="153034">
                <a:moveTo>
                  <a:pt x="1054354" y="117794"/>
                </a:moveTo>
                <a:lnTo>
                  <a:pt x="1041438" y="117794"/>
                </a:lnTo>
                <a:lnTo>
                  <a:pt x="1030512" y="115964"/>
                </a:lnTo>
                <a:lnTo>
                  <a:pt x="1021491" y="110714"/>
                </a:lnTo>
                <a:lnTo>
                  <a:pt x="1015761" y="102554"/>
                </a:lnTo>
                <a:lnTo>
                  <a:pt x="1015658" y="102406"/>
                </a:lnTo>
                <a:lnTo>
                  <a:pt x="1014298" y="91403"/>
                </a:lnTo>
                <a:lnTo>
                  <a:pt x="1017356" y="82306"/>
                </a:lnTo>
                <a:lnTo>
                  <a:pt x="1023285" y="75851"/>
                </a:lnTo>
                <a:lnTo>
                  <a:pt x="1030587" y="71688"/>
                </a:lnTo>
                <a:lnTo>
                  <a:pt x="1037767" y="69471"/>
                </a:lnTo>
                <a:lnTo>
                  <a:pt x="1065326" y="65089"/>
                </a:lnTo>
                <a:lnTo>
                  <a:pt x="1065326" y="58244"/>
                </a:lnTo>
                <a:lnTo>
                  <a:pt x="1061643" y="52948"/>
                </a:lnTo>
                <a:lnTo>
                  <a:pt x="1041984" y="51678"/>
                </a:lnTo>
                <a:lnTo>
                  <a:pt x="1076404" y="51678"/>
                </a:lnTo>
                <a:lnTo>
                  <a:pt x="1081455" y="62803"/>
                </a:lnTo>
                <a:lnTo>
                  <a:pt x="1081455" y="79923"/>
                </a:lnTo>
                <a:lnTo>
                  <a:pt x="1065314" y="79923"/>
                </a:lnTo>
                <a:lnTo>
                  <a:pt x="1042250" y="83695"/>
                </a:lnTo>
                <a:lnTo>
                  <a:pt x="1037021" y="84952"/>
                </a:lnTo>
                <a:lnTo>
                  <a:pt x="1036818" y="84952"/>
                </a:lnTo>
                <a:lnTo>
                  <a:pt x="1030122" y="88051"/>
                </a:lnTo>
                <a:lnTo>
                  <a:pt x="1030651" y="94045"/>
                </a:lnTo>
                <a:lnTo>
                  <a:pt x="1030744" y="95099"/>
                </a:lnTo>
                <a:lnTo>
                  <a:pt x="1033718" y="100116"/>
                </a:lnTo>
                <a:lnTo>
                  <a:pt x="1033804" y="100262"/>
                </a:lnTo>
                <a:lnTo>
                  <a:pt x="1040001" y="102554"/>
                </a:lnTo>
                <a:lnTo>
                  <a:pt x="1081455" y="102554"/>
                </a:lnTo>
                <a:lnTo>
                  <a:pt x="1081455" y="110060"/>
                </a:lnTo>
                <a:lnTo>
                  <a:pt x="1065326" y="110060"/>
                </a:lnTo>
                <a:lnTo>
                  <a:pt x="1061821" y="112612"/>
                </a:lnTo>
                <a:lnTo>
                  <a:pt x="1054354" y="117794"/>
                </a:lnTo>
                <a:close/>
              </a:path>
              <a:path w="1367155" h="153034">
                <a:moveTo>
                  <a:pt x="1081455" y="102554"/>
                </a:moveTo>
                <a:lnTo>
                  <a:pt x="1048102" y="102554"/>
                </a:lnTo>
                <a:lnTo>
                  <a:pt x="1054912" y="100116"/>
                </a:lnTo>
                <a:lnTo>
                  <a:pt x="1064539" y="94045"/>
                </a:lnTo>
                <a:lnTo>
                  <a:pt x="1065403" y="84952"/>
                </a:lnTo>
                <a:lnTo>
                  <a:pt x="1065326" y="79923"/>
                </a:lnTo>
                <a:lnTo>
                  <a:pt x="1081455" y="79923"/>
                </a:lnTo>
                <a:lnTo>
                  <a:pt x="1081455" y="102554"/>
                </a:lnTo>
                <a:close/>
              </a:path>
              <a:path w="1367155" h="153034">
                <a:moveTo>
                  <a:pt x="1081455" y="116232"/>
                </a:moveTo>
                <a:lnTo>
                  <a:pt x="1065326" y="116232"/>
                </a:lnTo>
                <a:lnTo>
                  <a:pt x="1065326" y="110060"/>
                </a:lnTo>
                <a:lnTo>
                  <a:pt x="1081455" y="110060"/>
                </a:lnTo>
                <a:lnTo>
                  <a:pt x="1081455" y="116232"/>
                </a:lnTo>
                <a:close/>
              </a:path>
              <a:path w="1367155" h="153034">
                <a:moveTo>
                  <a:pt x="1207719" y="116232"/>
                </a:moveTo>
                <a:lnTo>
                  <a:pt x="1191895" y="116232"/>
                </a:lnTo>
                <a:lnTo>
                  <a:pt x="1191895" y="8930"/>
                </a:lnTo>
                <a:lnTo>
                  <a:pt x="1207719" y="8930"/>
                </a:lnTo>
                <a:lnTo>
                  <a:pt x="1207719" y="71096"/>
                </a:lnTo>
                <a:lnTo>
                  <a:pt x="1230619" y="71096"/>
                </a:lnTo>
                <a:lnTo>
                  <a:pt x="1238782" y="81853"/>
                </a:lnTo>
                <a:lnTo>
                  <a:pt x="1218730" y="81853"/>
                </a:lnTo>
                <a:lnTo>
                  <a:pt x="1207719" y="92572"/>
                </a:lnTo>
                <a:lnTo>
                  <a:pt x="1207719" y="116232"/>
                </a:lnTo>
                <a:close/>
              </a:path>
              <a:path w="1367155" h="153034">
                <a:moveTo>
                  <a:pt x="1230619" y="71096"/>
                </a:moveTo>
                <a:lnTo>
                  <a:pt x="1207719" y="71096"/>
                </a:lnTo>
                <a:lnTo>
                  <a:pt x="1241755" y="38597"/>
                </a:lnTo>
                <a:lnTo>
                  <a:pt x="1263827" y="38597"/>
                </a:lnTo>
                <a:lnTo>
                  <a:pt x="1230388" y="70791"/>
                </a:lnTo>
                <a:lnTo>
                  <a:pt x="1230619" y="71096"/>
                </a:lnTo>
                <a:close/>
              </a:path>
              <a:path w="1367155" h="153034">
                <a:moveTo>
                  <a:pt x="1264869" y="116232"/>
                </a:moveTo>
                <a:lnTo>
                  <a:pt x="1245108" y="116232"/>
                </a:lnTo>
                <a:lnTo>
                  <a:pt x="1218730" y="81853"/>
                </a:lnTo>
                <a:lnTo>
                  <a:pt x="1238782" y="81853"/>
                </a:lnTo>
                <a:lnTo>
                  <a:pt x="1264869" y="116232"/>
                </a:lnTo>
                <a:close/>
              </a:path>
              <a:path w="1367155" h="153034">
                <a:moveTo>
                  <a:pt x="1284592" y="116232"/>
                </a:moveTo>
                <a:lnTo>
                  <a:pt x="1268653" y="116232"/>
                </a:lnTo>
                <a:lnTo>
                  <a:pt x="1268653" y="38597"/>
                </a:lnTo>
                <a:lnTo>
                  <a:pt x="1284592" y="38597"/>
                </a:lnTo>
                <a:lnTo>
                  <a:pt x="1284592" y="116232"/>
                </a:lnTo>
                <a:close/>
              </a:path>
              <a:path w="1367155" h="153034">
                <a:moveTo>
                  <a:pt x="532752" y="116232"/>
                </a:moveTo>
                <a:lnTo>
                  <a:pt x="516813" y="116232"/>
                </a:lnTo>
                <a:lnTo>
                  <a:pt x="516813" y="38597"/>
                </a:lnTo>
                <a:lnTo>
                  <a:pt x="532752" y="38597"/>
                </a:lnTo>
                <a:lnTo>
                  <a:pt x="532752" y="116232"/>
                </a:lnTo>
                <a:close/>
              </a:path>
              <a:path w="1367155" h="153034">
                <a:moveTo>
                  <a:pt x="619607" y="116219"/>
                </a:moveTo>
                <a:lnTo>
                  <a:pt x="603669" y="116219"/>
                </a:lnTo>
                <a:lnTo>
                  <a:pt x="603669" y="8904"/>
                </a:lnTo>
                <a:lnTo>
                  <a:pt x="619607" y="8904"/>
                </a:lnTo>
                <a:lnTo>
                  <a:pt x="619607" y="43131"/>
                </a:lnTo>
                <a:lnTo>
                  <a:pt x="656573" y="43131"/>
                </a:lnTo>
                <a:lnTo>
                  <a:pt x="660888" y="46010"/>
                </a:lnTo>
                <a:lnTo>
                  <a:pt x="665091" y="52478"/>
                </a:lnTo>
                <a:lnTo>
                  <a:pt x="624357" y="52478"/>
                </a:lnTo>
                <a:lnTo>
                  <a:pt x="619607" y="62079"/>
                </a:lnTo>
                <a:lnTo>
                  <a:pt x="619607" y="116219"/>
                </a:lnTo>
                <a:close/>
              </a:path>
              <a:path w="1367155" h="153034">
                <a:moveTo>
                  <a:pt x="656573" y="43131"/>
                </a:moveTo>
                <a:lnTo>
                  <a:pt x="619607" y="43131"/>
                </a:lnTo>
                <a:lnTo>
                  <a:pt x="624192" y="38737"/>
                </a:lnTo>
                <a:lnTo>
                  <a:pt x="632307" y="36971"/>
                </a:lnTo>
                <a:lnTo>
                  <a:pt x="638276" y="36971"/>
                </a:lnTo>
                <a:lnTo>
                  <a:pt x="650967" y="39389"/>
                </a:lnTo>
                <a:lnTo>
                  <a:pt x="656573" y="43131"/>
                </a:lnTo>
                <a:close/>
              </a:path>
              <a:path w="1367155" h="153034">
                <a:moveTo>
                  <a:pt x="669480" y="116219"/>
                </a:moveTo>
                <a:lnTo>
                  <a:pt x="653351" y="116219"/>
                </a:lnTo>
                <a:lnTo>
                  <a:pt x="653351" y="64302"/>
                </a:lnTo>
                <a:lnTo>
                  <a:pt x="650633" y="52478"/>
                </a:lnTo>
                <a:lnTo>
                  <a:pt x="665091" y="52478"/>
                </a:lnTo>
                <a:lnTo>
                  <a:pt x="667305" y="55884"/>
                </a:lnTo>
                <a:lnTo>
                  <a:pt x="669480" y="68061"/>
                </a:lnTo>
                <a:lnTo>
                  <a:pt x="669480" y="116219"/>
                </a:lnTo>
                <a:close/>
              </a:path>
              <a:path w="1367155" h="153034">
                <a:moveTo>
                  <a:pt x="572706" y="38648"/>
                </a:moveTo>
                <a:lnTo>
                  <a:pt x="554260" y="38648"/>
                </a:lnTo>
                <a:lnTo>
                  <a:pt x="556818" y="36089"/>
                </a:lnTo>
                <a:lnTo>
                  <a:pt x="556818" y="22074"/>
                </a:lnTo>
                <a:lnTo>
                  <a:pt x="572706" y="22074"/>
                </a:lnTo>
                <a:lnTo>
                  <a:pt x="572706" y="38648"/>
                </a:lnTo>
                <a:close/>
              </a:path>
              <a:path w="1367155" h="153034">
                <a:moveTo>
                  <a:pt x="589330" y="54078"/>
                </a:moveTo>
                <a:lnTo>
                  <a:pt x="543217" y="54078"/>
                </a:lnTo>
                <a:lnTo>
                  <a:pt x="543217" y="38648"/>
                </a:lnTo>
                <a:lnTo>
                  <a:pt x="589330" y="38648"/>
                </a:lnTo>
                <a:lnTo>
                  <a:pt x="589330" y="54078"/>
                </a:lnTo>
                <a:close/>
              </a:path>
              <a:path w="1367155" h="153034">
                <a:moveTo>
                  <a:pt x="585698" y="116981"/>
                </a:moveTo>
                <a:lnTo>
                  <a:pt x="579399" y="116981"/>
                </a:lnTo>
                <a:lnTo>
                  <a:pt x="568382" y="114749"/>
                </a:lnTo>
                <a:lnTo>
                  <a:pt x="561457" y="109137"/>
                </a:lnTo>
                <a:lnTo>
                  <a:pt x="557970" y="101995"/>
                </a:lnTo>
                <a:lnTo>
                  <a:pt x="557860" y="101770"/>
                </a:lnTo>
                <a:lnTo>
                  <a:pt x="556831" y="94274"/>
                </a:lnTo>
                <a:lnTo>
                  <a:pt x="556831" y="54078"/>
                </a:lnTo>
                <a:lnTo>
                  <a:pt x="572706" y="54078"/>
                </a:lnTo>
                <a:lnTo>
                  <a:pt x="572706" y="97284"/>
                </a:lnTo>
                <a:lnTo>
                  <a:pt x="573788" y="101106"/>
                </a:lnTo>
                <a:lnTo>
                  <a:pt x="573914" y="101551"/>
                </a:lnTo>
                <a:lnTo>
                  <a:pt x="574040" y="101995"/>
                </a:lnTo>
                <a:lnTo>
                  <a:pt x="590283" y="101995"/>
                </a:lnTo>
                <a:lnTo>
                  <a:pt x="590283" y="115546"/>
                </a:lnTo>
                <a:lnTo>
                  <a:pt x="585698" y="116981"/>
                </a:lnTo>
                <a:close/>
              </a:path>
              <a:path w="1367155" h="153034">
                <a:moveTo>
                  <a:pt x="590283" y="101995"/>
                </a:moveTo>
                <a:lnTo>
                  <a:pt x="585571" y="101995"/>
                </a:lnTo>
                <a:lnTo>
                  <a:pt x="587679" y="101551"/>
                </a:lnTo>
                <a:lnTo>
                  <a:pt x="590283" y="101106"/>
                </a:lnTo>
                <a:lnTo>
                  <a:pt x="590283" y="101995"/>
                </a:lnTo>
                <a:close/>
              </a:path>
              <a:path w="1367155" h="153034">
                <a:moveTo>
                  <a:pt x="437515" y="116194"/>
                </a:moveTo>
                <a:lnTo>
                  <a:pt x="423227" y="116194"/>
                </a:lnTo>
                <a:lnTo>
                  <a:pt x="395401" y="38648"/>
                </a:lnTo>
                <a:lnTo>
                  <a:pt x="413092" y="38648"/>
                </a:lnTo>
                <a:lnTo>
                  <a:pt x="430095" y="88559"/>
                </a:lnTo>
                <a:lnTo>
                  <a:pt x="430212" y="88902"/>
                </a:lnTo>
                <a:lnTo>
                  <a:pt x="446110" y="88902"/>
                </a:lnTo>
                <a:lnTo>
                  <a:pt x="437515" y="116194"/>
                </a:lnTo>
                <a:close/>
              </a:path>
              <a:path w="1367155" h="153034">
                <a:moveTo>
                  <a:pt x="446110" y="88902"/>
                </a:moveTo>
                <a:lnTo>
                  <a:pt x="430212" y="88902"/>
                </a:lnTo>
                <a:lnTo>
                  <a:pt x="445985" y="38648"/>
                </a:lnTo>
                <a:lnTo>
                  <a:pt x="460260" y="38648"/>
                </a:lnTo>
                <a:lnTo>
                  <a:pt x="469141" y="66435"/>
                </a:lnTo>
                <a:lnTo>
                  <a:pt x="453186" y="66435"/>
                </a:lnTo>
                <a:lnTo>
                  <a:pt x="446218" y="88559"/>
                </a:lnTo>
                <a:lnTo>
                  <a:pt x="446110" y="88902"/>
                </a:lnTo>
                <a:close/>
              </a:path>
              <a:path w="1367155" h="153034">
                <a:moveTo>
                  <a:pt x="493150" y="88559"/>
                </a:moveTo>
                <a:lnTo>
                  <a:pt x="476211" y="88559"/>
                </a:lnTo>
                <a:lnTo>
                  <a:pt x="493471" y="38648"/>
                </a:lnTo>
                <a:lnTo>
                  <a:pt x="511035" y="38648"/>
                </a:lnTo>
                <a:lnTo>
                  <a:pt x="493150" y="88559"/>
                </a:lnTo>
                <a:close/>
              </a:path>
              <a:path w="1367155" h="153034">
                <a:moveTo>
                  <a:pt x="483247" y="116194"/>
                </a:moveTo>
                <a:lnTo>
                  <a:pt x="468909" y="116194"/>
                </a:lnTo>
                <a:lnTo>
                  <a:pt x="453186" y="66435"/>
                </a:lnTo>
                <a:lnTo>
                  <a:pt x="469141" y="66435"/>
                </a:lnTo>
                <a:lnTo>
                  <a:pt x="476211" y="88559"/>
                </a:lnTo>
                <a:lnTo>
                  <a:pt x="493150" y="88559"/>
                </a:lnTo>
                <a:lnTo>
                  <a:pt x="483247" y="116194"/>
                </a:lnTo>
                <a:close/>
              </a:path>
              <a:path w="1367155" h="153034">
                <a:moveTo>
                  <a:pt x="323024" y="117781"/>
                </a:moveTo>
                <a:lnTo>
                  <a:pt x="305684" y="114369"/>
                </a:lnTo>
                <a:lnTo>
                  <a:pt x="292766" y="105370"/>
                </a:lnTo>
                <a:lnTo>
                  <a:pt x="284744" y="92642"/>
                </a:lnTo>
                <a:lnTo>
                  <a:pt x="282079" y="78030"/>
                </a:lnTo>
                <a:lnTo>
                  <a:pt x="285317" y="60509"/>
                </a:lnTo>
                <a:lnTo>
                  <a:pt x="293982" y="47657"/>
                </a:lnTo>
                <a:lnTo>
                  <a:pt x="306500" y="39745"/>
                </a:lnTo>
                <a:lnTo>
                  <a:pt x="321297" y="37047"/>
                </a:lnTo>
                <a:lnTo>
                  <a:pt x="334999" y="39318"/>
                </a:lnTo>
                <a:lnTo>
                  <a:pt x="345430" y="45328"/>
                </a:lnTo>
                <a:lnTo>
                  <a:pt x="351188" y="51995"/>
                </a:lnTo>
                <a:lnTo>
                  <a:pt x="321310" y="51995"/>
                </a:lnTo>
                <a:lnTo>
                  <a:pt x="313984" y="53193"/>
                </a:lnTo>
                <a:lnTo>
                  <a:pt x="307582" y="56579"/>
                </a:lnTo>
                <a:lnTo>
                  <a:pt x="302567" y="61803"/>
                </a:lnTo>
                <a:lnTo>
                  <a:pt x="299402" y="68518"/>
                </a:lnTo>
                <a:lnTo>
                  <a:pt x="358859" y="68518"/>
                </a:lnTo>
                <a:lnTo>
                  <a:pt x="359613" y="70906"/>
                </a:lnTo>
                <a:lnTo>
                  <a:pt x="358673" y="79935"/>
                </a:lnTo>
                <a:lnTo>
                  <a:pt x="357733" y="83542"/>
                </a:lnTo>
                <a:lnTo>
                  <a:pt x="298996" y="83542"/>
                </a:lnTo>
                <a:lnTo>
                  <a:pt x="301057" y="90518"/>
                </a:lnTo>
                <a:lnTo>
                  <a:pt x="305865" y="96714"/>
                </a:lnTo>
                <a:lnTo>
                  <a:pt x="313242" y="101150"/>
                </a:lnTo>
                <a:lnTo>
                  <a:pt x="323011" y="102846"/>
                </a:lnTo>
                <a:lnTo>
                  <a:pt x="353709" y="102846"/>
                </a:lnTo>
                <a:lnTo>
                  <a:pt x="353237" y="103653"/>
                </a:lnTo>
                <a:lnTo>
                  <a:pt x="346171" y="110680"/>
                </a:lnTo>
                <a:lnTo>
                  <a:pt x="336213" y="115801"/>
                </a:lnTo>
                <a:lnTo>
                  <a:pt x="323024" y="117781"/>
                </a:lnTo>
                <a:close/>
              </a:path>
              <a:path w="1367155" h="153034">
                <a:moveTo>
                  <a:pt x="358859" y="68518"/>
                </a:moveTo>
                <a:lnTo>
                  <a:pt x="341922" y="68518"/>
                </a:lnTo>
                <a:lnTo>
                  <a:pt x="340294" y="63633"/>
                </a:lnTo>
                <a:lnTo>
                  <a:pt x="336388" y="58209"/>
                </a:lnTo>
                <a:lnTo>
                  <a:pt x="330095" y="53809"/>
                </a:lnTo>
                <a:lnTo>
                  <a:pt x="321310" y="51995"/>
                </a:lnTo>
                <a:lnTo>
                  <a:pt x="351188" y="51995"/>
                </a:lnTo>
                <a:lnTo>
                  <a:pt x="352754" y="53809"/>
                </a:lnTo>
                <a:lnTo>
                  <a:pt x="354054" y="56579"/>
                </a:lnTo>
                <a:lnTo>
                  <a:pt x="357301" y="63633"/>
                </a:lnTo>
                <a:lnTo>
                  <a:pt x="358859" y="68518"/>
                </a:lnTo>
                <a:close/>
              </a:path>
              <a:path w="1367155" h="153034">
                <a:moveTo>
                  <a:pt x="353709" y="102846"/>
                </a:moveTo>
                <a:lnTo>
                  <a:pt x="323011" y="102846"/>
                </a:lnTo>
                <a:lnTo>
                  <a:pt x="330918" y="101388"/>
                </a:lnTo>
                <a:lnTo>
                  <a:pt x="337010" y="97799"/>
                </a:lnTo>
                <a:lnTo>
                  <a:pt x="341621" y="93261"/>
                </a:lnTo>
                <a:lnTo>
                  <a:pt x="345084" y="88952"/>
                </a:lnTo>
                <a:lnTo>
                  <a:pt x="357746" y="95950"/>
                </a:lnTo>
                <a:lnTo>
                  <a:pt x="353709" y="102846"/>
                </a:lnTo>
                <a:close/>
              </a:path>
              <a:path w="1367155" h="153034">
                <a:moveTo>
                  <a:pt x="268795" y="45658"/>
                </a:moveTo>
                <a:lnTo>
                  <a:pt x="252818" y="45658"/>
                </a:lnTo>
                <a:lnTo>
                  <a:pt x="252818" y="8980"/>
                </a:lnTo>
                <a:lnTo>
                  <a:pt x="268795" y="8980"/>
                </a:lnTo>
                <a:lnTo>
                  <a:pt x="268795" y="45658"/>
                </a:lnTo>
                <a:close/>
              </a:path>
              <a:path w="1367155" h="153034">
                <a:moveTo>
                  <a:pt x="228117" y="117832"/>
                </a:moveTo>
                <a:lnTo>
                  <a:pt x="191284" y="93679"/>
                </a:lnTo>
                <a:lnTo>
                  <a:pt x="188188" y="77967"/>
                </a:lnTo>
                <a:lnTo>
                  <a:pt x="190831" y="62220"/>
                </a:lnTo>
                <a:lnTo>
                  <a:pt x="198964" y="49165"/>
                </a:lnTo>
                <a:lnTo>
                  <a:pt x="211735" y="40294"/>
                </a:lnTo>
                <a:lnTo>
                  <a:pt x="228307" y="37022"/>
                </a:lnTo>
                <a:lnTo>
                  <a:pt x="236048" y="37728"/>
                </a:lnTo>
                <a:lnTo>
                  <a:pt x="242725" y="39626"/>
                </a:lnTo>
                <a:lnTo>
                  <a:pt x="248321" y="42380"/>
                </a:lnTo>
                <a:lnTo>
                  <a:pt x="252818" y="45658"/>
                </a:lnTo>
                <a:lnTo>
                  <a:pt x="268795" y="45658"/>
                </a:lnTo>
                <a:lnTo>
                  <a:pt x="268795" y="52694"/>
                </a:lnTo>
                <a:lnTo>
                  <a:pt x="227711" y="52694"/>
                </a:lnTo>
                <a:lnTo>
                  <a:pt x="218980" y="54499"/>
                </a:lnTo>
                <a:lnTo>
                  <a:pt x="211672" y="59536"/>
                </a:lnTo>
                <a:lnTo>
                  <a:pt x="206653" y="67235"/>
                </a:lnTo>
                <a:lnTo>
                  <a:pt x="204787" y="77027"/>
                </a:lnTo>
                <a:lnTo>
                  <a:pt x="206455" y="86948"/>
                </a:lnTo>
                <a:lnTo>
                  <a:pt x="211158" y="94917"/>
                </a:lnTo>
                <a:lnTo>
                  <a:pt x="218510" y="100221"/>
                </a:lnTo>
                <a:lnTo>
                  <a:pt x="228117" y="102148"/>
                </a:lnTo>
                <a:lnTo>
                  <a:pt x="234633" y="102356"/>
                </a:lnTo>
                <a:lnTo>
                  <a:pt x="268795" y="102356"/>
                </a:lnTo>
                <a:lnTo>
                  <a:pt x="268795" y="109298"/>
                </a:lnTo>
                <a:lnTo>
                  <a:pt x="253022" y="109298"/>
                </a:lnTo>
                <a:lnTo>
                  <a:pt x="249773" y="111676"/>
                </a:lnTo>
                <a:lnTo>
                  <a:pt x="244551" y="114494"/>
                </a:lnTo>
                <a:lnTo>
                  <a:pt x="237337" y="116847"/>
                </a:lnTo>
                <a:lnTo>
                  <a:pt x="228117" y="117832"/>
                </a:lnTo>
                <a:close/>
              </a:path>
              <a:path w="1367155" h="153034">
                <a:moveTo>
                  <a:pt x="268795" y="102356"/>
                </a:moveTo>
                <a:lnTo>
                  <a:pt x="234633" y="102356"/>
                </a:lnTo>
                <a:lnTo>
                  <a:pt x="240952" y="99891"/>
                </a:lnTo>
                <a:lnTo>
                  <a:pt x="250258" y="90757"/>
                </a:lnTo>
                <a:lnTo>
                  <a:pt x="252842" y="84486"/>
                </a:lnTo>
                <a:lnTo>
                  <a:pt x="252755" y="77967"/>
                </a:lnTo>
                <a:lnTo>
                  <a:pt x="250667" y="67235"/>
                </a:lnTo>
                <a:lnTo>
                  <a:pt x="250558" y="66672"/>
                </a:lnTo>
                <a:lnTo>
                  <a:pt x="244809" y="58801"/>
                </a:lnTo>
                <a:lnTo>
                  <a:pt x="236773" y="54194"/>
                </a:lnTo>
                <a:lnTo>
                  <a:pt x="227711" y="52694"/>
                </a:lnTo>
                <a:lnTo>
                  <a:pt x="268795" y="52694"/>
                </a:lnTo>
                <a:lnTo>
                  <a:pt x="268795" y="102356"/>
                </a:lnTo>
                <a:close/>
              </a:path>
              <a:path w="1367155" h="153034">
                <a:moveTo>
                  <a:pt x="268795" y="116245"/>
                </a:moveTo>
                <a:lnTo>
                  <a:pt x="253022" y="116245"/>
                </a:lnTo>
                <a:lnTo>
                  <a:pt x="253022" y="109298"/>
                </a:lnTo>
                <a:lnTo>
                  <a:pt x="268795" y="109298"/>
                </a:lnTo>
                <a:lnTo>
                  <a:pt x="268795" y="116245"/>
                </a:lnTo>
                <a:close/>
              </a:path>
              <a:path w="1367155" h="153034">
                <a:moveTo>
                  <a:pt x="1162994" y="45417"/>
                </a:moveTo>
                <a:lnTo>
                  <a:pt x="1113828" y="45417"/>
                </a:lnTo>
                <a:lnTo>
                  <a:pt x="1117076" y="43038"/>
                </a:lnTo>
                <a:lnTo>
                  <a:pt x="1122298" y="40221"/>
                </a:lnTo>
                <a:lnTo>
                  <a:pt x="1129512" y="37868"/>
                </a:lnTo>
                <a:lnTo>
                  <a:pt x="1138732" y="36882"/>
                </a:lnTo>
                <a:lnTo>
                  <a:pt x="1154914" y="39960"/>
                </a:lnTo>
                <a:lnTo>
                  <a:pt x="1162994" y="45417"/>
                </a:lnTo>
                <a:close/>
              </a:path>
              <a:path w="1367155" h="153034">
                <a:moveTo>
                  <a:pt x="1114031" y="142864"/>
                </a:moveTo>
                <a:lnTo>
                  <a:pt x="1098054" y="142864"/>
                </a:lnTo>
                <a:lnTo>
                  <a:pt x="1098054" y="38470"/>
                </a:lnTo>
                <a:lnTo>
                  <a:pt x="1113828" y="38470"/>
                </a:lnTo>
                <a:lnTo>
                  <a:pt x="1113828" y="45417"/>
                </a:lnTo>
                <a:lnTo>
                  <a:pt x="1162994" y="45417"/>
                </a:lnTo>
                <a:lnTo>
                  <a:pt x="1167418" y="48404"/>
                </a:lnTo>
                <a:lnTo>
                  <a:pt x="1169969" y="52358"/>
                </a:lnTo>
                <a:lnTo>
                  <a:pt x="1132216" y="52358"/>
                </a:lnTo>
                <a:lnTo>
                  <a:pt x="1125897" y="54823"/>
                </a:lnTo>
                <a:lnTo>
                  <a:pt x="1116591" y="63957"/>
                </a:lnTo>
                <a:lnTo>
                  <a:pt x="1114008" y="70228"/>
                </a:lnTo>
                <a:lnTo>
                  <a:pt x="1114093" y="76671"/>
                </a:lnTo>
                <a:lnTo>
                  <a:pt x="1139139" y="102021"/>
                </a:lnTo>
                <a:lnTo>
                  <a:pt x="1170084" y="102021"/>
                </a:lnTo>
                <a:lnTo>
                  <a:pt x="1167885" y="105550"/>
                </a:lnTo>
                <a:lnTo>
                  <a:pt x="1162837" y="109056"/>
                </a:lnTo>
                <a:lnTo>
                  <a:pt x="1114031" y="109056"/>
                </a:lnTo>
                <a:lnTo>
                  <a:pt x="1114031" y="142864"/>
                </a:lnTo>
                <a:close/>
              </a:path>
              <a:path w="1367155" h="153034">
                <a:moveTo>
                  <a:pt x="1170084" y="102021"/>
                </a:moveTo>
                <a:lnTo>
                  <a:pt x="1139139" y="102021"/>
                </a:lnTo>
                <a:lnTo>
                  <a:pt x="1147867" y="100215"/>
                </a:lnTo>
                <a:lnTo>
                  <a:pt x="1155171" y="95179"/>
                </a:lnTo>
                <a:lnTo>
                  <a:pt x="1160186" y="87480"/>
                </a:lnTo>
                <a:lnTo>
                  <a:pt x="1162050" y="77687"/>
                </a:lnTo>
                <a:lnTo>
                  <a:pt x="1160394" y="67767"/>
                </a:lnTo>
                <a:lnTo>
                  <a:pt x="1155692" y="59798"/>
                </a:lnTo>
                <a:lnTo>
                  <a:pt x="1148339" y="54493"/>
                </a:lnTo>
                <a:lnTo>
                  <a:pt x="1138732" y="52567"/>
                </a:lnTo>
                <a:lnTo>
                  <a:pt x="1132216" y="52358"/>
                </a:lnTo>
                <a:lnTo>
                  <a:pt x="1169969" y="52358"/>
                </a:lnTo>
                <a:lnTo>
                  <a:pt x="1175565" y="61035"/>
                </a:lnTo>
                <a:lnTo>
                  <a:pt x="1178674" y="76671"/>
                </a:lnTo>
                <a:lnTo>
                  <a:pt x="1176018" y="92495"/>
                </a:lnTo>
                <a:lnTo>
                  <a:pt x="1170084" y="102021"/>
                </a:lnTo>
                <a:close/>
              </a:path>
              <a:path w="1367155" h="153034">
                <a:moveTo>
                  <a:pt x="1138542" y="117692"/>
                </a:moveTo>
                <a:lnTo>
                  <a:pt x="1130806" y="116986"/>
                </a:lnTo>
                <a:lnTo>
                  <a:pt x="1124129" y="115089"/>
                </a:lnTo>
                <a:lnTo>
                  <a:pt x="1118530" y="112335"/>
                </a:lnTo>
                <a:lnTo>
                  <a:pt x="1114031" y="109056"/>
                </a:lnTo>
                <a:lnTo>
                  <a:pt x="1162837" y="109056"/>
                </a:lnTo>
                <a:lnTo>
                  <a:pt x="1155114" y="114421"/>
                </a:lnTo>
                <a:lnTo>
                  <a:pt x="1138542" y="117692"/>
                </a:lnTo>
                <a:close/>
              </a:path>
              <a:path w="1367155" h="153034">
                <a:moveTo>
                  <a:pt x="1353892" y="43461"/>
                </a:moveTo>
                <a:lnTo>
                  <a:pt x="1316926" y="43461"/>
                </a:lnTo>
                <a:lnTo>
                  <a:pt x="1321511" y="39067"/>
                </a:lnTo>
                <a:lnTo>
                  <a:pt x="1329626" y="37301"/>
                </a:lnTo>
                <a:lnTo>
                  <a:pt x="1335595" y="37301"/>
                </a:lnTo>
                <a:lnTo>
                  <a:pt x="1348286" y="39720"/>
                </a:lnTo>
                <a:lnTo>
                  <a:pt x="1353892" y="43461"/>
                </a:lnTo>
                <a:close/>
              </a:path>
              <a:path w="1367155" h="153034">
                <a:moveTo>
                  <a:pt x="1316926" y="116549"/>
                </a:moveTo>
                <a:lnTo>
                  <a:pt x="1301000" y="116549"/>
                </a:lnTo>
                <a:lnTo>
                  <a:pt x="1301000" y="38610"/>
                </a:lnTo>
                <a:lnTo>
                  <a:pt x="1316926" y="38610"/>
                </a:lnTo>
                <a:lnTo>
                  <a:pt x="1316926" y="43461"/>
                </a:lnTo>
                <a:lnTo>
                  <a:pt x="1353892" y="43461"/>
                </a:lnTo>
                <a:lnTo>
                  <a:pt x="1358207" y="46341"/>
                </a:lnTo>
                <a:lnTo>
                  <a:pt x="1362402" y="52795"/>
                </a:lnTo>
                <a:lnTo>
                  <a:pt x="1321663" y="52795"/>
                </a:lnTo>
                <a:lnTo>
                  <a:pt x="1316926" y="62397"/>
                </a:lnTo>
                <a:lnTo>
                  <a:pt x="1316926" y="116549"/>
                </a:lnTo>
                <a:close/>
              </a:path>
              <a:path w="1367155" h="153034">
                <a:moveTo>
                  <a:pt x="1366799" y="116549"/>
                </a:moveTo>
                <a:lnTo>
                  <a:pt x="1350670" y="116549"/>
                </a:lnTo>
                <a:lnTo>
                  <a:pt x="1350670" y="64619"/>
                </a:lnTo>
                <a:lnTo>
                  <a:pt x="1347952" y="52795"/>
                </a:lnTo>
                <a:lnTo>
                  <a:pt x="1362402" y="52795"/>
                </a:lnTo>
                <a:lnTo>
                  <a:pt x="1364624" y="56215"/>
                </a:lnTo>
                <a:lnTo>
                  <a:pt x="1366799" y="68391"/>
                </a:lnTo>
                <a:lnTo>
                  <a:pt x="1366799" y="116549"/>
                </a:lnTo>
                <a:close/>
              </a:path>
              <a:path w="1367155" h="153034">
                <a:moveTo>
                  <a:pt x="931875" y="116283"/>
                </a:moveTo>
                <a:lnTo>
                  <a:pt x="915136" y="116283"/>
                </a:lnTo>
                <a:lnTo>
                  <a:pt x="915136" y="10517"/>
                </a:lnTo>
                <a:lnTo>
                  <a:pt x="928903" y="10517"/>
                </a:lnTo>
                <a:lnTo>
                  <a:pt x="952365" y="42674"/>
                </a:lnTo>
                <a:lnTo>
                  <a:pt x="931875" y="42674"/>
                </a:lnTo>
                <a:lnTo>
                  <a:pt x="931875" y="116283"/>
                </a:lnTo>
                <a:close/>
              </a:path>
              <a:path w="1367155" h="153034">
                <a:moveTo>
                  <a:pt x="999197" y="83885"/>
                </a:moveTo>
                <a:lnTo>
                  <a:pt x="982433" y="83885"/>
                </a:lnTo>
                <a:lnTo>
                  <a:pt x="982433" y="10517"/>
                </a:lnTo>
                <a:lnTo>
                  <a:pt x="999197" y="10517"/>
                </a:lnTo>
                <a:lnTo>
                  <a:pt x="999197" y="83885"/>
                </a:lnTo>
                <a:close/>
              </a:path>
              <a:path w="1367155" h="153034">
                <a:moveTo>
                  <a:pt x="999197" y="116283"/>
                </a:moveTo>
                <a:lnTo>
                  <a:pt x="985304" y="116283"/>
                </a:lnTo>
                <a:lnTo>
                  <a:pt x="931875" y="42674"/>
                </a:lnTo>
                <a:lnTo>
                  <a:pt x="952365" y="42674"/>
                </a:lnTo>
                <a:lnTo>
                  <a:pt x="982433" y="83885"/>
                </a:lnTo>
                <a:lnTo>
                  <a:pt x="999197" y="83885"/>
                </a:lnTo>
                <a:lnTo>
                  <a:pt x="999197" y="116283"/>
                </a:lnTo>
                <a:close/>
              </a:path>
              <a:path w="1367155" h="153034">
                <a:moveTo>
                  <a:pt x="15748" y="116232"/>
                </a:moveTo>
                <a:lnTo>
                  <a:pt x="0" y="116232"/>
                </a:lnTo>
                <a:lnTo>
                  <a:pt x="0" y="17540"/>
                </a:lnTo>
                <a:lnTo>
                  <a:pt x="12877" y="17540"/>
                </a:lnTo>
                <a:lnTo>
                  <a:pt x="35122" y="47576"/>
                </a:lnTo>
                <a:lnTo>
                  <a:pt x="15748" y="47576"/>
                </a:lnTo>
                <a:lnTo>
                  <a:pt x="15748" y="116232"/>
                </a:lnTo>
                <a:close/>
              </a:path>
              <a:path w="1367155" h="153034">
                <a:moveTo>
                  <a:pt x="66241" y="63222"/>
                </a:moveTo>
                <a:lnTo>
                  <a:pt x="46710" y="63222"/>
                </a:lnTo>
                <a:lnTo>
                  <a:pt x="80463" y="17540"/>
                </a:lnTo>
                <a:lnTo>
                  <a:pt x="93497" y="17540"/>
                </a:lnTo>
                <a:lnTo>
                  <a:pt x="93497" y="47830"/>
                </a:lnTo>
                <a:lnTo>
                  <a:pt x="77546" y="47830"/>
                </a:lnTo>
                <a:lnTo>
                  <a:pt x="66241" y="63222"/>
                </a:lnTo>
                <a:close/>
              </a:path>
              <a:path w="1367155" h="153034">
                <a:moveTo>
                  <a:pt x="46710" y="89816"/>
                </a:moveTo>
                <a:lnTo>
                  <a:pt x="15748" y="47576"/>
                </a:lnTo>
                <a:lnTo>
                  <a:pt x="35122" y="47576"/>
                </a:lnTo>
                <a:lnTo>
                  <a:pt x="46710" y="63222"/>
                </a:lnTo>
                <a:lnTo>
                  <a:pt x="66241" y="63222"/>
                </a:lnTo>
                <a:lnTo>
                  <a:pt x="46710" y="89816"/>
                </a:lnTo>
                <a:close/>
              </a:path>
              <a:path w="1367155" h="153034">
                <a:moveTo>
                  <a:pt x="93497" y="116232"/>
                </a:moveTo>
                <a:lnTo>
                  <a:pt x="77546" y="116232"/>
                </a:lnTo>
                <a:lnTo>
                  <a:pt x="77546" y="47830"/>
                </a:lnTo>
                <a:lnTo>
                  <a:pt x="93497" y="47830"/>
                </a:lnTo>
                <a:lnTo>
                  <a:pt x="93497" y="116232"/>
                </a:lnTo>
                <a:close/>
              </a:path>
            </a:pathLst>
          </a:custGeom>
          <a:solidFill>
            <a:srgbClr val="7F7F7F"/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94732" rIns="0" bIns="0" rtlCol="0" vert="horz">
            <a:spAutoFit/>
          </a:bodyPr>
          <a:lstStyle/>
          <a:p>
            <a:pPr marL="106045">
              <a:lnSpc>
                <a:spcPct val="100000"/>
              </a:lnSpc>
              <a:spcBef>
                <a:spcPts val="140"/>
              </a:spcBef>
            </a:pPr>
            <a:r>
              <a:rPr dirty="0" sz="2700" spc="114"/>
              <a:t>Overview</a:t>
            </a:r>
            <a:endParaRPr sz="2700"/>
          </a:p>
        </p:txBody>
      </p:sp>
      <p:sp>
        <p:nvSpPr>
          <p:cNvPr id="3" name="object 3" descr=""/>
          <p:cNvSpPr txBox="1"/>
          <p:nvPr/>
        </p:nvSpPr>
        <p:spPr>
          <a:xfrm>
            <a:off x="2900552" y="1318029"/>
            <a:ext cx="8494395" cy="630364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767715">
              <a:lnSpc>
                <a:spcPct val="126600"/>
              </a:lnSpc>
              <a:spcBef>
                <a:spcPts val="95"/>
              </a:spcBef>
            </a:pP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Language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55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collection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55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60">
                <a:solidFill>
                  <a:srgbClr val="212121"/>
                </a:solidFill>
                <a:latin typeface="Tahoma"/>
                <a:cs typeface="Tahoma"/>
              </a:rPr>
              <a:t>cloud-based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services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55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building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intelligent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applications</a:t>
            </a:r>
            <a:r>
              <a:rPr dirty="0" sz="155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55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understand</a:t>
            </a:r>
            <a:r>
              <a:rPr dirty="0" sz="155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55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analyze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text.</a:t>
            </a:r>
            <a:r>
              <a:rPr dirty="0" sz="155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25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55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dirty="0" sz="155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range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55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NLP</a:t>
            </a:r>
            <a:r>
              <a:rPr dirty="0" sz="155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capabilities, including:</a:t>
            </a:r>
            <a:endParaRPr sz="1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75"/>
              </a:spcBef>
            </a:pPr>
            <a:endParaRPr sz="1550">
              <a:latin typeface="Tahoma"/>
              <a:cs typeface="Tahoma"/>
            </a:endParaRPr>
          </a:p>
          <a:p>
            <a:pPr marL="608965" indent="-186690">
              <a:lnSpc>
                <a:spcPct val="100000"/>
              </a:lnSpc>
              <a:buChar char="•"/>
              <a:tabLst>
                <a:tab pos="608965" algn="l"/>
              </a:tabLst>
            </a:pP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Language</a:t>
            </a:r>
            <a:r>
              <a:rPr dirty="0" sz="155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Detection:</a:t>
            </a:r>
            <a:r>
              <a:rPr dirty="0" sz="1550" spc="2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Automatically</a:t>
            </a:r>
            <a:r>
              <a:rPr dirty="0" sz="155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identify</a:t>
            </a:r>
            <a:r>
              <a:rPr dirty="0" sz="155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language</a:t>
            </a:r>
            <a:r>
              <a:rPr dirty="0" sz="155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55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given</a:t>
            </a:r>
            <a:r>
              <a:rPr dirty="0" sz="155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212121"/>
                </a:solidFill>
                <a:latin typeface="Tahoma"/>
                <a:cs typeface="Tahoma"/>
              </a:rPr>
              <a:t>text.</a:t>
            </a:r>
            <a:endParaRPr sz="1550">
              <a:latin typeface="Tahoma"/>
              <a:cs typeface="Tahoma"/>
            </a:endParaRPr>
          </a:p>
          <a:p>
            <a:pPr marL="608965" marR="5080" indent="-186690">
              <a:lnSpc>
                <a:spcPts val="2440"/>
              </a:lnSpc>
              <a:spcBef>
                <a:spcPts val="85"/>
              </a:spcBef>
              <a:buChar char="•"/>
              <a:tabLst>
                <a:tab pos="608965" algn="l"/>
              </a:tabLst>
            </a:pP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Sentiment</a:t>
            </a:r>
            <a:r>
              <a:rPr dirty="0" sz="155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Analysis:</a:t>
            </a:r>
            <a:r>
              <a:rPr dirty="0" sz="1550" spc="2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Determine</a:t>
            </a:r>
            <a:r>
              <a:rPr dirty="0" sz="155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sentiment</a:t>
            </a:r>
            <a:r>
              <a:rPr dirty="0" sz="155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(positive,</a:t>
            </a:r>
            <a:r>
              <a:rPr dirty="0" sz="155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negative,</a:t>
            </a:r>
            <a:r>
              <a:rPr dirty="0" sz="155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55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neutral)</a:t>
            </a:r>
            <a:r>
              <a:rPr dirty="0" sz="155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expressed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550" spc="-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-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text.</a:t>
            </a:r>
            <a:endParaRPr sz="1550">
              <a:latin typeface="Tahoma"/>
              <a:cs typeface="Tahoma"/>
            </a:endParaRPr>
          </a:p>
          <a:p>
            <a:pPr marL="608965" indent="-186690">
              <a:lnSpc>
                <a:spcPct val="100000"/>
              </a:lnSpc>
              <a:spcBef>
                <a:spcPts val="220"/>
              </a:spcBef>
              <a:buChar char="•"/>
              <a:tabLst>
                <a:tab pos="608965" algn="l"/>
              </a:tabLst>
            </a:pPr>
            <a:r>
              <a:rPr dirty="0" sz="1550" spc="75">
                <a:solidFill>
                  <a:srgbClr val="212121"/>
                </a:solidFill>
                <a:latin typeface="Tahoma"/>
                <a:cs typeface="Tahoma"/>
              </a:rPr>
              <a:t>Key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Phrase</a:t>
            </a: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Extraction:</a:t>
            </a:r>
            <a:r>
              <a:rPr dirty="0" sz="155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Identify</a:t>
            </a:r>
            <a:r>
              <a:rPr dirty="0" sz="155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55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main</a:t>
            </a:r>
            <a:r>
              <a:rPr dirty="0" sz="155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talking</a:t>
            </a:r>
            <a:r>
              <a:rPr dirty="0" sz="155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points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55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text.</a:t>
            </a:r>
            <a:endParaRPr sz="1550">
              <a:latin typeface="Tahoma"/>
              <a:cs typeface="Tahoma"/>
            </a:endParaRPr>
          </a:p>
          <a:p>
            <a:pPr marL="608965" marR="417830" indent="-186690">
              <a:lnSpc>
                <a:spcPts val="2440"/>
              </a:lnSpc>
              <a:spcBef>
                <a:spcPts val="85"/>
              </a:spcBef>
              <a:buChar char="•"/>
              <a:tabLst>
                <a:tab pos="608965" algn="l"/>
              </a:tabLst>
            </a:pP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Named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Entity</a:t>
            </a:r>
            <a:r>
              <a:rPr dirty="0" sz="155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Recognition</a:t>
            </a:r>
            <a:r>
              <a:rPr dirty="0" sz="155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212121"/>
                </a:solidFill>
                <a:latin typeface="Tahoma"/>
                <a:cs typeface="Tahoma"/>
              </a:rPr>
              <a:t>(NER):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Identify</a:t>
            </a:r>
            <a:r>
              <a:rPr dirty="0" sz="1550" spc="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55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categorize</a:t>
            </a:r>
            <a:r>
              <a:rPr dirty="0" sz="155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entities</a:t>
            </a:r>
            <a:r>
              <a:rPr dirty="0" sz="155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55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text,</a:t>
            </a:r>
            <a:r>
              <a:rPr dirty="0" sz="155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such</a:t>
            </a:r>
            <a:r>
              <a:rPr dirty="0" sz="155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25">
                <a:solidFill>
                  <a:srgbClr val="212121"/>
                </a:solidFill>
                <a:latin typeface="Tahoma"/>
                <a:cs typeface="Tahoma"/>
              </a:rPr>
              <a:t>as </a:t>
            </a:r>
            <a:r>
              <a:rPr dirty="0" sz="1550" spc="60">
                <a:solidFill>
                  <a:srgbClr val="212121"/>
                </a:solidFill>
                <a:latin typeface="Tahoma"/>
                <a:cs typeface="Tahoma"/>
              </a:rPr>
              <a:t>people,</a:t>
            </a:r>
            <a:r>
              <a:rPr dirty="0" sz="155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organizations,</a:t>
            </a:r>
            <a:r>
              <a:rPr dirty="0" sz="155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locations,</a:t>
            </a:r>
            <a:r>
              <a:rPr dirty="0" sz="155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55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dates.</a:t>
            </a:r>
            <a:endParaRPr sz="1550">
              <a:latin typeface="Tahoma"/>
              <a:cs typeface="Tahoma"/>
            </a:endParaRPr>
          </a:p>
          <a:p>
            <a:pPr marL="608965" indent="-186690">
              <a:lnSpc>
                <a:spcPct val="100000"/>
              </a:lnSpc>
              <a:spcBef>
                <a:spcPts val="220"/>
              </a:spcBef>
              <a:buChar char="•"/>
              <a:tabLst>
                <a:tab pos="608965" algn="l"/>
              </a:tabLst>
            </a:pP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Entity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Linking:</a:t>
            </a:r>
            <a:r>
              <a:rPr dirty="0" sz="155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Disambiguate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entities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identified</a:t>
            </a:r>
            <a:r>
              <a:rPr dirty="0" sz="155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by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20">
                <a:solidFill>
                  <a:srgbClr val="212121"/>
                </a:solidFill>
                <a:latin typeface="Tahoma"/>
                <a:cs typeface="Tahoma"/>
              </a:rPr>
              <a:t>NER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link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them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entries</a:t>
            </a:r>
            <a:r>
              <a:rPr dirty="0" sz="155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endParaRPr sz="1550">
              <a:latin typeface="Tahoma"/>
              <a:cs typeface="Tahoma"/>
            </a:endParaRPr>
          </a:p>
          <a:p>
            <a:pPr marL="608965">
              <a:lnSpc>
                <a:spcPct val="100000"/>
              </a:lnSpc>
              <a:spcBef>
                <a:spcPts val="580"/>
              </a:spcBef>
            </a:pP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knowledge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base,</a:t>
            </a:r>
            <a:r>
              <a:rPr dirty="0" sz="155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such</a:t>
            </a:r>
            <a:r>
              <a:rPr dirty="0" sz="155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55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Wikipedia.</a:t>
            </a:r>
            <a:endParaRPr sz="1550">
              <a:latin typeface="Tahoma"/>
              <a:cs typeface="Tahoma"/>
            </a:endParaRPr>
          </a:p>
          <a:p>
            <a:pPr marL="608965" indent="-186690">
              <a:lnSpc>
                <a:spcPct val="100000"/>
              </a:lnSpc>
              <a:spcBef>
                <a:spcPts val="395"/>
              </a:spcBef>
              <a:buChar char="•"/>
              <a:tabLst>
                <a:tab pos="608965" algn="l"/>
              </a:tabLst>
            </a:pPr>
            <a:r>
              <a:rPr dirty="0" sz="1550" spc="-80">
                <a:solidFill>
                  <a:srgbClr val="212121"/>
                </a:solidFill>
                <a:latin typeface="Tahoma"/>
                <a:cs typeface="Tahoma"/>
              </a:rPr>
              <a:t>PII</a:t>
            </a:r>
            <a:r>
              <a:rPr dirty="0" sz="155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Detection:</a:t>
            </a:r>
            <a:r>
              <a:rPr dirty="0" sz="1550" spc="2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Identify</a:t>
            </a:r>
            <a:r>
              <a:rPr dirty="0" sz="155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55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redact</a:t>
            </a:r>
            <a:r>
              <a:rPr dirty="0" sz="155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personally</a:t>
            </a:r>
            <a:r>
              <a:rPr dirty="0" sz="155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identifiable</a:t>
            </a:r>
            <a:r>
              <a:rPr dirty="0" sz="1550" spc="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information</a:t>
            </a:r>
            <a:r>
              <a:rPr dirty="0" sz="155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20">
                <a:solidFill>
                  <a:srgbClr val="212121"/>
                </a:solidFill>
                <a:latin typeface="Tahoma"/>
                <a:cs typeface="Tahoma"/>
              </a:rPr>
              <a:t>(PII)</a:t>
            </a:r>
            <a:r>
              <a:rPr dirty="0" sz="155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55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55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text.</a:t>
            </a:r>
            <a:endParaRPr sz="1550">
              <a:latin typeface="Tahoma"/>
              <a:cs typeface="Tahoma"/>
            </a:endParaRPr>
          </a:p>
          <a:p>
            <a:pPr marL="608965" indent="-186690">
              <a:lnSpc>
                <a:spcPct val="100000"/>
              </a:lnSpc>
              <a:spcBef>
                <a:spcPts val="490"/>
              </a:spcBef>
              <a:buChar char="•"/>
              <a:tabLst>
                <a:tab pos="608965" algn="l"/>
              </a:tabLst>
            </a:pP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Text</a:t>
            </a:r>
            <a:r>
              <a:rPr dirty="0" sz="155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Summarization:</a:t>
            </a:r>
            <a:r>
              <a:rPr dirty="0" sz="1550" spc="2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Generate</a:t>
            </a:r>
            <a:r>
              <a:rPr dirty="0" sz="155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concise</a:t>
            </a:r>
            <a:r>
              <a:rPr dirty="0" sz="155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summaries</a:t>
            </a:r>
            <a:r>
              <a:rPr dirty="0" sz="155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55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longer</a:t>
            </a:r>
            <a:r>
              <a:rPr dirty="0" sz="155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documents.</a:t>
            </a:r>
            <a:endParaRPr sz="1550">
              <a:latin typeface="Tahoma"/>
              <a:cs typeface="Tahoma"/>
            </a:endParaRPr>
          </a:p>
          <a:p>
            <a:pPr marL="608965" indent="-186690">
              <a:lnSpc>
                <a:spcPct val="100000"/>
              </a:lnSpc>
              <a:spcBef>
                <a:spcPts val="489"/>
              </a:spcBef>
              <a:buChar char="•"/>
              <a:tabLst>
                <a:tab pos="608965" algn="l"/>
              </a:tabLst>
            </a:pP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Question</a:t>
            </a:r>
            <a:r>
              <a:rPr dirty="0" sz="155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Answering:</a:t>
            </a:r>
            <a:r>
              <a:rPr dirty="0" sz="1550" spc="2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Extract</a:t>
            </a:r>
            <a:r>
              <a:rPr dirty="0" sz="155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answers</a:t>
            </a:r>
            <a:r>
              <a:rPr dirty="0" sz="155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questions</a:t>
            </a:r>
            <a:r>
              <a:rPr dirty="0" sz="155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dirty="0" sz="155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unstructured</a:t>
            </a:r>
            <a:r>
              <a:rPr dirty="0" sz="155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text.</a:t>
            </a:r>
            <a:endParaRPr sz="1550">
              <a:latin typeface="Tahoma"/>
              <a:cs typeface="Tahoma"/>
            </a:endParaRPr>
          </a:p>
          <a:p>
            <a:pPr marL="608965" marR="258445" indent="-186690">
              <a:lnSpc>
                <a:spcPts val="2440"/>
              </a:lnSpc>
              <a:spcBef>
                <a:spcPts val="85"/>
              </a:spcBef>
              <a:buChar char="•"/>
              <a:tabLst>
                <a:tab pos="608965" algn="l"/>
              </a:tabLst>
            </a:pPr>
            <a:r>
              <a:rPr dirty="0" sz="1550" spc="60">
                <a:solidFill>
                  <a:srgbClr val="212121"/>
                </a:solidFill>
                <a:latin typeface="Tahoma"/>
                <a:cs typeface="Tahoma"/>
              </a:rPr>
              <a:t>Conversation</a:t>
            </a:r>
            <a:r>
              <a:rPr dirty="0" sz="155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Analysis:</a:t>
            </a:r>
            <a:r>
              <a:rPr dirty="0" sz="1550" spc="20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45">
                <a:solidFill>
                  <a:srgbClr val="212121"/>
                </a:solidFill>
                <a:latin typeface="Tahoma"/>
                <a:cs typeface="Tahoma"/>
              </a:rPr>
              <a:t>Analyze</a:t>
            </a:r>
            <a:r>
              <a:rPr dirty="0" sz="155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conversations</a:t>
            </a:r>
            <a:r>
              <a:rPr dirty="0" sz="155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extract</a:t>
            </a:r>
            <a:r>
              <a:rPr dirty="0" sz="155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insights,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such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55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sentiment,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topics,</a:t>
            </a:r>
            <a:r>
              <a:rPr dirty="0" sz="155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55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intents.</a:t>
            </a:r>
            <a:endParaRPr sz="1550">
              <a:latin typeface="Tahoma"/>
              <a:cs typeface="Tahoma"/>
            </a:endParaRPr>
          </a:p>
          <a:p>
            <a:pPr marL="608965" indent="-186690">
              <a:lnSpc>
                <a:spcPct val="100000"/>
              </a:lnSpc>
              <a:spcBef>
                <a:spcPts val="215"/>
              </a:spcBef>
              <a:buChar char="•"/>
              <a:tabLst>
                <a:tab pos="608965" algn="l"/>
              </a:tabLst>
            </a:pP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Custom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Text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Classification:</a:t>
            </a:r>
            <a:r>
              <a:rPr dirty="0" sz="155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Train</a:t>
            </a:r>
            <a:r>
              <a:rPr dirty="0" sz="155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custom</a:t>
            </a:r>
            <a:r>
              <a:rPr dirty="0" sz="155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models</a:t>
            </a:r>
            <a:r>
              <a:rPr dirty="0" sz="155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classify</a:t>
            </a:r>
            <a:r>
              <a:rPr dirty="0" sz="155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text</a:t>
            </a: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10">
                <a:solidFill>
                  <a:srgbClr val="212121"/>
                </a:solidFill>
                <a:latin typeface="Tahoma"/>
                <a:cs typeface="Tahoma"/>
              </a:rPr>
              <a:t>into</a:t>
            </a: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40">
                <a:solidFill>
                  <a:srgbClr val="212121"/>
                </a:solidFill>
                <a:latin typeface="Tahoma"/>
                <a:cs typeface="Tahoma"/>
              </a:rPr>
              <a:t>categories</a:t>
            </a:r>
            <a:endParaRPr sz="1550">
              <a:latin typeface="Tahoma"/>
              <a:cs typeface="Tahoma"/>
            </a:endParaRPr>
          </a:p>
          <a:p>
            <a:pPr marL="608965">
              <a:lnSpc>
                <a:spcPct val="100000"/>
              </a:lnSpc>
              <a:spcBef>
                <a:spcPts val="580"/>
              </a:spcBef>
            </a:pP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specific</a:t>
            </a:r>
            <a:r>
              <a:rPr dirty="0" sz="155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your</a:t>
            </a:r>
            <a:r>
              <a:rPr dirty="0" sz="155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business</a:t>
            </a:r>
            <a:r>
              <a:rPr dirty="0" sz="155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needs.</a:t>
            </a:r>
            <a:endParaRPr sz="1550">
              <a:latin typeface="Tahoma"/>
              <a:cs typeface="Tahoma"/>
            </a:endParaRPr>
          </a:p>
          <a:p>
            <a:pPr marL="608965" indent="-186690">
              <a:lnSpc>
                <a:spcPct val="100000"/>
              </a:lnSpc>
              <a:spcBef>
                <a:spcPts val="400"/>
              </a:spcBef>
              <a:buChar char="•"/>
              <a:tabLst>
                <a:tab pos="608965" algn="l"/>
              </a:tabLst>
            </a:pP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Custom</a:t>
            </a:r>
            <a:r>
              <a:rPr dirty="0" sz="155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80">
                <a:solidFill>
                  <a:srgbClr val="212121"/>
                </a:solidFill>
                <a:latin typeface="Tahoma"/>
                <a:cs typeface="Tahoma"/>
              </a:rPr>
              <a:t>Named</a:t>
            </a:r>
            <a:r>
              <a:rPr dirty="0" sz="155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Entity</a:t>
            </a:r>
            <a:r>
              <a:rPr dirty="0" sz="1550" spc="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Recognition:</a:t>
            </a:r>
            <a:r>
              <a:rPr dirty="0" sz="155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Train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custom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65">
                <a:solidFill>
                  <a:srgbClr val="212121"/>
                </a:solidFill>
                <a:latin typeface="Tahoma"/>
                <a:cs typeface="Tahoma"/>
              </a:rPr>
              <a:t>models</a:t>
            </a:r>
            <a:r>
              <a:rPr dirty="0" sz="155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70">
                <a:solidFill>
                  <a:srgbClr val="212121"/>
                </a:solidFill>
                <a:latin typeface="Tahoma"/>
                <a:cs typeface="Tahoma"/>
              </a:rPr>
              <a:t>recognize</a:t>
            </a:r>
            <a:r>
              <a:rPr dirty="0" sz="155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entities</a:t>
            </a:r>
            <a:r>
              <a:rPr dirty="0" sz="155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50">
                <a:solidFill>
                  <a:srgbClr val="212121"/>
                </a:solidFill>
                <a:latin typeface="Tahoma"/>
                <a:cs typeface="Tahoma"/>
              </a:rPr>
              <a:t>specific</a:t>
            </a:r>
            <a:endParaRPr sz="1550">
              <a:latin typeface="Tahoma"/>
              <a:cs typeface="Tahoma"/>
            </a:endParaRPr>
          </a:p>
          <a:p>
            <a:pPr marL="608965">
              <a:lnSpc>
                <a:spcPct val="100000"/>
              </a:lnSpc>
              <a:spcBef>
                <a:spcPts val="580"/>
              </a:spcBef>
            </a:pP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your</a:t>
            </a:r>
            <a:r>
              <a:rPr dirty="0" sz="155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>
                <a:solidFill>
                  <a:srgbClr val="212121"/>
                </a:solidFill>
                <a:latin typeface="Tahoma"/>
                <a:cs typeface="Tahoma"/>
              </a:rPr>
              <a:t>business</a:t>
            </a:r>
            <a:r>
              <a:rPr dirty="0" sz="155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550" spc="-10">
                <a:solidFill>
                  <a:srgbClr val="212121"/>
                </a:solidFill>
                <a:latin typeface="Tahoma"/>
                <a:cs typeface="Tahoma"/>
              </a:rPr>
              <a:t>needs.</a:t>
            </a:r>
            <a:endParaRPr sz="155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3416300" y="205085"/>
            <a:ext cx="2319655" cy="26924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complex</a:t>
            </a:r>
            <a:r>
              <a:rPr dirty="0" sz="1600" spc="-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NLP</a:t>
            </a:r>
            <a:r>
              <a:rPr dirty="0" sz="1600" spc="-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workflows.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6700" y="1155005"/>
            <a:ext cx="5184775" cy="45212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65"/>
              <a:t>Key</a:t>
            </a:r>
            <a:r>
              <a:rPr dirty="0" spc="-114"/>
              <a:t> </a:t>
            </a:r>
            <a:r>
              <a:rPr dirty="0"/>
              <a:t>Features</a:t>
            </a:r>
            <a:r>
              <a:rPr dirty="0" spc="-100"/>
              <a:t> </a:t>
            </a:r>
            <a:r>
              <a:rPr dirty="0" spc="50"/>
              <a:t>and</a:t>
            </a:r>
            <a:r>
              <a:rPr dirty="0" spc="-110"/>
              <a:t> </a:t>
            </a:r>
            <a:r>
              <a:rPr dirty="0" spc="-10"/>
              <a:t>Functionalities</a:t>
            </a:r>
          </a:p>
        </p:txBody>
      </p:sp>
      <p:sp>
        <p:nvSpPr>
          <p:cNvPr id="4" name="object 4" descr=""/>
          <p:cNvSpPr txBox="1"/>
          <p:nvPr/>
        </p:nvSpPr>
        <p:spPr>
          <a:xfrm>
            <a:off x="2806700" y="2196554"/>
            <a:ext cx="8541385" cy="523748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47650" indent="-244475">
              <a:lnSpc>
                <a:spcPct val="100000"/>
              </a:lnSpc>
              <a:spcBef>
                <a:spcPts val="100"/>
              </a:spcBef>
              <a:buSzPct val="97727"/>
              <a:buAutoNum type="arabicPeriod"/>
              <a:tabLst>
                <a:tab pos="247650" algn="l"/>
              </a:tabLst>
            </a:pPr>
            <a:r>
              <a:rPr dirty="0" sz="2200">
                <a:latin typeface="Tahoma"/>
                <a:cs typeface="Tahoma"/>
              </a:rPr>
              <a:t>Pre-built</a:t>
            </a:r>
            <a:r>
              <a:rPr dirty="0" sz="2200" spc="175">
                <a:latin typeface="Tahoma"/>
                <a:cs typeface="Tahoma"/>
              </a:rPr>
              <a:t> </a:t>
            </a:r>
            <a:r>
              <a:rPr dirty="0" sz="2200" spc="110">
                <a:latin typeface="Tahoma"/>
                <a:cs typeface="Tahoma"/>
              </a:rPr>
              <a:t>Models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AutoNum type="arabicPeriod"/>
            </a:pPr>
            <a:endParaRPr sz="2200">
              <a:latin typeface="Tahoma"/>
              <a:cs typeface="Tahoma"/>
            </a:endParaRPr>
          </a:p>
          <a:p>
            <a:pPr marL="12700" marR="24765">
              <a:lnSpc>
                <a:spcPct val="125400"/>
              </a:lnSpc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offers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variety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pre-built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models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ready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out-of-the-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box.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These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models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trained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large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datasets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used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perform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common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NLP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tasks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without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requiring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any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custom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training.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allows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developers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quickly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integrate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NLP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capabilities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into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their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applications.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600">
              <a:latin typeface="Tahoma"/>
              <a:cs typeface="Tahoma"/>
            </a:endParaRPr>
          </a:p>
          <a:p>
            <a:pPr marL="303530" indent="-290830">
              <a:lnSpc>
                <a:spcPct val="100000"/>
              </a:lnSpc>
              <a:buSzPct val="97727"/>
              <a:buAutoNum type="arabicPeriod" startAt="2"/>
              <a:tabLst>
                <a:tab pos="303530" algn="l"/>
              </a:tabLst>
            </a:pPr>
            <a:r>
              <a:rPr dirty="0" sz="2200">
                <a:latin typeface="Tahoma"/>
                <a:cs typeface="Tahoma"/>
              </a:rPr>
              <a:t>Custom</a:t>
            </a:r>
            <a:r>
              <a:rPr dirty="0" sz="2200" spc="220">
                <a:latin typeface="Tahoma"/>
                <a:cs typeface="Tahoma"/>
              </a:rPr>
              <a:t> </a:t>
            </a:r>
            <a:r>
              <a:rPr dirty="0" sz="2200" spc="110">
                <a:latin typeface="Tahoma"/>
                <a:cs typeface="Tahoma"/>
              </a:rPr>
              <a:t>Models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20"/>
              </a:spcBef>
              <a:buFont typeface="Tahoma"/>
              <a:buAutoNum type="arabicPeriod" startAt="2"/>
            </a:pPr>
            <a:endParaRPr sz="2200">
              <a:latin typeface="Tahoma"/>
              <a:cs typeface="Tahoma"/>
            </a:endParaRPr>
          </a:p>
          <a:p>
            <a:pPr marL="12700" marR="5080">
              <a:lnSpc>
                <a:spcPct val="125400"/>
              </a:lnSpc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more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specialized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NLP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tasks,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allows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train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custom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models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using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your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own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data.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gives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flexibility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tailor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models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your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specific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business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needs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achieve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higher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accuracy.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Custom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models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trained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text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classification,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named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entity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recognition,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other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tasks.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95"/>
              </a:spcBef>
            </a:pPr>
            <a:endParaRPr sz="1600">
              <a:latin typeface="Tahoma"/>
              <a:cs typeface="Tahoma"/>
            </a:endParaRPr>
          </a:p>
          <a:p>
            <a:pPr marL="305435" indent="-292735">
              <a:lnSpc>
                <a:spcPct val="100000"/>
              </a:lnSpc>
              <a:buSzPct val="97727"/>
              <a:buAutoNum type="arabicPeriod" startAt="3"/>
              <a:tabLst>
                <a:tab pos="305435" algn="l"/>
              </a:tabLst>
            </a:pPr>
            <a:r>
              <a:rPr dirty="0" sz="2200" spc="-140">
                <a:latin typeface="Tahoma"/>
                <a:cs typeface="Tahoma"/>
              </a:rPr>
              <a:t>REST</a:t>
            </a:r>
            <a:r>
              <a:rPr dirty="0" sz="2200" spc="-80">
                <a:latin typeface="Tahoma"/>
                <a:cs typeface="Tahoma"/>
              </a:rPr>
              <a:t> </a:t>
            </a:r>
            <a:r>
              <a:rPr dirty="0" sz="2200" spc="-45">
                <a:latin typeface="Tahoma"/>
                <a:cs typeface="Tahoma"/>
              </a:rPr>
              <a:t>API</a:t>
            </a:r>
            <a:r>
              <a:rPr dirty="0" sz="2200" spc="-85">
                <a:latin typeface="Tahoma"/>
                <a:cs typeface="Tahoma"/>
              </a:rPr>
              <a:t> </a:t>
            </a:r>
            <a:r>
              <a:rPr dirty="0" sz="2200" spc="55">
                <a:latin typeface="Tahoma"/>
                <a:cs typeface="Tahoma"/>
              </a:rPr>
              <a:t>and</a:t>
            </a:r>
            <a:r>
              <a:rPr dirty="0" sz="2200" spc="-80">
                <a:latin typeface="Tahoma"/>
                <a:cs typeface="Tahoma"/>
              </a:rPr>
              <a:t> </a:t>
            </a:r>
            <a:r>
              <a:rPr dirty="0" sz="2200" spc="-20">
                <a:latin typeface="Tahoma"/>
                <a:cs typeface="Tahoma"/>
              </a:rPr>
              <a:t>SDKs</a:t>
            </a:r>
            <a:endParaRPr sz="22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6700" y="90150"/>
            <a:ext cx="8731250" cy="124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5">
                <a:solidFill>
                  <a:srgbClr val="212121"/>
                </a:solidFill>
                <a:latin typeface="Tahoma"/>
                <a:cs typeface="Tahoma"/>
              </a:rPr>
              <a:t>REST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60">
                <a:solidFill>
                  <a:srgbClr val="212121"/>
                </a:solidFill>
                <a:latin typeface="Tahoma"/>
                <a:cs typeface="Tahoma"/>
              </a:rPr>
              <a:t>API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SDKs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various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programming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languages,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making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easy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integrate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services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into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your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applications.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60">
                <a:solidFill>
                  <a:srgbClr val="212121"/>
                </a:solidFill>
                <a:latin typeface="Tahoma"/>
                <a:cs typeface="Tahoma"/>
              </a:rPr>
              <a:t>API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allows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send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text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the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receive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results</a:t>
            </a:r>
            <a:r>
              <a:rPr dirty="0" sz="1600" spc="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structured</a:t>
            </a:r>
            <a:r>
              <a:rPr dirty="0" sz="1600" spc="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format.</a:t>
            </a:r>
            <a:r>
              <a:rPr dirty="0" sz="1600" spc="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SDKs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provide</a:t>
            </a:r>
            <a:r>
              <a:rPr dirty="0" sz="1600" spc="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more</a:t>
            </a:r>
            <a:r>
              <a:rPr dirty="0" sz="1600" spc="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convenient</a:t>
            </a:r>
            <a:r>
              <a:rPr dirty="0" sz="1600" spc="5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way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interact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60">
                <a:solidFill>
                  <a:srgbClr val="212121"/>
                </a:solidFill>
                <a:latin typeface="Tahoma"/>
                <a:cs typeface="Tahoma"/>
              </a:rPr>
              <a:t>API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your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code.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2806700" y="1853654"/>
            <a:ext cx="2289810" cy="360680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200"/>
              <a:t>4.</a:t>
            </a:r>
            <a:r>
              <a:rPr dirty="0" sz="2200" spc="-45"/>
              <a:t> </a:t>
            </a:r>
            <a:r>
              <a:rPr dirty="0" sz="2200"/>
              <a:t>Azure</a:t>
            </a:r>
            <a:r>
              <a:rPr dirty="0" sz="2200" spc="-40"/>
              <a:t> </a:t>
            </a:r>
            <a:r>
              <a:rPr dirty="0" sz="2200" spc="-60"/>
              <a:t>AI</a:t>
            </a:r>
            <a:r>
              <a:rPr dirty="0" sz="2200" spc="-40"/>
              <a:t> </a:t>
            </a:r>
            <a:r>
              <a:rPr dirty="0" sz="2200" spc="40"/>
              <a:t>Studio</a:t>
            </a:r>
            <a:endParaRPr sz="2200"/>
          </a:p>
        </p:txBody>
      </p:sp>
      <p:sp>
        <p:nvSpPr>
          <p:cNvPr id="4" name="object 4" descr=""/>
          <p:cNvSpPr txBox="1"/>
          <p:nvPr/>
        </p:nvSpPr>
        <p:spPr>
          <a:xfrm>
            <a:off x="2806700" y="2528550"/>
            <a:ext cx="8575040" cy="521017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Studio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web-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platform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user-friendly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interface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exploring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experimenting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services.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35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allows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easily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test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different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models,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train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custom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models,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deploy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them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production.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600">
              <a:latin typeface="Tahoma"/>
              <a:cs typeface="Tahoma"/>
            </a:endParaRPr>
          </a:p>
          <a:p>
            <a:pPr marL="305435" indent="-292735">
              <a:lnSpc>
                <a:spcPct val="100000"/>
              </a:lnSpc>
              <a:buAutoNum type="arabicPeriod" startAt="5"/>
              <a:tabLst>
                <a:tab pos="305435" algn="l"/>
              </a:tabLst>
            </a:pPr>
            <a:r>
              <a:rPr dirty="0" sz="2200">
                <a:latin typeface="Tahoma"/>
                <a:cs typeface="Tahoma"/>
              </a:rPr>
              <a:t>Integration</a:t>
            </a:r>
            <a:r>
              <a:rPr dirty="0" sz="2200" spc="95">
                <a:latin typeface="Tahoma"/>
                <a:cs typeface="Tahoma"/>
              </a:rPr>
              <a:t> </a:t>
            </a:r>
            <a:r>
              <a:rPr dirty="0" sz="2200" spc="50">
                <a:latin typeface="Tahoma"/>
                <a:cs typeface="Tahoma"/>
              </a:rPr>
              <a:t>with</a:t>
            </a:r>
            <a:r>
              <a:rPr dirty="0" sz="2200" spc="85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Other</a:t>
            </a:r>
            <a:r>
              <a:rPr dirty="0" sz="2200" spc="90">
                <a:latin typeface="Tahoma"/>
                <a:cs typeface="Tahoma"/>
              </a:rPr>
              <a:t> </a:t>
            </a:r>
            <a:r>
              <a:rPr dirty="0" sz="2200">
                <a:latin typeface="Tahoma"/>
                <a:cs typeface="Tahoma"/>
              </a:rPr>
              <a:t>Azure</a:t>
            </a:r>
            <a:r>
              <a:rPr dirty="0" sz="2200" spc="85">
                <a:latin typeface="Tahoma"/>
                <a:cs typeface="Tahoma"/>
              </a:rPr>
              <a:t> </a:t>
            </a:r>
            <a:r>
              <a:rPr dirty="0" sz="2200" spc="-10">
                <a:latin typeface="Tahoma"/>
                <a:cs typeface="Tahoma"/>
              </a:rPr>
              <a:t>Services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  <a:buFont typeface="Tahoma"/>
              <a:buAutoNum type="arabicPeriod" startAt="5"/>
            </a:pPr>
            <a:endParaRPr sz="2200">
              <a:latin typeface="Tahoma"/>
              <a:cs typeface="Tahoma"/>
            </a:endParaRPr>
          </a:p>
          <a:p>
            <a:pPr algn="just" marL="12700" marR="29209">
              <a:lnSpc>
                <a:spcPct val="125400"/>
              </a:lnSpc>
              <a:spcBef>
                <a:spcPts val="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integrates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seamlessly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other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services,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such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Cognitive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Search,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Bot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Service,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Machine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Learning.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allows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build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end-to-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end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solutions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leverage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power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multiple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services.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400"/>
              </a:spcBef>
            </a:pPr>
            <a:endParaRPr sz="1600">
              <a:latin typeface="Tahoma"/>
              <a:cs typeface="Tahoma"/>
            </a:endParaRPr>
          </a:p>
          <a:p>
            <a:pPr marL="311150" indent="-298450">
              <a:lnSpc>
                <a:spcPct val="100000"/>
              </a:lnSpc>
              <a:buAutoNum type="arabicPeriod" startAt="6"/>
              <a:tabLst>
                <a:tab pos="311150" algn="l"/>
              </a:tabLst>
            </a:pPr>
            <a:r>
              <a:rPr dirty="0" sz="2200" spc="55">
                <a:latin typeface="Tahoma"/>
                <a:cs typeface="Tahoma"/>
              </a:rPr>
              <a:t>Responsible</a:t>
            </a:r>
            <a:r>
              <a:rPr dirty="0" sz="2200" spc="-35">
                <a:latin typeface="Tahoma"/>
                <a:cs typeface="Tahoma"/>
              </a:rPr>
              <a:t> </a:t>
            </a:r>
            <a:r>
              <a:rPr dirty="0" sz="2200" spc="-25">
                <a:latin typeface="Tahoma"/>
                <a:cs typeface="Tahoma"/>
              </a:rPr>
              <a:t>AI</a:t>
            </a:r>
            <a:endParaRPr sz="22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2200">
              <a:latin typeface="Tahoma"/>
              <a:cs typeface="Tahoma"/>
            </a:endParaRPr>
          </a:p>
          <a:p>
            <a:pPr algn="just" marL="12700" marR="13970">
              <a:lnSpc>
                <a:spcPct val="125400"/>
              </a:lnSpc>
              <a:spcBef>
                <a:spcPts val="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Microsoft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committed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responsible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development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deployment.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Language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includes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features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guidelines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help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build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systems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fair,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reliable,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safe,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and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transparent.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24144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50"/>
              <a:t>Use</a:t>
            </a:r>
            <a:r>
              <a:rPr dirty="0" spc="-114"/>
              <a:t> </a:t>
            </a:r>
            <a:r>
              <a:rPr dirty="0" spc="-20"/>
              <a:t>Cases</a:t>
            </a:r>
          </a:p>
        </p:txBody>
      </p:sp>
      <p:sp>
        <p:nvSpPr>
          <p:cNvPr id="3" name="object 3" descr="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Azure</a:t>
            </a:r>
            <a:r>
              <a:rPr dirty="0" spc="80"/>
              <a:t> </a:t>
            </a:r>
            <a:r>
              <a:rPr dirty="0" spc="-45"/>
              <a:t>AI</a:t>
            </a:r>
            <a:r>
              <a:rPr dirty="0" spc="70"/>
              <a:t> </a:t>
            </a:r>
            <a:r>
              <a:rPr dirty="0"/>
              <a:t>Language</a:t>
            </a:r>
            <a:r>
              <a:rPr dirty="0" spc="90"/>
              <a:t> </a:t>
            </a:r>
            <a:r>
              <a:rPr dirty="0"/>
              <a:t>can</a:t>
            </a:r>
            <a:r>
              <a:rPr dirty="0" spc="70"/>
              <a:t> </a:t>
            </a:r>
            <a:r>
              <a:rPr dirty="0" spc="90"/>
              <a:t>be</a:t>
            </a:r>
            <a:r>
              <a:rPr dirty="0" spc="75"/>
              <a:t> </a:t>
            </a:r>
            <a:r>
              <a:rPr dirty="0"/>
              <a:t>used</a:t>
            </a:r>
            <a:r>
              <a:rPr dirty="0" spc="75"/>
              <a:t> </a:t>
            </a:r>
            <a:r>
              <a:rPr dirty="0"/>
              <a:t>in</a:t>
            </a:r>
            <a:r>
              <a:rPr dirty="0" spc="75"/>
              <a:t> </a:t>
            </a:r>
            <a:r>
              <a:rPr dirty="0"/>
              <a:t>a</a:t>
            </a:r>
            <a:r>
              <a:rPr dirty="0" spc="75"/>
              <a:t> wide </a:t>
            </a:r>
            <a:r>
              <a:rPr dirty="0"/>
              <a:t>range</a:t>
            </a:r>
            <a:r>
              <a:rPr dirty="0" spc="80"/>
              <a:t> </a:t>
            </a:r>
            <a:r>
              <a:rPr dirty="0"/>
              <a:t>of</a:t>
            </a:r>
            <a:r>
              <a:rPr dirty="0" spc="75"/>
              <a:t> </a:t>
            </a:r>
            <a:r>
              <a:rPr dirty="0"/>
              <a:t>applications,</a:t>
            </a:r>
            <a:r>
              <a:rPr dirty="0" spc="90"/>
              <a:t> </a:t>
            </a:r>
            <a:r>
              <a:rPr dirty="0" spc="-10"/>
              <a:t>including:</a:t>
            </a:r>
          </a:p>
          <a:p>
            <a:pPr>
              <a:lnSpc>
                <a:spcPct val="100000"/>
              </a:lnSpc>
              <a:spcBef>
                <a:spcPts val="395"/>
              </a:spcBef>
            </a:pPr>
          </a:p>
          <a:p>
            <a:pPr marL="622300" marR="356235" indent="-190500">
              <a:lnSpc>
                <a:spcPct val="129900"/>
              </a:lnSpc>
              <a:buChar char="•"/>
              <a:tabLst>
                <a:tab pos="622300" algn="l"/>
              </a:tabLst>
            </a:pPr>
            <a:r>
              <a:rPr dirty="0" sz="1600" spc="50"/>
              <a:t>Customer</a:t>
            </a:r>
            <a:r>
              <a:rPr dirty="0" sz="1600" spc="90"/>
              <a:t> </a:t>
            </a:r>
            <a:r>
              <a:rPr dirty="0" sz="1600"/>
              <a:t>Service:</a:t>
            </a:r>
            <a:r>
              <a:rPr dirty="0" sz="1600" spc="180"/>
              <a:t> </a:t>
            </a:r>
            <a:r>
              <a:rPr dirty="0" sz="1600"/>
              <a:t>Analyze</a:t>
            </a:r>
            <a:r>
              <a:rPr dirty="0" sz="1600" spc="105"/>
              <a:t> </a:t>
            </a:r>
            <a:r>
              <a:rPr dirty="0" sz="1600"/>
              <a:t>customer</a:t>
            </a:r>
            <a:r>
              <a:rPr dirty="0" sz="1600" spc="100"/>
              <a:t> </a:t>
            </a:r>
            <a:r>
              <a:rPr dirty="0" sz="1600" spc="55"/>
              <a:t>feedback</a:t>
            </a:r>
            <a:r>
              <a:rPr dirty="0" sz="1600" spc="105"/>
              <a:t> </a:t>
            </a:r>
            <a:r>
              <a:rPr dirty="0" sz="1600"/>
              <a:t>to</a:t>
            </a:r>
            <a:r>
              <a:rPr dirty="0" sz="1600" spc="95"/>
              <a:t> </a:t>
            </a:r>
            <a:r>
              <a:rPr dirty="0" sz="1600"/>
              <a:t>identify</a:t>
            </a:r>
            <a:r>
              <a:rPr dirty="0" sz="1600" spc="105"/>
              <a:t> </a:t>
            </a:r>
            <a:r>
              <a:rPr dirty="0" sz="1600"/>
              <a:t>areas</a:t>
            </a:r>
            <a:r>
              <a:rPr dirty="0" sz="1600" spc="100"/>
              <a:t> </a:t>
            </a:r>
            <a:r>
              <a:rPr dirty="0" sz="1600"/>
              <a:t>for</a:t>
            </a:r>
            <a:r>
              <a:rPr dirty="0" sz="1600" spc="95"/>
              <a:t> </a:t>
            </a:r>
            <a:r>
              <a:rPr dirty="0" sz="1600" spc="-10"/>
              <a:t>improvement. </a:t>
            </a:r>
            <a:r>
              <a:rPr dirty="0" sz="1600"/>
              <a:t>Build</a:t>
            </a:r>
            <a:r>
              <a:rPr dirty="0" sz="1600" spc="105"/>
              <a:t> </a:t>
            </a:r>
            <a:r>
              <a:rPr dirty="0" sz="1600"/>
              <a:t>chatbots</a:t>
            </a:r>
            <a:r>
              <a:rPr dirty="0" sz="1600" spc="114"/>
              <a:t> </a:t>
            </a:r>
            <a:r>
              <a:rPr dirty="0" sz="1600"/>
              <a:t>that</a:t>
            </a:r>
            <a:r>
              <a:rPr dirty="0" sz="1600" spc="100"/>
              <a:t> </a:t>
            </a:r>
            <a:r>
              <a:rPr dirty="0" sz="1600"/>
              <a:t>can</a:t>
            </a:r>
            <a:r>
              <a:rPr dirty="0" sz="1600" spc="100"/>
              <a:t> </a:t>
            </a:r>
            <a:r>
              <a:rPr dirty="0" sz="1600"/>
              <a:t>understand</a:t>
            </a:r>
            <a:r>
              <a:rPr dirty="0" sz="1600" spc="114"/>
              <a:t> </a:t>
            </a:r>
            <a:r>
              <a:rPr dirty="0" sz="1600"/>
              <a:t>and</a:t>
            </a:r>
            <a:r>
              <a:rPr dirty="0" sz="1600" spc="100"/>
              <a:t> </a:t>
            </a:r>
            <a:r>
              <a:rPr dirty="0" sz="1600" spc="55"/>
              <a:t>respond</a:t>
            </a:r>
            <a:r>
              <a:rPr dirty="0" sz="1600" spc="110"/>
              <a:t> </a:t>
            </a:r>
            <a:r>
              <a:rPr dirty="0" sz="1600"/>
              <a:t>to</a:t>
            </a:r>
            <a:r>
              <a:rPr dirty="0" sz="1600" spc="100"/>
              <a:t> </a:t>
            </a:r>
            <a:r>
              <a:rPr dirty="0" sz="1600"/>
              <a:t>customer</a:t>
            </a:r>
            <a:r>
              <a:rPr dirty="0" sz="1600" spc="105"/>
              <a:t> </a:t>
            </a:r>
            <a:r>
              <a:rPr dirty="0" sz="1600" spc="-10"/>
              <a:t>inquiries.</a:t>
            </a:r>
            <a:endParaRPr sz="1600"/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 spc="55"/>
              <a:t>Content</a:t>
            </a:r>
            <a:r>
              <a:rPr dirty="0" sz="1600" spc="105"/>
              <a:t> </a:t>
            </a:r>
            <a:r>
              <a:rPr dirty="0" sz="1600" spc="65"/>
              <a:t>Moderation:</a:t>
            </a:r>
            <a:r>
              <a:rPr dirty="0" sz="1600" spc="215"/>
              <a:t> </a:t>
            </a:r>
            <a:r>
              <a:rPr dirty="0" sz="1600"/>
              <a:t>Automatically</a:t>
            </a:r>
            <a:r>
              <a:rPr dirty="0" sz="1600" spc="140"/>
              <a:t> </a:t>
            </a:r>
            <a:r>
              <a:rPr dirty="0" sz="1600"/>
              <a:t>detect</a:t>
            </a:r>
            <a:r>
              <a:rPr dirty="0" sz="1600" spc="125"/>
              <a:t> </a:t>
            </a:r>
            <a:r>
              <a:rPr dirty="0" sz="1600"/>
              <a:t>and</a:t>
            </a:r>
            <a:r>
              <a:rPr dirty="0" sz="1600" spc="120"/>
              <a:t> </a:t>
            </a:r>
            <a:r>
              <a:rPr dirty="0" sz="1600" spc="50"/>
              <a:t>remove</a:t>
            </a:r>
            <a:r>
              <a:rPr dirty="0" sz="1600" spc="130"/>
              <a:t> </a:t>
            </a:r>
            <a:r>
              <a:rPr dirty="0" sz="1600"/>
              <a:t>offensive</a:t>
            </a:r>
            <a:r>
              <a:rPr dirty="0" sz="1600" spc="130"/>
              <a:t> </a:t>
            </a:r>
            <a:r>
              <a:rPr dirty="0" sz="1600"/>
              <a:t>or</a:t>
            </a:r>
            <a:r>
              <a:rPr dirty="0" sz="1600" spc="120"/>
              <a:t> </a:t>
            </a:r>
            <a:r>
              <a:rPr dirty="0" sz="1600" spc="-10"/>
              <a:t>inappropriate</a:t>
            </a:r>
            <a:endParaRPr sz="1600"/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/>
              <a:t>content</a:t>
            </a:r>
            <a:r>
              <a:rPr dirty="0" spc="170"/>
              <a:t> </a:t>
            </a:r>
            <a:r>
              <a:rPr dirty="0"/>
              <a:t>from</a:t>
            </a:r>
            <a:r>
              <a:rPr dirty="0" spc="165"/>
              <a:t> </a:t>
            </a:r>
            <a:r>
              <a:rPr dirty="0"/>
              <a:t>online</a:t>
            </a:r>
            <a:r>
              <a:rPr dirty="0" spc="170"/>
              <a:t> </a:t>
            </a:r>
            <a:r>
              <a:rPr dirty="0" spc="-10"/>
              <a:t>platforms.</a:t>
            </a: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 spc="70"/>
              <a:t>Market</a:t>
            </a:r>
            <a:r>
              <a:rPr dirty="0" sz="1600" spc="130"/>
              <a:t> </a:t>
            </a:r>
            <a:r>
              <a:rPr dirty="0" sz="1600"/>
              <a:t>Research:</a:t>
            </a:r>
            <a:r>
              <a:rPr dirty="0" sz="1600" spc="245"/>
              <a:t> </a:t>
            </a:r>
            <a:r>
              <a:rPr dirty="0" sz="1600"/>
              <a:t>Analyze</a:t>
            </a:r>
            <a:r>
              <a:rPr dirty="0" sz="1600" spc="155"/>
              <a:t> </a:t>
            </a:r>
            <a:r>
              <a:rPr dirty="0" sz="1600"/>
              <a:t>social</a:t>
            </a:r>
            <a:r>
              <a:rPr dirty="0" sz="1600" spc="150"/>
              <a:t> </a:t>
            </a:r>
            <a:r>
              <a:rPr dirty="0" sz="1600"/>
              <a:t>media</a:t>
            </a:r>
            <a:r>
              <a:rPr dirty="0" sz="1600" spc="155"/>
              <a:t> </a:t>
            </a:r>
            <a:r>
              <a:rPr dirty="0" sz="1600"/>
              <a:t>data</a:t>
            </a:r>
            <a:r>
              <a:rPr dirty="0" sz="1600" spc="145"/>
              <a:t> </a:t>
            </a:r>
            <a:r>
              <a:rPr dirty="0" sz="1600"/>
              <a:t>to</a:t>
            </a:r>
            <a:r>
              <a:rPr dirty="0" sz="1600" spc="145"/>
              <a:t> </a:t>
            </a:r>
            <a:r>
              <a:rPr dirty="0" sz="1600"/>
              <a:t>understand</a:t>
            </a:r>
            <a:r>
              <a:rPr dirty="0" sz="1600" spc="160"/>
              <a:t> </a:t>
            </a:r>
            <a:r>
              <a:rPr dirty="0" sz="1600"/>
              <a:t>customer</a:t>
            </a:r>
            <a:r>
              <a:rPr dirty="0" sz="1600" spc="150"/>
              <a:t> </a:t>
            </a:r>
            <a:r>
              <a:rPr dirty="0" sz="1600"/>
              <a:t>sentiment</a:t>
            </a:r>
            <a:r>
              <a:rPr dirty="0" sz="1600" spc="160"/>
              <a:t> </a:t>
            </a:r>
            <a:r>
              <a:rPr dirty="0" sz="1600" spc="-25"/>
              <a:t>and</a:t>
            </a:r>
            <a:endParaRPr sz="1600"/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/>
              <a:t>identify</a:t>
            </a:r>
            <a:r>
              <a:rPr dirty="0" spc="90"/>
              <a:t> </a:t>
            </a:r>
            <a:r>
              <a:rPr dirty="0" spc="50"/>
              <a:t>emerging</a:t>
            </a:r>
            <a:r>
              <a:rPr dirty="0" spc="100"/>
              <a:t> </a:t>
            </a:r>
            <a:r>
              <a:rPr dirty="0" spc="-10"/>
              <a:t>trends.</a:t>
            </a: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 spc="95"/>
              <a:t>Knowledge</a:t>
            </a:r>
            <a:r>
              <a:rPr dirty="0" sz="1600" spc="135"/>
              <a:t> </a:t>
            </a:r>
            <a:r>
              <a:rPr dirty="0" sz="1600"/>
              <a:t>Management:</a:t>
            </a:r>
            <a:r>
              <a:rPr dirty="0" sz="1600" spc="245"/>
              <a:t> </a:t>
            </a:r>
            <a:r>
              <a:rPr dirty="0" sz="1600" spc="-10"/>
              <a:t>Extract</a:t>
            </a:r>
            <a:r>
              <a:rPr dirty="0" sz="1600" spc="155"/>
              <a:t> </a:t>
            </a:r>
            <a:r>
              <a:rPr dirty="0" sz="1600"/>
              <a:t>key</a:t>
            </a:r>
            <a:r>
              <a:rPr dirty="0" sz="1600" spc="140"/>
              <a:t> </a:t>
            </a:r>
            <a:r>
              <a:rPr dirty="0" sz="1600"/>
              <a:t>information</a:t>
            </a:r>
            <a:r>
              <a:rPr dirty="0" sz="1600" spc="160"/>
              <a:t> </a:t>
            </a:r>
            <a:r>
              <a:rPr dirty="0" sz="1600"/>
              <a:t>from</a:t>
            </a:r>
            <a:r>
              <a:rPr dirty="0" sz="1600" spc="145"/>
              <a:t> </a:t>
            </a:r>
            <a:r>
              <a:rPr dirty="0" sz="1600"/>
              <a:t>documents</a:t>
            </a:r>
            <a:r>
              <a:rPr dirty="0" sz="1600" spc="160"/>
              <a:t> </a:t>
            </a:r>
            <a:r>
              <a:rPr dirty="0" sz="1600"/>
              <a:t>and</a:t>
            </a:r>
            <a:r>
              <a:rPr dirty="0" sz="1600" spc="145"/>
              <a:t> </a:t>
            </a:r>
            <a:r>
              <a:rPr dirty="0" sz="1600" spc="40"/>
              <a:t>build</a:t>
            </a:r>
            <a:endParaRPr sz="1600"/>
          </a:p>
          <a:p>
            <a:pPr marL="622300">
              <a:lnSpc>
                <a:spcPct val="100000"/>
              </a:lnSpc>
              <a:spcBef>
                <a:spcPts val="570"/>
              </a:spcBef>
            </a:pPr>
            <a:r>
              <a:rPr dirty="0" spc="75"/>
              <a:t>knowledge</a:t>
            </a:r>
            <a:r>
              <a:rPr dirty="0" spc="5"/>
              <a:t> </a:t>
            </a:r>
            <a:r>
              <a:rPr dirty="0" spc="-10"/>
              <a:t>bases.</a:t>
            </a:r>
          </a:p>
          <a:p>
            <a:pPr marL="621665" indent="-189865">
              <a:lnSpc>
                <a:spcPct val="100000"/>
              </a:lnSpc>
              <a:spcBef>
                <a:spcPts val="390"/>
              </a:spcBef>
              <a:buChar char="•"/>
              <a:tabLst>
                <a:tab pos="621665" algn="l"/>
              </a:tabLst>
            </a:pPr>
            <a:r>
              <a:rPr dirty="0" sz="1600"/>
              <a:t>Healthcare:</a:t>
            </a:r>
            <a:r>
              <a:rPr dirty="0" sz="1600" spc="160"/>
              <a:t> </a:t>
            </a:r>
            <a:r>
              <a:rPr dirty="0" sz="1600"/>
              <a:t>Analyze</a:t>
            </a:r>
            <a:r>
              <a:rPr dirty="0" sz="1600" spc="80"/>
              <a:t> </a:t>
            </a:r>
            <a:r>
              <a:rPr dirty="0" sz="1600" spc="45"/>
              <a:t>medical</a:t>
            </a:r>
            <a:r>
              <a:rPr dirty="0" sz="1600" spc="80"/>
              <a:t> </a:t>
            </a:r>
            <a:r>
              <a:rPr dirty="0" sz="1600" spc="45"/>
              <a:t>records</a:t>
            </a:r>
            <a:r>
              <a:rPr dirty="0" sz="1600" spc="80"/>
              <a:t> </a:t>
            </a:r>
            <a:r>
              <a:rPr dirty="0" sz="1600"/>
              <a:t>to</a:t>
            </a:r>
            <a:r>
              <a:rPr dirty="0" sz="1600" spc="75"/>
              <a:t> </a:t>
            </a:r>
            <a:r>
              <a:rPr dirty="0" sz="1600"/>
              <a:t>identify</a:t>
            </a:r>
            <a:r>
              <a:rPr dirty="0" sz="1600" spc="80"/>
              <a:t> </a:t>
            </a:r>
            <a:r>
              <a:rPr dirty="0" sz="1600"/>
              <a:t>patients</a:t>
            </a:r>
            <a:r>
              <a:rPr dirty="0" sz="1600" spc="85"/>
              <a:t> </a:t>
            </a:r>
            <a:r>
              <a:rPr dirty="0" sz="1600"/>
              <a:t>at</a:t>
            </a:r>
            <a:r>
              <a:rPr dirty="0" sz="1600" spc="75"/>
              <a:t> </a:t>
            </a:r>
            <a:r>
              <a:rPr dirty="0" sz="1600"/>
              <a:t>risk</a:t>
            </a:r>
            <a:r>
              <a:rPr dirty="0" sz="1600" spc="70"/>
              <a:t> </a:t>
            </a:r>
            <a:r>
              <a:rPr dirty="0" sz="1600"/>
              <a:t>for</a:t>
            </a:r>
            <a:r>
              <a:rPr dirty="0" sz="1600" spc="75"/>
              <a:t> </a:t>
            </a:r>
            <a:r>
              <a:rPr dirty="0" sz="1600"/>
              <a:t>certain</a:t>
            </a:r>
            <a:r>
              <a:rPr dirty="0" sz="1600" spc="80"/>
              <a:t> </a:t>
            </a:r>
            <a:r>
              <a:rPr dirty="0" sz="1600" spc="-10"/>
              <a:t>conditions.</a:t>
            </a:r>
            <a:endParaRPr sz="1600"/>
          </a:p>
          <a:p>
            <a:pPr marL="621665" indent="-189865">
              <a:lnSpc>
                <a:spcPct val="100000"/>
              </a:lnSpc>
              <a:spcBef>
                <a:spcPts val="480"/>
              </a:spcBef>
              <a:buChar char="•"/>
              <a:tabLst>
                <a:tab pos="621665" algn="l"/>
              </a:tabLst>
            </a:pPr>
            <a:r>
              <a:rPr dirty="0" sz="1600"/>
              <a:t>Finance:</a:t>
            </a:r>
            <a:r>
              <a:rPr dirty="0" sz="1600" spc="200"/>
              <a:t> </a:t>
            </a:r>
            <a:r>
              <a:rPr dirty="0" sz="1600"/>
              <a:t>Detect</a:t>
            </a:r>
            <a:r>
              <a:rPr dirty="0" sz="1600" spc="120"/>
              <a:t> </a:t>
            </a:r>
            <a:r>
              <a:rPr dirty="0" sz="1600"/>
              <a:t>fraud</a:t>
            </a:r>
            <a:r>
              <a:rPr dirty="0" sz="1600" spc="120"/>
              <a:t> </a:t>
            </a:r>
            <a:r>
              <a:rPr dirty="0" sz="1600"/>
              <a:t>and</a:t>
            </a:r>
            <a:r>
              <a:rPr dirty="0" sz="1600" spc="110"/>
              <a:t> </a:t>
            </a:r>
            <a:r>
              <a:rPr dirty="0" sz="1600"/>
              <a:t>analyze</a:t>
            </a:r>
            <a:r>
              <a:rPr dirty="0" sz="1600" spc="120"/>
              <a:t> </a:t>
            </a:r>
            <a:r>
              <a:rPr dirty="0" sz="1600"/>
              <a:t>financial</a:t>
            </a:r>
            <a:r>
              <a:rPr dirty="0" sz="1600" spc="130"/>
              <a:t> </a:t>
            </a:r>
            <a:r>
              <a:rPr dirty="0" sz="1600"/>
              <a:t>news</a:t>
            </a:r>
            <a:r>
              <a:rPr dirty="0" sz="1600" spc="114"/>
              <a:t> </a:t>
            </a:r>
            <a:r>
              <a:rPr dirty="0" sz="1600"/>
              <a:t>to</a:t>
            </a:r>
            <a:r>
              <a:rPr dirty="0" sz="1600" spc="114"/>
              <a:t> </a:t>
            </a:r>
            <a:r>
              <a:rPr dirty="0" sz="1600"/>
              <a:t>identify</a:t>
            </a:r>
            <a:r>
              <a:rPr dirty="0" sz="1600" spc="120"/>
              <a:t> </a:t>
            </a:r>
            <a:r>
              <a:rPr dirty="0" sz="1600"/>
              <a:t>investment</a:t>
            </a:r>
            <a:r>
              <a:rPr dirty="0" sz="1600" spc="125"/>
              <a:t> </a:t>
            </a:r>
            <a:r>
              <a:rPr dirty="0" sz="1600" spc="-10"/>
              <a:t>opportunities.</a:t>
            </a:r>
            <a:endParaRPr sz="1600"/>
          </a:p>
          <a:p>
            <a:pPr marL="622300" marR="69215" indent="-190500">
              <a:lnSpc>
                <a:spcPts val="2490"/>
              </a:lnSpc>
              <a:spcBef>
                <a:spcPts val="10"/>
              </a:spcBef>
              <a:buChar char="•"/>
              <a:tabLst>
                <a:tab pos="622300" algn="l"/>
              </a:tabLst>
            </a:pPr>
            <a:r>
              <a:rPr dirty="0" sz="1600"/>
              <a:t>Human</a:t>
            </a:r>
            <a:r>
              <a:rPr dirty="0" sz="1600" spc="120"/>
              <a:t> </a:t>
            </a:r>
            <a:r>
              <a:rPr dirty="0" sz="1600"/>
              <a:t>Resources:</a:t>
            </a:r>
            <a:r>
              <a:rPr dirty="0" sz="1600" spc="235"/>
              <a:t> </a:t>
            </a:r>
            <a:r>
              <a:rPr dirty="0" sz="1600"/>
              <a:t>Analyze</a:t>
            </a:r>
            <a:r>
              <a:rPr dirty="0" sz="1600" spc="145"/>
              <a:t> </a:t>
            </a:r>
            <a:r>
              <a:rPr dirty="0" sz="1600"/>
              <a:t>resumes</a:t>
            </a:r>
            <a:r>
              <a:rPr dirty="0" sz="1600" spc="145"/>
              <a:t> </a:t>
            </a:r>
            <a:r>
              <a:rPr dirty="0" sz="1600"/>
              <a:t>and</a:t>
            </a:r>
            <a:r>
              <a:rPr dirty="0" sz="1600" spc="135"/>
              <a:t> </a:t>
            </a:r>
            <a:r>
              <a:rPr dirty="0" sz="1600"/>
              <a:t>job</a:t>
            </a:r>
            <a:r>
              <a:rPr dirty="0" sz="1600" spc="135"/>
              <a:t> </a:t>
            </a:r>
            <a:r>
              <a:rPr dirty="0" sz="1600"/>
              <a:t>descriptions</a:t>
            </a:r>
            <a:r>
              <a:rPr dirty="0" sz="1600" spc="160"/>
              <a:t> </a:t>
            </a:r>
            <a:r>
              <a:rPr dirty="0" sz="1600"/>
              <a:t>to</a:t>
            </a:r>
            <a:r>
              <a:rPr dirty="0" sz="1600" spc="135"/>
              <a:t> </a:t>
            </a:r>
            <a:r>
              <a:rPr dirty="0" sz="1600"/>
              <a:t>find</a:t>
            </a:r>
            <a:r>
              <a:rPr dirty="0" sz="1600" spc="135"/>
              <a:t> </a:t>
            </a:r>
            <a:r>
              <a:rPr dirty="0" sz="1600"/>
              <a:t>the</a:t>
            </a:r>
            <a:r>
              <a:rPr dirty="0" sz="1600" spc="140"/>
              <a:t> </a:t>
            </a:r>
            <a:r>
              <a:rPr dirty="0" sz="1600"/>
              <a:t>best</a:t>
            </a:r>
            <a:r>
              <a:rPr dirty="0" sz="1600" spc="135"/>
              <a:t> </a:t>
            </a:r>
            <a:r>
              <a:rPr dirty="0" sz="1600" spc="-10"/>
              <a:t>candidates </a:t>
            </a:r>
            <a:r>
              <a:rPr dirty="0" sz="1600"/>
              <a:t>for</a:t>
            </a:r>
            <a:r>
              <a:rPr dirty="0" sz="1600" spc="5"/>
              <a:t> </a:t>
            </a:r>
            <a:r>
              <a:rPr dirty="0" sz="1600" spc="80"/>
              <a:t>open</a:t>
            </a:r>
            <a:r>
              <a:rPr dirty="0" sz="1600" spc="5"/>
              <a:t> </a:t>
            </a:r>
            <a:r>
              <a:rPr dirty="0" sz="1600" spc="-10"/>
              <a:t>positions.</a:t>
            </a:r>
            <a:endParaRPr sz="1600"/>
          </a:p>
        </p:txBody>
      </p:sp>
      <p:sp>
        <p:nvSpPr>
          <p:cNvPr id="4" name="object 4" descr=""/>
          <p:cNvSpPr txBox="1"/>
          <p:nvPr/>
        </p:nvSpPr>
        <p:spPr>
          <a:xfrm>
            <a:off x="2806700" y="6476305"/>
            <a:ext cx="8282940" cy="758825"/>
          </a:xfrm>
          <a:prstGeom prst="rect">
            <a:avLst/>
          </a:prstGeom>
        </p:spPr>
        <p:txBody>
          <a:bodyPr wrap="square" lIns="0" tIns="132715" rIns="0" bIns="0" rtlCol="0" vert="horz">
            <a:spAutoFit/>
          </a:bodyPr>
          <a:lstStyle/>
          <a:p>
            <a:pPr marL="12700" marR="5080">
              <a:lnSpc>
                <a:spcPct val="71800"/>
              </a:lnSpc>
              <a:spcBef>
                <a:spcPts val="1045"/>
              </a:spcBef>
            </a:pPr>
            <a:r>
              <a:rPr dirty="0" sz="2800">
                <a:latin typeface="Tahoma"/>
                <a:cs typeface="Tahoma"/>
              </a:rPr>
              <a:t>Example</a:t>
            </a:r>
            <a:r>
              <a:rPr dirty="0" sz="2800" spc="4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Scenario:</a:t>
            </a:r>
            <a:r>
              <a:rPr dirty="0" sz="2800" spc="4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Sentiment</a:t>
            </a:r>
            <a:r>
              <a:rPr dirty="0" sz="2800" spc="5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Analysis</a:t>
            </a:r>
            <a:r>
              <a:rPr dirty="0" sz="2800" spc="50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for</a:t>
            </a:r>
            <a:r>
              <a:rPr dirty="0" sz="2800" spc="40">
                <a:latin typeface="Tahoma"/>
                <a:cs typeface="Tahoma"/>
              </a:rPr>
              <a:t> </a:t>
            </a:r>
            <a:r>
              <a:rPr dirty="0" sz="2800" spc="45">
                <a:latin typeface="Tahoma"/>
                <a:cs typeface="Tahoma"/>
              </a:rPr>
              <a:t>Customer Reviews</a:t>
            </a:r>
            <a:endParaRPr sz="28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 descr=""/>
          <p:cNvSpPr txBox="1"/>
          <p:nvPr/>
        </p:nvSpPr>
        <p:spPr>
          <a:xfrm>
            <a:off x="2806700" y="90150"/>
            <a:ext cx="8700770" cy="461454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9055">
              <a:lnSpc>
                <a:spcPct val="1254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Imagine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company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wants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understand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how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customers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feel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about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their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products.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They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analyze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customer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reviews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determine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sentiment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expressed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each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review.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80"/>
              </a:spcBef>
            </a:pPr>
            <a:endParaRPr sz="1600">
              <a:latin typeface="Tahoma"/>
              <a:cs typeface="Tahoma"/>
            </a:endParaRPr>
          </a:p>
          <a:p>
            <a:pPr marL="621030" marR="358775" indent="-187960">
              <a:lnSpc>
                <a:spcPct val="129900"/>
              </a:lnSpc>
              <a:spcBef>
                <a:spcPts val="5"/>
              </a:spcBef>
              <a:buAutoNum type="arabicPeriod"/>
              <a:tabLst>
                <a:tab pos="622300" algn="l"/>
              </a:tabLst>
            </a:pP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Collect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Customer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Reviews:</a:t>
            </a:r>
            <a:r>
              <a:rPr dirty="0" sz="1600" spc="2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Gather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customer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reviews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various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sources,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such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as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	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online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marketplaces,</a:t>
            </a:r>
            <a:r>
              <a:rPr dirty="0" sz="1600" spc="1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social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media,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customer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surveys.</a:t>
            </a:r>
            <a:endParaRPr sz="1600">
              <a:latin typeface="Tahoma"/>
              <a:cs typeface="Tahoma"/>
            </a:endParaRPr>
          </a:p>
          <a:p>
            <a:pPr marL="621030" indent="-228600">
              <a:lnSpc>
                <a:spcPct val="100000"/>
              </a:lnSpc>
              <a:spcBef>
                <a:spcPts val="385"/>
              </a:spcBef>
              <a:buAutoNum type="arabicPeriod"/>
              <a:tabLst>
                <a:tab pos="621030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Send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Reviews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Language: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60">
                <a:solidFill>
                  <a:srgbClr val="212121"/>
                </a:solidFill>
                <a:latin typeface="Tahoma"/>
                <a:cs typeface="Tahoma"/>
              </a:rPr>
              <a:t>API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send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30">
                <a:solidFill>
                  <a:srgbClr val="212121"/>
                </a:solidFill>
                <a:latin typeface="Tahoma"/>
                <a:cs typeface="Tahoma"/>
              </a:rPr>
              <a:t>each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review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Sentiment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Analysis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service.</a:t>
            </a:r>
            <a:endParaRPr sz="1600">
              <a:latin typeface="Tahoma"/>
              <a:cs typeface="Tahoma"/>
            </a:endParaRPr>
          </a:p>
          <a:p>
            <a:pPr marL="621030" indent="-231775">
              <a:lnSpc>
                <a:spcPct val="100000"/>
              </a:lnSpc>
              <a:spcBef>
                <a:spcPts val="385"/>
              </a:spcBef>
              <a:buAutoNum type="arabicPeriod" startAt="3"/>
              <a:tabLst>
                <a:tab pos="621030" algn="l"/>
              </a:tabLst>
            </a:pP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Analyze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Sentiment:</a:t>
            </a:r>
            <a:r>
              <a:rPr dirty="0" sz="1600" spc="2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Sentiment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Analysis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will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analyze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each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review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return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sentiment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score,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indicating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whether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review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positive,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negative,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neutral.</a:t>
            </a:r>
            <a:endParaRPr sz="1600">
              <a:latin typeface="Tahoma"/>
              <a:cs typeface="Tahoma"/>
            </a:endParaRPr>
          </a:p>
          <a:p>
            <a:pPr marL="621030" indent="-238760">
              <a:lnSpc>
                <a:spcPct val="100000"/>
              </a:lnSpc>
              <a:spcBef>
                <a:spcPts val="385"/>
              </a:spcBef>
              <a:buAutoNum type="arabicPeriod" startAt="4"/>
              <a:tabLst>
                <a:tab pos="621030" algn="l"/>
              </a:tabLst>
            </a:pP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Visualize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Results:</a:t>
            </a:r>
            <a:r>
              <a:rPr dirty="0" sz="1600" spc="1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dashboard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reporting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tool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visualize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sentiment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scores</a:t>
            </a:r>
            <a:endParaRPr sz="1600">
              <a:latin typeface="Tahoma"/>
              <a:cs typeface="Tahoma"/>
            </a:endParaRPr>
          </a:p>
          <a:p>
            <a:pPr marL="622300">
              <a:lnSpc>
                <a:spcPct val="100000"/>
              </a:lnSpc>
              <a:spcBef>
                <a:spcPts val="57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identify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trends.</a:t>
            </a:r>
            <a:endParaRPr sz="1600">
              <a:latin typeface="Tahoma"/>
              <a:cs typeface="Tahoma"/>
            </a:endParaRPr>
          </a:p>
          <a:p>
            <a:pPr marL="621030" indent="-231140">
              <a:lnSpc>
                <a:spcPct val="100000"/>
              </a:lnSpc>
              <a:spcBef>
                <a:spcPts val="385"/>
              </a:spcBef>
              <a:buAutoNum type="arabicPeriod" startAt="5"/>
              <a:tabLst>
                <a:tab pos="621030" algn="l"/>
              </a:tabLst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Take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Action: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sentiment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analysis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results,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company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take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action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endParaRPr sz="1600">
              <a:latin typeface="Tahoma"/>
              <a:cs typeface="Tahoma"/>
            </a:endParaRPr>
          </a:p>
          <a:p>
            <a:pPr marL="622300" marR="906144">
              <a:lnSpc>
                <a:spcPct val="125400"/>
              </a:lnSpc>
              <a:spcBef>
                <a:spcPts val="85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address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customer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concerns,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improve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product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quality,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enhance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customer satisfaction.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3" name="object 3" descr=""/>
          <p:cNvSpPr txBox="1"/>
          <p:nvPr/>
        </p:nvSpPr>
        <p:spPr>
          <a:xfrm>
            <a:off x="2806700" y="5384105"/>
            <a:ext cx="3820795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160">
                <a:latin typeface="Tahoma"/>
                <a:cs typeface="Tahoma"/>
              </a:rPr>
              <a:t>Code</a:t>
            </a:r>
            <a:r>
              <a:rPr dirty="0" sz="2800" spc="35">
                <a:latin typeface="Tahoma"/>
                <a:cs typeface="Tahoma"/>
              </a:rPr>
              <a:t> </a:t>
            </a:r>
            <a:r>
              <a:rPr dirty="0" sz="2800">
                <a:latin typeface="Tahoma"/>
                <a:cs typeface="Tahoma"/>
              </a:rPr>
              <a:t>Example</a:t>
            </a:r>
            <a:r>
              <a:rPr dirty="0" sz="2800" spc="45">
                <a:latin typeface="Tahoma"/>
                <a:cs typeface="Tahoma"/>
              </a:rPr>
              <a:t> </a:t>
            </a:r>
            <a:r>
              <a:rPr dirty="0" sz="2800" spc="-10">
                <a:latin typeface="Tahoma"/>
                <a:cs typeface="Tahoma"/>
              </a:rPr>
              <a:t>(Python)</a:t>
            </a:r>
            <a:endParaRPr sz="2800">
              <a:latin typeface="Tahoma"/>
              <a:cs typeface="Tahoma"/>
            </a:endParaRPr>
          </a:p>
        </p:txBody>
      </p:sp>
      <p:grpSp>
        <p:nvGrpSpPr>
          <p:cNvPr id="4" name="object 4" descr=""/>
          <p:cNvGrpSpPr/>
          <p:nvPr/>
        </p:nvGrpSpPr>
        <p:grpSpPr>
          <a:xfrm>
            <a:off x="2819400" y="6388100"/>
            <a:ext cx="8686800" cy="1219200"/>
            <a:chOff x="2819400" y="6388100"/>
            <a:chExt cx="8686800" cy="1219200"/>
          </a:xfrm>
        </p:grpSpPr>
        <p:sp>
          <p:nvSpPr>
            <p:cNvPr id="5" name="object 5" descr=""/>
            <p:cNvSpPr/>
            <p:nvPr/>
          </p:nvSpPr>
          <p:spPr>
            <a:xfrm>
              <a:off x="2819400" y="6388100"/>
              <a:ext cx="50800" cy="1219200"/>
            </a:xfrm>
            <a:custGeom>
              <a:avLst/>
              <a:gdLst/>
              <a:ahLst/>
              <a:cxnLst/>
              <a:rect l="l" t="t" r="r" b="b"/>
              <a:pathLst>
                <a:path w="50800" h="1219200">
                  <a:moveTo>
                    <a:pt x="508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50800" y="12192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5D02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 descr=""/>
            <p:cNvSpPr/>
            <p:nvPr/>
          </p:nvSpPr>
          <p:spPr>
            <a:xfrm>
              <a:off x="2870200" y="6388100"/>
              <a:ext cx="8636000" cy="1219200"/>
            </a:xfrm>
            <a:custGeom>
              <a:avLst/>
              <a:gdLst/>
              <a:ahLst/>
              <a:cxnLst/>
              <a:rect l="l" t="t" r="r" b="b"/>
              <a:pathLst>
                <a:path w="8636000" h="1219200">
                  <a:moveTo>
                    <a:pt x="8636000" y="0"/>
                  </a:moveTo>
                  <a:lnTo>
                    <a:pt x="0" y="0"/>
                  </a:lnTo>
                  <a:lnTo>
                    <a:pt x="0" y="1219200"/>
                  </a:lnTo>
                  <a:lnTo>
                    <a:pt x="8636000" y="1219200"/>
                  </a:lnTo>
                  <a:lnTo>
                    <a:pt x="8636000" y="0"/>
                  </a:lnTo>
                  <a:close/>
                </a:path>
              </a:pathLst>
            </a:custGeom>
            <a:solidFill>
              <a:srgbClr val="F3F6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7" name="object 7" descr=""/>
          <p:cNvSpPr txBox="1"/>
          <p:nvPr/>
        </p:nvSpPr>
        <p:spPr>
          <a:xfrm>
            <a:off x="2870200" y="6476238"/>
            <a:ext cx="8636000" cy="6356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54000" marR="2888615">
              <a:lnSpc>
                <a:spcPct val="1250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SimSun-ExtB"/>
                <a:cs typeface="SimSun-ExtB"/>
              </a:rPr>
              <a:t>from azure.ai.textanalytics import </a:t>
            </a:r>
            <a:r>
              <a:rPr dirty="0" sz="1600" spc="-10">
                <a:solidFill>
                  <a:srgbClr val="212121"/>
                </a:solidFill>
                <a:latin typeface="SimSun-ExtB"/>
                <a:cs typeface="SimSun-ExtB"/>
              </a:rPr>
              <a:t>TextAnalyticsClient </a:t>
            </a:r>
            <a:r>
              <a:rPr dirty="0" sz="1600">
                <a:solidFill>
                  <a:srgbClr val="212121"/>
                </a:solidFill>
                <a:latin typeface="SimSun-ExtB"/>
                <a:cs typeface="SimSun-ExtB"/>
              </a:rPr>
              <a:t>from azure.core.credentials import </a:t>
            </a:r>
            <a:r>
              <a:rPr dirty="0" sz="1600" spc="-10">
                <a:solidFill>
                  <a:srgbClr val="212121"/>
                </a:solidFill>
                <a:latin typeface="SimSun-ExtB"/>
                <a:cs typeface="SimSun-ExtB"/>
              </a:rPr>
              <a:t>AzureKeyCredential</a:t>
            </a:r>
            <a:endParaRPr sz="1600">
              <a:latin typeface="SimSun-ExtB"/>
              <a:cs typeface="SimSun-ExtB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 descr=""/>
          <p:cNvGrpSpPr/>
          <p:nvPr/>
        </p:nvGrpSpPr>
        <p:grpSpPr>
          <a:xfrm>
            <a:off x="2819400" y="4864100"/>
            <a:ext cx="8686800" cy="2133600"/>
            <a:chOff x="2819400" y="4864100"/>
            <a:chExt cx="8686800" cy="2133600"/>
          </a:xfrm>
        </p:grpSpPr>
        <p:sp>
          <p:nvSpPr>
            <p:cNvPr id="3" name="object 3" descr=""/>
            <p:cNvSpPr/>
            <p:nvPr/>
          </p:nvSpPr>
          <p:spPr>
            <a:xfrm>
              <a:off x="2819400" y="4864100"/>
              <a:ext cx="50800" cy="2133600"/>
            </a:xfrm>
            <a:custGeom>
              <a:avLst/>
              <a:gdLst/>
              <a:ahLst/>
              <a:cxnLst/>
              <a:rect l="l" t="t" r="r" b="b"/>
              <a:pathLst>
                <a:path w="50800" h="2133600">
                  <a:moveTo>
                    <a:pt x="508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50800" y="2133600"/>
                  </a:lnTo>
                  <a:lnTo>
                    <a:pt x="50800" y="0"/>
                  </a:lnTo>
                  <a:close/>
                </a:path>
              </a:pathLst>
            </a:custGeom>
            <a:solidFill>
              <a:srgbClr val="5D029E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 descr=""/>
            <p:cNvSpPr/>
            <p:nvPr/>
          </p:nvSpPr>
          <p:spPr>
            <a:xfrm>
              <a:off x="2870200" y="4864100"/>
              <a:ext cx="8636000" cy="2133600"/>
            </a:xfrm>
            <a:custGeom>
              <a:avLst/>
              <a:gdLst/>
              <a:ahLst/>
              <a:cxnLst/>
              <a:rect l="l" t="t" r="r" b="b"/>
              <a:pathLst>
                <a:path w="8636000" h="2133600">
                  <a:moveTo>
                    <a:pt x="8636000" y="0"/>
                  </a:moveTo>
                  <a:lnTo>
                    <a:pt x="0" y="0"/>
                  </a:lnTo>
                  <a:lnTo>
                    <a:pt x="0" y="2133600"/>
                  </a:lnTo>
                  <a:lnTo>
                    <a:pt x="8636000" y="2133600"/>
                  </a:lnTo>
                  <a:lnTo>
                    <a:pt x="8636000" y="0"/>
                  </a:lnTo>
                  <a:close/>
                </a:path>
              </a:pathLst>
            </a:custGeom>
            <a:solidFill>
              <a:srgbClr val="F3F6F7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5" name="object 5" descr=""/>
          <p:cNvSpPr txBox="1"/>
          <p:nvPr/>
        </p:nvSpPr>
        <p:spPr>
          <a:xfrm>
            <a:off x="2806700" y="91043"/>
            <a:ext cx="8699500" cy="641096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852795">
              <a:lnSpc>
                <a:spcPct val="1250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endpoint</a:t>
            </a:r>
            <a:r>
              <a:rPr dirty="0" sz="160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95">
                <a:solidFill>
                  <a:srgbClr val="212121"/>
                </a:solidFill>
                <a:latin typeface="Tahoma"/>
                <a:cs typeface="Tahoma"/>
              </a:rPr>
              <a:t>=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"YOUR_ENDPOINT"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key</a:t>
            </a:r>
            <a:r>
              <a:rPr dirty="0" sz="1600" spc="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95">
                <a:solidFill>
                  <a:srgbClr val="212121"/>
                </a:solidFill>
                <a:latin typeface="Tahoma"/>
                <a:cs typeface="Tahoma"/>
              </a:rPr>
              <a:t>=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"YOUR_KEY"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44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credential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95">
                <a:solidFill>
                  <a:srgbClr val="212121"/>
                </a:solidFill>
                <a:latin typeface="Tahoma"/>
                <a:cs typeface="Tahoma"/>
              </a:rPr>
              <a:t>=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AzureKeyCredential(key)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text_analytics_client</a:t>
            </a:r>
            <a:r>
              <a:rPr dirty="0" sz="1600" spc="4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95">
                <a:solidFill>
                  <a:srgbClr val="212121"/>
                </a:solidFill>
                <a:latin typeface="Tahoma"/>
                <a:cs typeface="Tahoma"/>
              </a:rPr>
              <a:t>=</a:t>
            </a:r>
            <a:r>
              <a:rPr dirty="0" sz="1600" spc="43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TextAnalyticsClient(endpoint=endpoint,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credential=credential)</a:t>
            </a:r>
            <a:endParaRPr sz="1600">
              <a:latin typeface="Tahoma"/>
              <a:cs typeface="Tahoma"/>
            </a:endParaRPr>
          </a:p>
          <a:p>
            <a:pPr marL="12700" marR="5039995">
              <a:lnSpc>
                <a:spcPct val="250000"/>
              </a:lnSpc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text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95">
                <a:solidFill>
                  <a:srgbClr val="212121"/>
                </a:solidFill>
                <a:latin typeface="Tahoma"/>
                <a:cs typeface="Tahoma"/>
              </a:rPr>
              <a:t>=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85">
                <a:solidFill>
                  <a:srgbClr val="212121"/>
                </a:solidFill>
                <a:latin typeface="Tahoma"/>
                <a:cs typeface="Tahoma"/>
              </a:rPr>
              <a:t>"I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love</a:t>
            </a:r>
            <a:r>
              <a:rPr dirty="0" sz="1600" spc="1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this</a:t>
            </a:r>
            <a:r>
              <a:rPr dirty="0" sz="1600" spc="2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product!</a:t>
            </a:r>
            <a:r>
              <a:rPr dirty="0" sz="1600" spc="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75">
                <a:solidFill>
                  <a:srgbClr val="212121"/>
                </a:solidFill>
                <a:latin typeface="Tahoma"/>
                <a:cs typeface="Tahoma"/>
              </a:rPr>
              <a:t>It's</a:t>
            </a:r>
            <a:r>
              <a:rPr dirty="0" sz="1600" spc="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amazing."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documents</a:t>
            </a:r>
            <a:r>
              <a:rPr dirty="0" sz="1600" spc="1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95">
                <a:solidFill>
                  <a:srgbClr val="212121"/>
                </a:solidFill>
                <a:latin typeface="Tahoma"/>
                <a:cs typeface="Tahoma"/>
              </a:rPr>
              <a:t>=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[text]</a:t>
            </a: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8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response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 </a:t>
            </a:r>
            <a:r>
              <a:rPr dirty="0" sz="1600" spc="-295">
                <a:solidFill>
                  <a:srgbClr val="212121"/>
                </a:solidFill>
                <a:latin typeface="Tahoma"/>
                <a:cs typeface="Tahoma"/>
              </a:rPr>
              <a:t>=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text_analytics_client.analyze_sentiment(documents=documents)[0]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950"/>
              </a:spcBef>
            </a:pPr>
            <a:endParaRPr sz="16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dirty="0" sz="1600" spc="-30">
                <a:solidFill>
                  <a:srgbClr val="212121"/>
                </a:solidFill>
                <a:latin typeface="Tahoma"/>
                <a:cs typeface="Tahoma"/>
              </a:rPr>
              <a:t>print("Sentiment:",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response.sentiment)</a:t>
            </a:r>
            <a:endParaRPr sz="1600">
              <a:latin typeface="Tahoma"/>
              <a:cs typeface="Tahoma"/>
            </a:endParaRPr>
          </a:p>
          <a:p>
            <a:pPr marL="12700" marR="2895600">
              <a:lnSpc>
                <a:spcPct val="125000"/>
              </a:lnSpc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print("Positive</a:t>
            </a:r>
            <a:r>
              <a:rPr dirty="0" sz="1600" spc="-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score:",</a:t>
            </a:r>
            <a:r>
              <a:rPr dirty="0" sz="1600" spc="-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response.confidence_scores.positive)</a:t>
            </a:r>
            <a:r>
              <a:rPr dirty="0" sz="1600" spc="500">
                <a:solidFill>
                  <a:srgbClr val="212121"/>
                </a:solidFill>
                <a:latin typeface="Tahoma"/>
                <a:cs typeface="Tahoma"/>
              </a:rPr>
              <a:t> 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print("Negative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score:",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response.confidence_scores.negative)</a:t>
            </a:r>
            <a:r>
              <a:rPr dirty="0" sz="1600" spc="500">
                <a:solidFill>
                  <a:srgbClr val="212121"/>
                </a:solidFill>
                <a:latin typeface="Tahoma"/>
                <a:cs typeface="Tahoma"/>
              </a:rPr>
              <a:t> 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print("Neutral</a:t>
            </a:r>
            <a:r>
              <a:rPr dirty="0" sz="1600" spc="2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0">
                <a:solidFill>
                  <a:srgbClr val="212121"/>
                </a:solidFill>
                <a:latin typeface="Tahoma"/>
                <a:cs typeface="Tahoma"/>
              </a:rPr>
              <a:t>score:",</a:t>
            </a:r>
            <a:r>
              <a:rPr dirty="0" sz="1600" spc="2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response.confidence_scores.neutral)</a:t>
            </a: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</a:pPr>
            <a:endParaRPr sz="16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15"/>
              </a:spcBef>
            </a:pPr>
            <a:endParaRPr sz="1600">
              <a:latin typeface="Tahoma"/>
              <a:cs typeface="Tahoma"/>
            </a:endParaRPr>
          </a:p>
          <a:p>
            <a:pPr marL="317500" marR="450215">
              <a:lnSpc>
                <a:spcPct val="125000"/>
              </a:lnSpc>
            </a:pPr>
            <a:r>
              <a:rPr dirty="0" sz="1600">
                <a:solidFill>
                  <a:srgbClr val="212121"/>
                </a:solidFill>
                <a:latin typeface="SimSun-ExtB"/>
                <a:cs typeface="SimSun-ExtB"/>
              </a:rPr>
              <a:t>This code snippet demonstrates how to use the Azure AI Language SDK for </a:t>
            </a:r>
            <a:r>
              <a:rPr dirty="0" sz="1600" spc="-10">
                <a:solidFill>
                  <a:srgbClr val="212121"/>
                </a:solidFill>
                <a:latin typeface="SimSun-ExtB"/>
                <a:cs typeface="SimSun-ExtB"/>
              </a:rPr>
              <a:t>Python </a:t>
            </a:r>
            <a:r>
              <a:rPr dirty="0" sz="1600">
                <a:solidFill>
                  <a:srgbClr val="212121"/>
                </a:solidFill>
                <a:latin typeface="SimSun-ExtB"/>
                <a:cs typeface="SimSun-ExtB"/>
              </a:rPr>
              <a:t>to perform sentiment analysis on a text. You will need to </a:t>
            </a:r>
            <a:r>
              <a:rPr dirty="0" sz="1600" spc="-10">
                <a:solidFill>
                  <a:srgbClr val="212121"/>
                </a:solidFill>
                <a:latin typeface="SimSun-ExtB"/>
                <a:cs typeface="SimSun-ExtB"/>
              </a:rPr>
              <a:t>replace</a:t>
            </a:r>
            <a:endParaRPr sz="1600">
              <a:latin typeface="SimSun-ExtB"/>
              <a:cs typeface="SimSun-ExtB"/>
            </a:endParaRPr>
          </a:p>
          <a:p>
            <a:pPr marL="317500" marR="450215">
              <a:lnSpc>
                <a:spcPct val="125000"/>
              </a:lnSpc>
            </a:pPr>
            <a:r>
              <a:rPr dirty="0" sz="1600">
                <a:solidFill>
                  <a:srgbClr val="212121"/>
                </a:solidFill>
                <a:latin typeface="SimSun-ExtB"/>
                <a:cs typeface="SimSun-ExtB"/>
              </a:rPr>
              <a:t>`YOUR_ENDPOINT` and `YOUR_KEY` with your actual Azure AI Language endpoint </a:t>
            </a:r>
            <a:r>
              <a:rPr dirty="0" sz="1600" spc="-25">
                <a:solidFill>
                  <a:srgbClr val="212121"/>
                </a:solidFill>
                <a:latin typeface="SimSun-ExtB"/>
                <a:cs typeface="SimSun-ExtB"/>
              </a:rPr>
              <a:t>and </a:t>
            </a:r>
            <a:r>
              <a:rPr dirty="0" sz="1600" spc="-20">
                <a:solidFill>
                  <a:srgbClr val="212121"/>
                </a:solidFill>
                <a:latin typeface="SimSun-ExtB"/>
                <a:cs typeface="SimSun-ExtB"/>
              </a:rPr>
              <a:t>key.</a:t>
            </a:r>
            <a:endParaRPr sz="1600">
              <a:latin typeface="SimSun-ExtB"/>
              <a:cs typeface="SimSun-ExtB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63648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pc="-10"/>
              <a:t>Pricing</a:t>
            </a:r>
          </a:p>
        </p:txBody>
      </p:sp>
      <p:sp>
        <p:nvSpPr>
          <p:cNvPr id="3" name="object 3" descr=""/>
          <p:cNvSpPr txBox="1"/>
          <p:nvPr/>
        </p:nvSpPr>
        <p:spPr>
          <a:xfrm>
            <a:off x="2806700" y="1309350"/>
            <a:ext cx="8689975" cy="124841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pricing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on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pay-as-you-go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model.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charged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based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on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number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transactions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make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service.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pricing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varies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depending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on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the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specific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you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are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using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volume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transactions.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Refer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Language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pricing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page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for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the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most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up-to-date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pricing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information.</a:t>
            </a:r>
            <a:endParaRPr sz="1600">
              <a:latin typeface="Tahoma"/>
              <a:cs typeface="Tahoma"/>
            </a:endParaRPr>
          </a:p>
        </p:txBody>
      </p:sp>
      <p:sp>
        <p:nvSpPr>
          <p:cNvPr id="4" name="object 4" descr=""/>
          <p:cNvSpPr txBox="1"/>
          <p:nvPr/>
        </p:nvSpPr>
        <p:spPr>
          <a:xfrm>
            <a:off x="2806700" y="3250505"/>
            <a:ext cx="1813560" cy="452120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55">
                <a:latin typeface="Tahoma"/>
                <a:cs typeface="Tahoma"/>
              </a:rPr>
              <a:t>Conclusion</a:t>
            </a:r>
            <a:endParaRPr sz="2800">
              <a:latin typeface="Tahoma"/>
              <a:cs typeface="Tahoma"/>
            </a:endParaRPr>
          </a:p>
        </p:txBody>
      </p:sp>
      <p:sp>
        <p:nvSpPr>
          <p:cNvPr id="5" name="object 5" descr=""/>
          <p:cNvSpPr txBox="1"/>
          <p:nvPr/>
        </p:nvSpPr>
        <p:spPr>
          <a:xfrm>
            <a:off x="2806700" y="4052550"/>
            <a:ext cx="8709660" cy="1859914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25400"/>
              </a:lnSpc>
              <a:spcBef>
                <a:spcPts val="100"/>
              </a:spcBef>
            </a:pP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provides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comprehensive</a:t>
            </a:r>
            <a:r>
              <a:rPr dirty="0" sz="1600" spc="10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suite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of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NLP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capabilities</a:t>
            </a:r>
            <a:r>
              <a:rPr dirty="0" sz="1600" spc="9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be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used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to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build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intelligent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applications</a:t>
            </a:r>
            <a:r>
              <a:rPr dirty="0" sz="1600" spc="1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that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understand</a:t>
            </a:r>
            <a:r>
              <a:rPr dirty="0" sz="1600" spc="1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3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analyze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text.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90">
                <a:solidFill>
                  <a:srgbClr val="212121"/>
                </a:solidFill>
                <a:latin typeface="Tahoma"/>
                <a:cs typeface="Tahoma"/>
              </a:rPr>
              <a:t>Its</a:t>
            </a:r>
            <a:r>
              <a:rPr dirty="0" sz="1600" spc="13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pre-built</a:t>
            </a:r>
            <a:r>
              <a:rPr dirty="0" sz="1600" spc="14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models,</a:t>
            </a:r>
            <a:r>
              <a:rPr dirty="0" sz="1600" spc="14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custom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model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support,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integration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with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other</a:t>
            </a:r>
            <a:r>
              <a:rPr dirty="0" sz="1600" spc="114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services</a:t>
            </a:r>
            <a:r>
              <a:rPr dirty="0" sz="1600" spc="12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make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it</a:t>
            </a:r>
            <a:r>
              <a:rPr dirty="0" sz="1600" spc="10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powerful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tool</a:t>
            </a:r>
            <a:r>
              <a:rPr dirty="0" sz="1600" spc="11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for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businesses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developers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45">
                <a:solidFill>
                  <a:srgbClr val="212121"/>
                </a:solidFill>
                <a:latin typeface="Tahoma"/>
                <a:cs typeface="Tahoma"/>
              </a:rPr>
              <a:t>looking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to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extract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insights</a:t>
            </a:r>
            <a:r>
              <a:rPr dirty="0" sz="1600" spc="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from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text</a:t>
            </a:r>
            <a:r>
              <a:rPr dirty="0" sz="1600" spc="5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automate</a:t>
            </a:r>
            <a:r>
              <a:rPr dirty="0" sz="1600" spc="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tasks.</a:t>
            </a:r>
            <a:r>
              <a:rPr dirty="0" sz="1600" spc="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25">
                <a:solidFill>
                  <a:srgbClr val="212121"/>
                </a:solidFill>
                <a:latin typeface="Tahoma"/>
                <a:cs typeface="Tahoma"/>
              </a:rPr>
              <a:t>By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leveraging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Azure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45">
                <a:solidFill>
                  <a:srgbClr val="212121"/>
                </a:solidFill>
                <a:latin typeface="Tahoma"/>
                <a:cs typeface="Tahoma"/>
              </a:rPr>
              <a:t>AI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Language,</a:t>
            </a:r>
            <a:r>
              <a:rPr dirty="0" sz="1600" spc="17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organizations</a:t>
            </a:r>
            <a:r>
              <a:rPr dirty="0" sz="1600" spc="1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can</a:t>
            </a:r>
            <a:r>
              <a:rPr dirty="0" sz="1600" spc="16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50">
                <a:solidFill>
                  <a:srgbClr val="212121"/>
                </a:solidFill>
                <a:latin typeface="Tahoma"/>
                <a:cs typeface="Tahoma"/>
              </a:rPr>
              <a:t>improve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customer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service,</a:t>
            </a:r>
            <a:r>
              <a:rPr dirty="0" sz="1600" spc="1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enhance</a:t>
            </a:r>
            <a:r>
              <a:rPr dirty="0" sz="1600" spc="16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content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moderation,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gain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market</a:t>
            </a:r>
            <a:r>
              <a:rPr dirty="0" sz="1600" spc="8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insights,</a:t>
            </a:r>
            <a:r>
              <a:rPr dirty="0" sz="1600" spc="90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and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>
                <a:solidFill>
                  <a:srgbClr val="212121"/>
                </a:solidFill>
                <a:latin typeface="Tahoma"/>
                <a:cs typeface="Tahoma"/>
              </a:rPr>
              <a:t>streamline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75">
                <a:solidFill>
                  <a:srgbClr val="212121"/>
                </a:solidFill>
                <a:latin typeface="Tahoma"/>
                <a:cs typeface="Tahoma"/>
              </a:rPr>
              <a:t>knowledge</a:t>
            </a:r>
            <a:r>
              <a:rPr dirty="0" sz="1600" spc="85">
                <a:solidFill>
                  <a:srgbClr val="212121"/>
                </a:solidFill>
                <a:latin typeface="Tahoma"/>
                <a:cs typeface="Tahoma"/>
              </a:rPr>
              <a:t> </a:t>
            </a:r>
            <a:r>
              <a:rPr dirty="0" sz="1600" spc="-10">
                <a:solidFill>
                  <a:srgbClr val="212121"/>
                </a:solidFill>
                <a:latin typeface="Tahoma"/>
                <a:cs typeface="Tahoma"/>
              </a:rPr>
              <a:t>management.</a:t>
            </a:r>
            <a:endParaRPr sz="16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2025-07-31T19:31:31Z</dcterms:created>
  <dcterms:modified xsi:type="dcterms:W3CDTF">2025-07-31T19:31:31Z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2025-07-31T00:00:00Z</vt:filetime>
  </property>
  <property fmtid="{D5CDD505-2E9C-101B-9397-08002B2CF9AE}" pid="3" name="LastSaved">
    <vt:filetime>2025-07-31T00:00:00Z</vt:filetime>
  </property>
</Properties>
</file>