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4325600" cy="8051800"/>
  <p:notesSz cx="14325600" cy="8051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4420" y="2496058"/>
            <a:ext cx="12176760" cy="16908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48840" y="4509008"/>
            <a:ext cx="10027920" cy="201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16280" y="1851914"/>
            <a:ext cx="6231636" cy="5314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377684" y="1851914"/>
            <a:ext cx="6231636" cy="5314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6700" y="507305"/>
            <a:ext cx="648335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99079" y="1549003"/>
            <a:ext cx="8727440" cy="394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70704" y="7488174"/>
            <a:ext cx="4584192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16280" y="7488174"/>
            <a:ext cx="3294888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314432" y="7488174"/>
            <a:ext cx="3294888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700" y="366705"/>
            <a:ext cx="7872095" cy="124142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7300"/>
              </a:lnSpc>
              <a:spcBef>
                <a:spcPts val="100"/>
              </a:spcBef>
            </a:pPr>
            <a:r>
              <a:rPr dirty="0" sz="3400" spc="-20"/>
              <a:t>Elastic</a:t>
            </a:r>
            <a:r>
              <a:rPr dirty="0" sz="3400" spc="135"/>
              <a:t> </a:t>
            </a:r>
            <a:r>
              <a:rPr dirty="0" sz="3400"/>
              <a:t>Computing:</a:t>
            </a:r>
            <a:r>
              <a:rPr dirty="0" sz="3400" spc="130"/>
              <a:t> </a:t>
            </a:r>
            <a:r>
              <a:rPr dirty="0" sz="3400"/>
              <a:t>Scaling</a:t>
            </a:r>
            <a:r>
              <a:rPr dirty="0" sz="3400" spc="135"/>
              <a:t> </a:t>
            </a:r>
            <a:r>
              <a:rPr dirty="0" sz="3400"/>
              <a:t>Resources</a:t>
            </a:r>
            <a:r>
              <a:rPr dirty="0" sz="3400" spc="135"/>
              <a:t> </a:t>
            </a:r>
            <a:r>
              <a:rPr dirty="0" sz="3400" spc="95"/>
              <a:t>on </a:t>
            </a:r>
            <a:r>
              <a:rPr dirty="0" sz="3400" spc="40"/>
              <a:t>Demand</a:t>
            </a:r>
            <a:endParaRPr sz="3400"/>
          </a:p>
        </p:txBody>
      </p:sp>
      <p:sp>
        <p:nvSpPr>
          <p:cNvPr id="3" name="object 3" descr=""/>
          <p:cNvSpPr txBox="1"/>
          <p:nvPr/>
        </p:nvSpPr>
        <p:spPr>
          <a:xfrm>
            <a:off x="2806700" y="2223750"/>
            <a:ext cx="8536940" cy="1248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document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provides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overview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computing,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cloud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concept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that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enables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on-demand</a:t>
            </a:r>
            <a:r>
              <a:rPr dirty="0" sz="1600" spc="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allocation</a:t>
            </a:r>
            <a:r>
              <a:rPr dirty="0" sz="1600" spc="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deallocation.</a:t>
            </a:r>
            <a:r>
              <a:rPr dirty="0" sz="1600" spc="2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35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1600" spc="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explores</a:t>
            </a:r>
            <a:r>
              <a:rPr dirty="0" sz="1600" spc="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benefits,</a:t>
            </a:r>
            <a:r>
              <a:rPr dirty="0" sz="1600" spc="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key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characteristics,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implementation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strategies,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common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use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cases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computing,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highlighting</a:t>
            </a:r>
            <a:r>
              <a:rPr dirty="0" sz="1600" spc="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its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role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optimizing</a:t>
            </a:r>
            <a:r>
              <a:rPr dirty="0" sz="160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utilization</a:t>
            </a:r>
            <a:r>
              <a:rPr dirty="0" sz="1600" spc="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reducing</a:t>
            </a:r>
            <a:r>
              <a:rPr dirty="0" sz="1600" spc="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costs.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06700" y="4164905"/>
            <a:ext cx="43688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ahoma"/>
                <a:cs typeface="Tahoma"/>
              </a:rPr>
              <a:t>What</a:t>
            </a:r>
            <a:r>
              <a:rPr dirty="0" sz="2800" spc="-9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is</a:t>
            </a:r>
            <a:r>
              <a:rPr dirty="0" sz="2800" spc="-9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Elastic</a:t>
            </a:r>
            <a:r>
              <a:rPr dirty="0" sz="2800" spc="-75">
                <a:latin typeface="Tahoma"/>
                <a:cs typeface="Tahoma"/>
              </a:rPr>
              <a:t> </a:t>
            </a:r>
            <a:r>
              <a:rPr dirty="0" sz="2800" spc="75">
                <a:latin typeface="Tahoma"/>
                <a:cs typeface="Tahoma"/>
              </a:rPr>
              <a:t>Computing?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06700" y="4966950"/>
            <a:ext cx="8669020" cy="2165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-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-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model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where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 resources (such as</a:t>
            </a:r>
            <a:r>
              <a:rPr dirty="0" sz="1600" spc="-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power,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storage,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networking)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be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dynamically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provisioned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released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based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application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demand.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35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allows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organizations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scale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their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7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infrastructure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up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down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automatically,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ensuring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they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have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resources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they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need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when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they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need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them,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avoiding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unnecessary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costs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when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demand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low.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contrasts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traditional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on-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premises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infrastructure,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where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resources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typically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provisioned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peak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demand,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leading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to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significant</a:t>
            </a:r>
            <a:r>
              <a:rPr dirty="0" sz="1600" spc="2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underutilization</a:t>
            </a:r>
            <a:r>
              <a:rPr dirty="0" sz="1600" spc="2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during</a:t>
            </a:r>
            <a:r>
              <a:rPr dirty="0" sz="1600" spc="2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off-peak</a:t>
            </a:r>
            <a:r>
              <a:rPr dirty="0" sz="1600" spc="2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periods.</a:t>
            </a:r>
            <a:endParaRPr sz="1600">
              <a:latin typeface="Tahoma"/>
              <a:cs typeface="Tahoma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211387" y="534987"/>
            <a:ext cx="441325" cy="441325"/>
            <a:chOff x="2211387" y="534987"/>
            <a:chExt cx="441325" cy="441325"/>
          </a:xfrm>
        </p:grpSpPr>
        <p:sp>
          <p:nvSpPr>
            <p:cNvPr id="7" name="object 7" descr=""/>
            <p:cNvSpPr/>
            <p:nvPr/>
          </p:nvSpPr>
          <p:spPr>
            <a:xfrm>
              <a:off x="2224087" y="634046"/>
              <a:ext cx="297180" cy="329565"/>
            </a:xfrm>
            <a:custGeom>
              <a:avLst/>
              <a:gdLst/>
              <a:ahLst/>
              <a:cxnLst/>
              <a:rect l="l" t="t" r="r" b="b"/>
              <a:pathLst>
                <a:path w="297180" h="329565">
                  <a:moveTo>
                    <a:pt x="148589" y="129540"/>
                  </a:moveTo>
                  <a:lnTo>
                    <a:pt x="206427" y="124450"/>
                  </a:lnTo>
                  <a:lnTo>
                    <a:pt x="253658" y="110569"/>
                  </a:lnTo>
                  <a:lnTo>
                    <a:pt x="285503" y="89981"/>
                  </a:lnTo>
                  <a:lnTo>
                    <a:pt x="297180" y="64769"/>
                  </a:lnTo>
                  <a:lnTo>
                    <a:pt x="285503" y="39558"/>
                  </a:lnTo>
                  <a:lnTo>
                    <a:pt x="253658" y="18970"/>
                  </a:lnTo>
                  <a:lnTo>
                    <a:pt x="206427" y="5089"/>
                  </a:lnTo>
                  <a:lnTo>
                    <a:pt x="148589" y="0"/>
                  </a:lnTo>
                  <a:lnTo>
                    <a:pt x="90751" y="5089"/>
                  </a:lnTo>
                  <a:lnTo>
                    <a:pt x="43520" y="18970"/>
                  </a:lnTo>
                  <a:lnTo>
                    <a:pt x="11676" y="39558"/>
                  </a:lnTo>
                  <a:lnTo>
                    <a:pt x="0" y="64769"/>
                  </a:lnTo>
                  <a:lnTo>
                    <a:pt x="11676" y="89981"/>
                  </a:lnTo>
                  <a:lnTo>
                    <a:pt x="43520" y="110569"/>
                  </a:lnTo>
                  <a:lnTo>
                    <a:pt x="90751" y="124450"/>
                  </a:lnTo>
                  <a:lnTo>
                    <a:pt x="148589" y="129540"/>
                  </a:lnTo>
                  <a:close/>
                </a:path>
                <a:path w="297180" h="329565">
                  <a:moveTo>
                    <a:pt x="0" y="70483"/>
                  </a:moveTo>
                  <a:lnTo>
                    <a:pt x="0" y="264793"/>
                  </a:lnTo>
                  <a:lnTo>
                    <a:pt x="11697" y="290184"/>
                  </a:lnTo>
                  <a:lnTo>
                    <a:pt x="43576" y="310752"/>
                  </a:lnTo>
                  <a:lnTo>
                    <a:pt x="90814" y="324533"/>
                  </a:lnTo>
                  <a:lnTo>
                    <a:pt x="148589" y="329563"/>
                  </a:lnTo>
                  <a:lnTo>
                    <a:pt x="206365" y="324533"/>
                  </a:lnTo>
                  <a:lnTo>
                    <a:pt x="253603" y="310752"/>
                  </a:lnTo>
                  <a:lnTo>
                    <a:pt x="285482" y="290184"/>
                  </a:lnTo>
                  <a:lnTo>
                    <a:pt x="297180" y="264793"/>
                  </a:lnTo>
                  <a:lnTo>
                    <a:pt x="297180" y="70483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62212" y="534987"/>
              <a:ext cx="190500" cy="15240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25751" y="800800"/>
              <a:ext cx="93851" cy="12203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Key</a:t>
            </a:r>
            <a:r>
              <a:rPr dirty="0" spc="-20"/>
              <a:t> </a:t>
            </a:r>
            <a:r>
              <a:rPr dirty="0"/>
              <a:t>Characteristics</a:t>
            </a:r>
            <a:r>
              <a:rPr dirty="0" spc="5"/>
              <a:t> </a:t>
            </a:r>
            <a:r>
              <a:rPr dirty="0" spc="85"/>
              <a:t>of</a:t>
            </a:r>
            <a:r>
              <a:rPr dirty="0" spc="-25"/>
              <a:t> </a:t>
            </a:r>
            <a:r>
              <a:rPr dirty="0" spc="-10"/>
              <a:t>Elastic </a:t>
            </a:r>
            <a:r>
              <a:rPr dirty="0" spc="75"/>
              <a:t>Computing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06700" y="1371203"/>
            <a:ext cx="8661400" cy="455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Several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key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characteristics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define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computing: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600">
              <a:latin typeface="Tahoma"/>
              <a:cs typeface="Tahoma"/>
            </a:endParaRPr>
          </a:p>
          <a:p>
            <a:pPr marL="622300" marR="233679" indent="-190500">
              <a:lnSpc>
                <a:spcPct val="129900"/>
              </a:lnSpc>
              <a:buChar char="•"/>
              <a:tabLst>
                <a:tab pos="622300" algn="l"/>
              </a:tabLst>
            </a:pP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On-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Demand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Provisioning: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Resources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available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when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needed,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without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long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lead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times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procurement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configuration.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Automatic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Scaling:</a:t>
            </a:r>
            <a:r>
              <a:rPr dirty="0" sz="1600" spc="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system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automatically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adjusts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allocation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based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real-time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demand,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without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manual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intervention.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Pay-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as-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you-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Go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Pricing: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Users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charged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only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resources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they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consume,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eliminating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need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pay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idle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capacity.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Scalability:</a:t>
            </a:r>
            <a:r>
              <a:rPr dirty="0" sz="160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system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scale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up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down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quickly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efficiently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handle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fluctuating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workloads.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Flexibility:</a:t>
            </a:r>
            <a:r>
              <a:rPr dirty="0" sz="1600" spc="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supports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wide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range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types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endParaRPr sz="1600">
              <a:latin typeface="Tahoma"/>
              <a:cs typeface="Tahoma"/>
            </a:endParaRPr>
          </a:p>
          <a:p>
            <a:pPr marL="622300" marR="645795">
              <a:lnSpc>
                <a:spcPct val="125400"/>
              </a:lnSpc>
              <a:spcBef>
                <a:spcPts val="8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configurations,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allowing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users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tailor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their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infrastructure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specific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application requirements.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80"/>
              </a:spcBef>
              <a:buChar char="•"/>
              <a:tabLst>
                <a:tab pos="621665" algn="l"/>
              </a:tabLst>
            </a:pP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Pooling: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Resources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pooled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shared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among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multiple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users,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improving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utilization</a:t>
            </a:r>
            <a:r>
              <a:rPr dirty="0" sz="1600" spc="2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reducing</a:t>
            </a:r>
            <a:r>
              <a:rPr dirty="0" sz="1600" spc="2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costs.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362200" y="1828800"/>
            <a:ext cx="2438400" cy="2133600"/>
          </a:xfrm>
          <a:custGeom>
            <a:avLst/>
            <a:gdLst/>
            <a:ahLst/>
            <a:cxnLst/>
            <a:rect l="l" t="t" r="r" b="b"/>
            <a:pathLst>
              <a:path w="2438400" h="2133600">
                <a:moveTo>
                  <a:pt x="1458065" y="2133523"/>
                </a:moveTo>
                <a:lnTo>
                  <a:pt x="0" y="2133523"/>
                </a:lnTo>
                <a:lnTo>
                  <a:pt x="0" y="0"/>
                </a:lnTo>
                <a:lnTo>
                  <a:pt x="2438400" y="0"/>
                </a:lnTo>
                <a:lnTo>
                  <a:pt x="2438400" y="1524000"/>
                </a:lnTo>
                <a:lnTo>
                  <a:pt x="2424509" y="1784151"/>
                </a:lnTo>
                <a:lnTo>
                  <a:pt x="2393950" y="1947862"/>
                </a:lnTo>
                <a:lnTo>
                  <a:pt x="2363390" y="2032992"/>
                </a:lnTo>
                <a:lnTo>
                  <a:pt x="2301663" y="2068268"/>
                </a:lnTo>
                <a:lnTo>
                  <a:pt x="2253430" y="2078050"/>
                </a:lnTo>
                <a:lnTo>
                  <a:pt x="2204837" y="2086803"/>
                </a:lnTo>
                <a:lnTo>
                  <a:pt x="2155921" y="2094585"/>
                </a:lnTo>
                <a:lnTo>
                  <a:pt x="2106719" y="2101453"/>
                </a:lnTo>
                <a:lnTo>
                  <a:pt x="2057269" y="2107463"/>
                </a:lnTo>
                <a:lnTo>
                  <a:pt x="2007608" y="2112673"/>
                </a:lnTo>
                <a:lnTo>
                  <a:pt x="1957773" y="2117140"/>
                </a:lnTo>
                <a:lnTo>
                  <a:pt x="1907802" y="2120922"/>
                </a:lnTo>
                <a:lnTo>
                  <a:pt x="1857732" y="2124075"/>
                </a:lnTo>
                <a:lnTo>
                  <a:pt x="1807599" y="2126656"/>
                </a:lnTo>
                <a:lnTo>
                  <a:pt x="1707297" y="2130332"/>
                </a:lnTo>
                <a:lnTo>
                  <a:pt x="1557310" y="2132990"/>
                </a:lnTo>
                <a:lnTo>
                  <a:pt x="1458065" y="2133523"/>
                </a:lnTo>
                <a:close/>
              </a:path>
            </a:pathLst>
          </a:custGeom>
          <a:solidFill>
            <a:srgbClr val="FFFA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2362200" y="4267200"/>
            <a:ext cx="2438400" cy="1828800"/>
          </a:xfrm>
          <a:custGeom>
            <a:avLst/>
            <a:gdLst/>
            <a:ahLst/>
            <a:cxnLst/>
            <a:rect l="l" t="t" r="r" b="b"/>
            <a:pathLst>
              <a:path w="2438400" h="1828800">
                <a:moveTo>
                  <a:pt x="1746250" y="1828800"/>
                </a:moveTo>
                <a:lnTo>
                  <a:pt x="0" y="1828800"/>
                </a:lnTo>
                <a:lnTo>
                  <a:pt x="0" y="0"/>
                </a:lnTo>
                <a:lnTo>
                  <a:pt x="2438400" y="0"/>
                </a:lnTo>
                <a:lnTo>
                  <a:pt x="2438400" y="1252609"/>
                </a:lnTo>
                <a:lnTo>
                  <a:pt x="2437926" y="1297328"/>
                </a:lnTo>
                <a:lnTo>
                  <a:pt x="2436660" y="1346056"/>
                </a:lnTo>
                <a:lnTo>
                  <a:pt x="2434831" y="1396269"/>
                </a:lnTo>
                <a:lnTo>
                  <a:pt x="2432672" y="1445445"/>
                </a:lnTo>
                <a:lnTo>
                  <a:pt x="2423145" y="1506344"/>
                </a:lnTo>
                <a:lnTo>
                  <a:pt x="2402989" y="1555814"/>
                </a:lnTo>
                <a:lnTo>
                  <a:pt x="2375293" y="1596725"/>
                </a:lnTo>
                <a:lnTo>
                  <a:pt x="2343150" y="1631950"/>
                </a:lnTo>
                <a:lnTo>
                  <a:pt x="2197100" y="1752600"/>
                </a:lnTo>
                <a:lnTo>
                  <a:pt x="2161289" y="1773167"/>
                </a:lnTo>
                <a:lnTo>
                  <a:pt x="2117466" y="1789708"/>
                </a:lnTo>
                <a:lnTo>
                  <a:pt x="2067535" y="1802653"/>
                </a:lnTo>
                <a:lnTo>
                  <a:pt x="2013398" y="1812429"/>
                </a:lnTo>
                <a:lnTo>
                  <a:pt x="1956959" y="1819466"/>
                </a:lnTo>
                <a:lnTo>
                  <a:pt x="1900122" y="1824193"/>
                </a:lnTo>
                <a:lnTo>
                  <a:pt x="1844789" y="1827038"/>
                </a:lnTo>
                <a:lnTo>
                  <a:pt x="1792863" y="1828431"/>
                </a:lnTo>
                <a:lnTo>
                  <a:pt x="1746250" y="1828800"/>
                </a:lnTo>
                <a:close/>
              </a:path>
            </a:pathLst>
          </a:custGeom>
          <a:solidFill>
            <a:srgbClr val="F9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105400" y="1981200"/>
            <a:ext cx="2438400" cy="2286000"/>
          </a:xfrm>
          <a:custGeom>
            <a:avLst/>
            <a:gdLst/>
            <a:ahLst/>
            <a:cxnLst/>
            <a:rect l="l" t="t" r="r" b="b"/>
            <a:pathLst>
              <a:path w="2438400" h="2286000">
                <a:moveTo>
                  <a:pt x="2438400" y="2286000"/>
                </a:moveTo>
                <a:lnTo>
                  <a:pt x="692150" y="2286000"/>
                </a:lnTo>
                <a:lnTo>
                  <a:pt x="645535" y="2285631"/>
                </a:lnTo>
                <a:lnTo>
                  <a:pt x="593610" y="2284238"/>
                </a:lnTo>
                <a:lnTo>
                  <a:pt x="538278" y="2281393"/>
                </a:lnTo>
                <a:lnTo>
                  <a:pt x="481441" y="2276666"/>
                </a:lnTo>
                <a:lnTo>
                  <a:pt x="425002" y="2269629"/>
                </a:lnTo>
                <a:lnTo>
                  <a:pt x="370866" y="2259853"/>
                </a:lnTo>
                <a:lnTo>
                  <a:pt x="320935" y="2246908"/>
                </a:lnTo>
                <a:lnTo>
                  <a:pt x="277111" y="2230367"/>
                </a:lnTo>
                <a:lnTo>
                  <a:pt x="241300" y="2209800"/>
                </a:lnTo>
                <a:lnTo>
                  <a:pt x="95250" y="2089150"/>
                </a:lnTo>
                <a:lnTo>
                  <a:pt x="63106" y="2053925"/>
                </a:lnTo>
                <a:lnTo>
                  <a:pt x="35411" y="2013014"/>
                </a:lnTo>
                <a:lnTo>
                  <a:pt x="15254" y="1963544"/>
                </a:lnTo>
                <a:lnTo>
                  <a:pt x="5727" y="1902645"/>
                </a:lnTo>
                <a:lnTo>
                  <a:pt x="3566" y="1853469"/>
                </a:lnTo>
                <a:lnTo>
                  <a:pt x="1737" y="1803256"/>
                </a:lnTo>
                <a:lnTo>
                  <a:pt x="472" y="1754528"/>
                </a:lnTo>
                <a:lnTo>
                  <a:pt x="0" y="1709809"/>
                </a:lnTo>
                <a:lnTo>
                  <a:pt x="0" y="0"/>
                </a:lnTo>
                <a:lnTo>
                  <a:pt x="2438400" y="0"/>
                </a:lnTo>
                <a:lnTo>
                  <a:pt x="2438400" y="2286000"/>
                </a:lnTo>
                <a:close/>
              </a:path>
            </a:pathLst>
          </a:custGeom>
          <a:solidFill>
            <a:srgbClr val="FFF2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105400" y="4572000"/>
            <a:ext cx="2438400" cy="2133600"/>
          </a:xfrm>
          <a:custGeom>
            <a:avLst/>
            <a:gdLst/>
            <a:ahLst/>
            <a:cxnLst/>
            <a:rect l="l" t="t" r="r" b="b"/>
            <a:pathLst>
              <a:path w="2438400" h="2133600">
                <a:moveTo>
                  <a:pt x="2438400" y="2133600"/>
                </a:moveTo>
                <a:lnTo>
                  <a:pt x="1078632" y="2133600"/>
                </a:lnTo>
                <a:lnTo>
                  <a:pt x="1026726" y="2133246"/>
                </a:lnTo>
                <a:lnTo>
                  <a:pt x="974848" y="2132186"/>
                </a:lnTo>
                <a:lnTo>
                  <a:pt x="923006" y="2130420"/>
                </a:lnTo>
                <a:lnTo>
                  <a:pt x="871208" y="2127949"/>
                </a:lnTo>
                <a:lnTo>
                  <a:pt x="819460" y="2124774"/>
                </a:lnTo>
                <a:lnTo>
                  <a:pt x="767769" y="2120896"/>
                </a:lnTo>
                <a:lnTo>
                  <a:pt x="716143" y="2116316"/>
                </a:lnTo>
                <a:lnTo>
                  <a:pt x="664589" y="2111035"/>
                </a:lnTo>
                <a:lnTo>
                  <a:pt x="613114" y="2105053"/>
                </a:lnTo>
                <a:lnTo>
                  <a:pt x="561725" y="2098372"/>
                </a:lnTo>
                <a:lnTo>
                  <a:pt x="510429" y="2090992"/>
                </a:lnTo>
                <a:lnTo>
                  <a:pt x="459234" y="2082914"/>
                </a:lnTo>
                <a:lnTo>
                  <a:pt x="408146" y="2074140"/>
                </a:lnTo>
                <a:lnTo>
                  <a:pt x="357173" y="2064669"/>
                </a:lnTo>
                <a:lnTo>
                  <a:pt x="306322" y="2054503"/>
                </a:lnTo>
                <a:lnTo>
                  <a:pt x="255600" y="2043643"/>
                </a:lnTo>
                <a:lnTo>
                  <a:pt x="205014" y="2032089"/>
                </a:lnTo>
                <a:lnTo>
                  <a:pt x="115437" y="2010059"/>
                </a:lnTo>
                <a:lnTo>
                  <a:pt x="68779" y="1989636"/>
                </a:lnTo>
                <a:lnTo>
                  <a:pt x="32277" y="1955998"/>
                </a:lnTo>
                <a:lnTo>
                  <a:pt x="8496" y="1912428"/>
                </a:lnTo>
                <a:lnTo>
                  <a:pt x="0" y="1862209"/>
                </a:lnTo>
                <a:lnTo>
                  <a:pt x="0" y="0"/>
                </a:lnTo>
                <a:lnTo>
                  <a:pt x="2438400" y="0"/>
                </a:lnTo>
                <a:lnTo>
                  <a:pt x="2438400" y="2133600"/>
                </a:lnTo>
                <a:close/>
              </a:path>
            </a:pathLst>
          </a:custGeom>
          <a:solidFill>
            <a:srgbClr val="F2F0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7848600" y="1828800"/>
            <a:ext cx="2438400" cy="2133600"/>
          </a:xfrm>
          <a:custGeom>
            <a:avLst/>
            <a:gdLst/>
            <a:ahLst/>
            <a:cxnLst/>
            <a:rect l="l" t="t" r="r" b="b"/>
            <a:pathLst>
              <a:path w="2438400" h="2133600">
                <a:moveTo>
                  <a:pt x="2438400" y="2133600"/>
                </a:moveTo>
                <a:lnTo>
                  <a:pt x="0" y="2133600"/>
                </a:lnTo>
                <a:lnTo>
                  <a:pt x="0" y="271390"/>
                </a:lnTo>
                <a:lnTo>
                  <a:pt x="8496" y="221171"/>
                </a:lnTo>
                <a:lnTo>
                  <a:pt x="32277" y="177601"/>
                </a:lnTo>
                <a:lnTo>
                  <a:pt x="68779" y="143963"/>
                </a:lnTo>
                <a:lnTo>
                  <a:pt x="115437" y="123540"/>
                </a:lnTo>
                <a:lnTo>
                  <a:pt x="205014" y="101510"/>
                </a:lnTo>
                <a:lnTo>
                  <a:pt x="255600" y="89956"/>
                </a:lnTo>
                <a:lnTo>
                  <a:pt x="306322" y="79096"/>
                </a:lnTo>
                <a:lnTo>
                  <a:pt x="357173" y="68930"/>
                </a:lnTo>
                <a:lnTo>
                  <a:pt x="408146" y="59459"/>
                </a:lnTo>
                <a:lnTo>
                  <a:pt x="459234" y="50685"/>
                </a:lnTo>
                <a:lnTo>
                  <a:pt x="510429" y="42607"/>
                </a:lnTo>
                <a:lnTo>
                  <a:pt x="561725" y="35227"/>
                </a:lnTo>
                <a:lnTo>
                  <a:pt x="613114" y="28546"/>
                </a:lnTo>
                <a:lnTo>
                  <a:pt x="664589" y="22564"/>
                </a:lnTo>
                <a:lnTo>
                  <a:pt x="716143" y="17283"/>
                </a:lnTo>
                <a:lnTo>
                  <a:pt x="767769" y="12703"/>
                </a:lnTo>
                <a:lnTo>
                  <a:pt x="819460" y="8825"/>
                </a:lnTo>
                <a:lnTo>
                  <a:pt x="871208" y="5650"/>
                </a:lnTo>
                <a:lnTo>
                  <a:pt x="923006" y="3179"/>
                </a:lnTo>
                <a:lnTo>
                  <a:pt x="974848" y="1413"/>
                </a:lnTo>
                <a:lnTo>
                  <a:pt x="1026726" y="353"/>
                </a:lnTo>
                <a:lnTo>
                  <a:pt x="1078632" y="0"/>
                </a:lnTo>
                <a:lnTo>
                  <a:pt x="2438400" y="0"/>
                </a:lnTo>
                <a:lnTo>
                  <a:pt x="2438400" y="2133600"/>
                </a:lnTo>
                <a:close/>
              </a:path>
            </a:pathLst>
          </a:custGeom>
          <a:solidFill>
            <a:srgbClr val="FF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591800" y="1981200"/>
            <a:ext cx="2438400" cy="1828800"/>
          </a:xfrm>
          <a:custGeom>
            <a:avLst/>
            <a:gdLst/>
            <a:ahLst/>
            <a:cxnLst/>
            <a:rect l="l" t="t" r="r" b="b"/>
            <a:pathLst>
              <a:path w="2438400" h="1828800">
                <a:moveTo>
                  <a:pt x="2438400" y="1828799"/>
                </a:moveTo>
                <a:lnTo>
                  <a:pt x="0" y="1828799"/>
                </a:lnTo>
                <a:lnTo>
                  <a:pt x="0" y="0"/>
                </a:lnTo>
                <a:lnTo>
                  <a:pt x="1437248" y="0"/>
                </a:lnTo>
                <a:lnTo>
                  <a:pt x="1607194" y="1190"/>
                </a:lnTo>
                <a:lnTo>
                  <a:pt x="1707297" y="3266"/>
                </a:lnTo>
                <a:lnTo>
                  <a:pt x="1807599" y="6943"/>
                </a:lnTo>
                <a:lnTo>
                  <a:pt x="1857732" y="9524"/>
                </a:lnTo>
                <a:lnTo>
                  <a:pt x="1907802" y="12677"/>
                </a:lnTo>
                <a:lnTo>
                  <a:pt x="1957773" y="16459"/>
                </a:lnTo>
                <a:lnTo>
                  <a:pt x="2007608" y="20926"/>
                </a:lnTo>
                <a:lnTo>
                  <a:pt x="2057269" y="26136"/>
                </a:lnTo>
                <a:lnTo>
                  <a:pt x="2106719" y="32146"/>
                </a:lnTo>
                <a:lnTo>
                  <a:pt x="2155921" y="39014"/>
                </a:lnTo>
                <a:lnTo>
                  <a:pt x="2204837" y="46796"/>
                </a:lnTo>
                <a:lnTo>
                  <a:pt x="2253430" y="55549"/>
                </a:lnTo>
                <a:lnTo>
                  <a:pt x="2301663" y="65331"/>
                </a:lnTo>
                <a:lnTo>
                  <a:pt x="2349500" y="76199"/>
                </a:lnTo>
                <a:lnTo>
                  <a:pt x="2393950" y="185737"/>
                </a:lnTo>
                <a:lnTo>
                  <a:pt x="2424509" y="349448"/>
                </a:lnTo>
                <a:lnTo>
                  <a:pt x="2438400" y="609599"/>
                </a:lnTo>
                <a:lnTo>
                  <a:pt x="2438400" y="1828799"/>
                </a:lnTo>
                <a:close/>
              </a:path>
            </a:pathLst>
          </a:custGeom>
          <a:solidFill>
            <a:srgbClr val="FFEBF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456428" y="2262088"/>
            <a:ext cx="1689100" cy="17049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52095" marR="257175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DE8431"/>
                </a:solidFill>
                <a:latin typeface="Roboto"/>
                <a:cs typeface="Roboto"/>
              </a:rPr>
              <a:t>Automatic </a:t>
            </a:r>
            <a:r>
              <a:rPr dirty="0" sz="2000" spc="-10">
                <a:solidFill>
                  <a:srgbClr val="DE8431"/>
                </a:solidFill>
                <a:latin typeface="Roboto"/>
                <a:cs typeface="Roboto"/>
              </a:rPr>
              <a:t>Scaling</a:t>
            </a:r>
            <a:endParaRPr sz="2000">
              <a:latin typeface="Roboto"/>
              <a:cs typeface="Roboto"/>
            </a:endParaRPr>
          </a:p>
          <a:p>
            <a:pPr algn="ctr" marL="12700" marR="5080" indent="-2540">
              <a:lnSpc>
                <a:spcPct val="100000"/>
              </a:lnSpc>
              <a:spcBef>
                <a:spcPts val="1220"/>
              </a:spcBef>
            </a:pPr>
            <a:r>
              <a:rPr dirty="0" sz="1500" spc="-10">
                <a:solidFill>
                  <a:srgbClr val="B27238"/>
                </a:solidFill>
                <a:latin typeface="Roboto"/>
                <a:cs typeface="Roboto"/>
              </a:rPr>
              <a:t>System</a:t>
            </a:r>
            <a:r>
              <a:rPr dirty="0" sz="1500" spc="-75">
                <a:solidFill>
                  <a:srgbClr val="B27238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B27238"/>
                </a:solidFill>
                <a:latin typeface="Roboto"/>
                <a:cs typeface="Roboto"/>
              </a:rPr>
              <a:t>adjusts </a:t>
            </a:r>
            <a:r>
              <a:rPr dirty="0" sz="1500" spc="-20">
                <a:solidFill>
                  <a:srgbClr val="B27238"/>
                </a:solidFill>
                <a:latin typeface="Roboto"/>
                <a:cs typeface="Roboto"/>
              </a:rPr>
              <a:t>resources</a:t>
            </a:r>
            <a:r>
              <a:rPr dirty="0" sz="1500" spc="-35">
                <a:solidFill>
                  <a:srgbClr val="B27238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B27238"/>
                </a:solidFill>
                <a:latin typeface="Roboto"/>
                <a:cs typeface="Roboto"/>
              </a:rPr>
              <a:t>based</a:t>
            </a:r>
            <a:r>
              <a:rPr dirty="0" sz="1500" spc="-30">
                <a:solidFill>
                  <a:srgbClr val="B27238"/>
                </a:solidFill>
                <a:latin typeface="Roboto"/>
                <a:cs typeface="Roboto"/>
              </a:rPr>
              <a:t> </a:t>
            </a:r>
            <a:r>
              <a:rPr dirty="0" sz="1500" spc="-35">
                <a:solidFill>
                  <a:srgbClr val="B27238"/>
                </a:solidFill>
                <a:latin typeface="Roboto"/>
                <a:cs typeface="Roboto"/>
              </a:rPr>
              <a:t>on </a:t>
            </a:r>
            <a:r>
              <a:rPr dirty="0" sz="1500" spc="-10">
                <a:solidFill>
                  <a:srgbClr val="B27238"/>
                </a:solidFill>
                <a:latin typeface="Roboto"/>
                <a:cs typeface="Roboto"/>
              </a:rPr>
              <a:t>demand, automatically.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720969" y="773385"/>
            <a:ext cx="3953510" cy="406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500" b="1">
                <a:solidFill>
                  <a:srgbClr val="474747"/>
                </a:solidFill>
                <a:latin typeface="Roboto"/>
                <a:cs typeface="Roboto"/>
              </a:rPr>
              <a:t>Elastic</a:t>
            </a:r>
            <a:r>
              <a:rPr dirty="0" sz="2500" spc="-40" b="1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dirty="0" sz="2500" b="1">
                <a:solidFill>
                  <a:srgbClr val="474747"/>
                </a:solidFill>
                <a:latin typeface="Roboto"/>
                <a:cs typeface="Roboto"/>
              </a:rPr>
              <a:t>Computing</a:t>
            </a:r>
            <a:r>
              <a:rPr dirty="0" sz="2500" spc="-40" b="1">
                <a:solidFill>
                  <a:srgbClr val="474747"/>
                </a:solidFill>
                <a:latin typeface="Roboto"/>
                <a:cs typeface="Roboto"/>
              </a:rPr>
              <a:t> </a:t>
            </a:r>
            <a:r>
              <a:rPr dirty="0" sz="2500" spc="-10" b="1">
                <a:solidFill>
                  <a:srgbClr val="474747"/>
                </a:solidFill>
                <a:latin typeface="Roboto"/>
                <a:cs typeface="Roboto"/>
              </a:rPr>
              <a:t>Features</a:t>
            </a:r>
            <a:endParaRPr sz="2500">
              <a:latin typeface="Roboto"/>
              <a:cs typeface="Roboto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374900" y="4548088"/>
            <a:ext cx="2413000" cy="981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B95DE5"/>
                </a:solidFill>
                <a:latin typeface="Roboto"/>
                <a:cs typeface="Roboto"/>
              </a:rPr>
              <a:t>Flexibility</a:t>
            </a:r>
            <a:endParaRPr sz="2000">
              <a:latin typeface="Roboto"/>
              <a:cs typeface="Roboto"/>
            </a:endParaRPr>
          </a:p>
          <a:p>
            <a:pPr algn="ctr" marL="377825" marR="417830" indent="-6350">
              <a:lnSpc>
                <a:spcPct val="100000"/>
              </a:lnSpc>
              <a:spcBef>
                <a:spcPts val="1520"/>
              </a:spcBef>
            </a:pPr>
            <a:r>
              <a:rPr dirty="0" sz="1500" spc="-10">
                <a:solidFill>
                  <a:srgbClr val="A454C9"/>
                </a:solidFill>
                <a:latin typeface="Roboto"/>
                <a:cs typeface="Roboto"/>
              </a:rPr>
              <a:t>Supports</a:t>
            </a:r>
            <a:r>
              <a:rPr dirty="0" sz="1500" spc="-85">
                <a:solidFill>
                  <a:srgbClr val="A454C9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A454C9"/>
                </a:solidFill>
                <a:latin typeface="Roboto"/>
                <a:cs typeface="Roboto"/>
              </a:rPr>
              <a:t>various resource</a:t>
            </a:r>
            <a:r>
              <a:rPr dirty="0" sz="1500" spc="-35">
                <a:solidFill>
                  <a:srgbClr val="A454C9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A454C9"/>
                </a:solidFill>
                <a:latin typeface="Roboto"/>
                <a:cs typeface="Roboto"/>
              </a:rPr>
              <a:t>types</a:t>
            </a:r>
            <a:r>
              <a:rPr dirty="0" sz="1500" spc="-35">
                <a:solidFill>
                  <a:srgbClr val="A454C9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A454C9"/>
                </a:solidFill>
                <a:latin typeface="Roboto"/>
                <a:cs typeface="Roboto"/>
              </a:rPr>
              <a:t>and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374900" y="2109688"/>
            <a:ext cx="2413000" cy="128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93395" marR="514984" indent="-6350">
              <a:lnSpc>
                <a:spcPct val="100000"/>
              </a:lnSpc>
              <a:spcBef>
                <a:spcPts val="100"/>
              </a:spcBef>
            </a:pPr>
            <a:r>
              <a:rPr dirty="0" sz="2000" spc="-70">
                <a:solidFill>
                  <a:srgbClr val="DFCB14"/>
                </a:solidFill>
                <a:latin typeface="Roboto"/>
                <a:cs typeface="Roboto"/>
              </a:rPr>
              <a:t>On-</a:t>
            </a:r>
            <a:r>
              <a:rPr dirty="0" sz="2000" spc="-10">
                <a:solidFill>
                  <a:srgbClr val="DFCB14"/>
                </a:solidFill>
                <a:latin typeface="Roboto"/>
                <a:cs typeface="Roboto"/>
              </a:rPr>
              <a:t>Demand </a:t>
            </a:r>
            <a:r>
              <a:rPr dirty="0" sz="2000" spc="-30">
                <a:solidFill>
                  <a:srgbClr val="DFCB14"/>
                </a:solidFill>
                <a:latin typeface="Roboto"/>
                <a:cs typeface="Roboto"/>
              </a:rPr>
              <a:t>Provisioning</a:t>
            </a:r>
            <a:endParaRPr sz="2000">
              <a:latin typeface="Roboto"/>
              <a:cs typeface="Roboto"/>
            </a:endParaRPr>
          </a:p>
          <a:p>
            <a:pPr algn="ctr" marL="339725" marR="377190">
              <a:lnSpc>
                <a:spcPct val="100000"/>
              </a:lnSpc>
              <a:spcBef>
                <a:spcPts val="1520"/>
              </a:spcBef>
            </a:pPr>
            <a:r>
              <a:rPr dirty="0" sz="1500" spc="-20">
                <a:solidFill>
                  <a:srgbClr val="AB9E2B"/>
                </a:solidFill>
                <a:latin typeface="Roboto"/>
                <a:cs typeface="Roboto"/>
              </a:rPr>
              <a:t>Resources</a:t>
            </a:r>
            <a:r>
              <a:rPr dirty="0" sz="1500" spc="-10">
                <a:solidFill>
                  <a:srgbClr val="AB9E2B"/>
                </a:solidFill>
                <a:latin typeface="Roboto"/>
                <a:cs typeface="Roboto"/>
              </a:rPr>
              <a:t> available </a:t>
            </a:r>
            <a:r>
              <a:rPr dirty="0" sz="1500">
                <a:solidFill>
                  <a:srgbClr val="AB9E2B"/>
                </a:solidFill>
                <a:latin typeface="Roboto"/>
                <a:cs typeface="Roboto"/>
              </a:rPr>
              <a:t>when</a:t>
            </a:r>
            <a:r>
              <a:rPr dirty="0" sz="1500" spc="-95">
                <a:solidFill>
                  <a:srgbClr val="AB9E2B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AB9E2B"/>
                </a:solidFill>
                <a:latin typeface="Roboto"/>
                <a:cs typeface="Roboto"/>
              </a:rPr>
              <a:t>needed,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8215376" y="2109688"/>
            <a:ext cx="16452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10">
                <a:solidFill>
                  <a:srgbClr val="E55752"/>
                </a:solidFill>
                <a:latin typeface="Roboto"/>
                <a:cs typeface="Roboto"/>
              </a:rPr>
              <a:t>Pay-</a:t>
            </a:r>
            <a:r>
              <a:rPr dirty="0" sz="2000" spc="-105">
                <a:solidFill>
                  <a:srgbClr val="E55752"/>
                </a:solidFill>
                <a:latin typeface="Roboto"/>
                <a:cs typeface="Roboto"/>
              </a:rPr>
              <a:t>as-you-</a:t>
            </a:r>
            <a:r>
              <a:rPr dirty="0" sz="2000" spc="-55">
                <a:solidFill>
                  <a:srgbClr val="E55752"/>
                </a:solidFill>
                <a:latin typeface="Roboto"/>
                <a:cs typeface="Roboto"/>
              </a:rPr>
              <a:t>Go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7861300" y="2414488"/>
            <a:ext cx="2413000" cy="1209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R="5588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E55752"/>
                </a:solidFill>
                <a:latin typeface="Roboto"/>
                <a:cs typeface="Roboto"/>
              </a:rPr>
              <a:t>Pricing</a:t>
            </a:r>
            <a:endParaRPr sz="2000">
              <a:latin typeface="Roboto"/>
              <a:cs typeface="Roboto"/>
            </a:endParaRPr>
          </a:p>
          <a:p>
            <a:pPr algn="ctr" marL="424180" marR="464820">
              <a:lnSpc>
                <a:spcPct val="100000"/>
              </a:lnSpc>
              <a:spcBef>
                <a:spcPts val="1520"/>
              </a:spcBef>
            </a:pPr>
            <a:r>
              <a:rPr dirty="0" sz="1500" spc="-20">
                <a:solidFill>
                  <a:srgbClr val="C54B46"/>
                </a:solidFill>
                <a:latin typeface="Roboto"/>
                <a:cs typeface="Roboto"/>
              </a:rPr>
              <a:t>Users</a:t>
            </a:r>
            <a:r>
              <a:rPr dirty="0" sz="1500" spc="-65">
                <a:solidFill>
                  <a:srgbClr val="C54B46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C54B46"/>
                </a:solidFill>
                <a:latin typeface="Roboto"/>
                <a:cs typeface="Roboto"/>
              </a:rPr>
              <a:t>pay</a:t>
            </a:r>
            <a:r>
              <a:rPr dirty="0" sz="1500" spc="-65">
                <a:solidFill>
                  <a:srgbClr val="C54B46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C54B46"/>
                </a:solidFill>
                <a:latin typeface="Roboto"/>
                <a:cs typeface="Roboto"/>
              </a:rPr>
              <a:t>only</a:t>
            </a:r>
            <a:r>
              <a:rPr dirty="0" sz="1500" spc="-65">
                <a:solidFill>
                  <a:srgbClr val="C54B46"/>
                </a:solidFill>
                <a:latin typeface="Roboto"/>
                <a:cs typeface="Roboto"/>
              </a:rPr>
              <a:t> </a:t>
            </a:r>
            <a:r>
              <a:rPr dirty="0" sz="1500" spc="-25">
                <a:solidFill>
                  <a:srgbClr val="C54B46"/>
                </a:solidFill>
                <a:latin typeface="Roboto"/>
                <a:cs typeface="Roboto"/>
              </a:rPr>
              <a:t>for </a:t>
            </a:r>
            <a:r>
              <a:rPr dirty="0" sz="1500" spc="-10">
                <a:solidFill>
                  <a:srgbClr val="C54B46"/>
                </a:solidFill>
                <a:latin typeface="Roboto"/>
                <a:cs typeface="Roboto"/>
              </a:rPr>
              <a:t>consumed resources.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2908045" y="3369791"/>
            <a:ext cx="130048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AB9E2B"/>
                </a:solidFill>
                <a:latin typeface="Roboto"/>
                <a:cs typeface="Roboto"/>
              </a:rPr>
              <a:t>without</a:t>
            </a:r>
            <a:r>
              <a:rPr dirty="0" sz="1500" spc="-70">
                <a:solidFill>
                  <a:srgbClr val="AB9E2B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AB9E2B"/>
                </a:solidFill>
                <a:latin typeface="Roboto"/>
                <a:cs typeface="Roboto"/>
              </a:rPr>
              <a:t>delays.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5429122" y="6112991"/>
            <a:ext cx="179197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20">
                <a:solidFill>
                  <a:srgbClr val="7861D1"/>
                </a:solidFill>
                <a:latin typeface="Roboto"/>
                <a:cs typeface="Roboto"/>
              </a:rPr>
              <a:t>improving</a:t>
            </a:r>
            <a:r>
              <a:rPr dirty="0" sz="1500">
                <a:solidFill>
                  <a:srgbClr val="7861D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7861D1"/>
                </a:solidFill>
                <a:latin typeface="Roboto"/>
                <a:cs typeface="Roboto"/>
              </a:rPr>
              <a:t>utilization.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5118100" y="4852888"/>
            <a:ext cx="2413000" cy="1285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645160" marR="700405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7F64EA"/>
                </a:solidFill>
                <a:latin typeface="Roboto"/>
                <a:cs typeface="Roboto"/>
              </a:rPr>
              <a:t>Resource </a:t>
            </a:r>
            <a:r>
              <a:rPr dirty="0" sz="2000" spc="-10">
                <a:solidFill>
                  <a:srgbClr val="7F64EA"/>
                </a:solidFill>
                <a:latin typeface="Roboto"/>
                <a:cs typeface="Roboto"/>
              </a:rPr>
              <a:t>Pooling</a:t>
            </a:r>
            <a:endParaRPr sz="2000">
              <a:latin typeface="Roboto"/>
              <a:cs typeface="Roboto"/>
            </a:endParaRPr>
          </a:p>
          <a:p>
            <a:pPr algn="ctr" marL="447675" marR="439420">
              <a:lnSpc>
                <a:spcPct val="100000"/>
              </a:lnSpc>
              <a:spcBef>
                <a:spcPts val="1520"/>
              </a:spcBef>
            </a:pPr>
            <a:r>
              <a:rPr dirty="0" sz="1500" spc="-20">
                <a:solidFill>
                  <a:srgbClr val="7861D1"/>
                </a:solidFill>
                <a:latin typeface="Roboto"/>
                <a:cs typeface="Roboto"/>
              </a:rPr>
              <a:t>Resources</a:t>
            </a:r>
            <a:r>
              <a:rPr dirty="0" sz="1500" spc="-10">
                <a:solidFill>
                  <a:srgbClr val="7861D1"/>
                </a:solidFill>
                <a:latin typeface="Roboto"/>
                <a:cs typeface="Roboto"/>
              </a:rPr>
              <a:t> shared </a:t>
            </a:r>
            <a:r>
              <a:rPr dirty="0" sz="1500">
                <a:solidFill>
                  <a:srgbClr val="7861D1"/>
                </a:solidFill>
                <a:latin typeface="Roboto"/>
                <a:cs typeface="Roboto"/>
              </a:rPr>
              <a:t>among</a:t>
            </a:r>
            <a:r>
              <a:rPr dirty="0" sz="1500" spc="-75">
                <a:solidFill>
                  <a:srgbClr val="7861D1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7861D1"/>
                </a:solidFill>
                <a:latin typeface="Roboto"/>
                <a:cs typeface="Roboto"/>
              </a:rPr>
              <a:t>users,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1221719" y="2262088"/>
            <a:ext cx="117729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solidFill>
                  <a:srgbClr val="DE58A9"/>
                </a:solidFill>
                <a:latin typeface="Roboto"/>
                <a:cs typeface="Roboto"/>
              </a:rPr>
              <a:t>Scalability</a:t>
            </a:r>
            <a:endParaRPr sz="2000">
              <a:latin typeface="Roboto"/>
              <a:cs typeface="Roboto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2911601" y="5503391"/>
            <a:ext cx="130175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A454C9"/>
                </a:solidFill>
                <a:latin typeface="Roboto"/>
                <a:cs typeface="Roboto"/>
              </a:rPr>
              <a:t>configurations.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10604500" y="2760191"/>
            <a:ext cx="2413000" cy="711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469900" marR="510540" indent="-2540">
              <a:lnSpc>
                <a:spcPct val="100000"/>
              </a:lnSpc>
              <a:spcBef>
                <a:spcPts val="100"/>
              </a:spcBef>
            </a:pPr>
            <a:r>
              <a:rPr dirty="0" sz="1500" spc="-10">
                <a:solidFill>
                  <a:srgbClr val="BF4B92"/>
                </a:solidFill>
                <a:latin typeface="Roboto"/>
                <a:cs typeface="Roboto"/>
              </a:rPr>
              <a:t>System</a:t>
            </a:r>
            <a:r>
              <a:rPr dirty="0" sz="1500" spc="-75">
                <a:solidFill>
                  <a:srgbClr val="BF4B92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BF4B92"/>
                </a:solidFill>
                <a:latin typeface="Roboto"/>
                <a:cs typeface="Roboto"/>
              </a:rPr>
              <a:t>scales </a:t>
            </a:r>
            <a:r>
              <a:rPr dirty="0" sz="1500" spc="-20">
                <a:solidFill>
                  <a:srgbClr val="BF4B92"/>
                </a:solidFill>
                <a:latin typeface="Roboto"/>
                <a:cs typeface="Roboto"/>
              </a:rPr>
              <a:t>quickly</a:t>
            </a:r>
            <a:r>
              <a:rPr dirty="0" sz="1500" spc="-35">
                <a:solidFill>
                  <a:srgbClr val="BF4B92"/>
                </a:solidFill>
                <a:latin typeface="Roboto"/>
                <a:cs typeface="Roboto"/>
              </a:rPr>
              <a:t> </a:t>
            </a:r>
            <a:r>
              <a:rPr dirty="0" sz="1500">
                <a:solidFill>
                  <a:srgbClr val="BF4B92"/>
                </a:solidFill>
                <a:latin typeface="Roboto"/>
                <a:cs typeface="Roboto"/>
              </a:rPr>
              <a:t>to</a:t>
            </a:r>
            <a:r>
              <a:rPr dirty="0" sz="1500" spc="-30">
                <a:solidFill>
                  <a:srgbClr val="BF4B92"/>
                </a:solidFill>
                <a:latin typeface="Roboto"/>
                <a:cs typeface="Roboto"/>
              </a:rPr>
              <a:t> </a:t>
            </a:r>
            <a:r>
              <a:rPr dirty="0" sz="1500" spc="-10">
                <a:solidFill>
                  <a:srgbClr val="BF4B92"/>
                </a:solidFill>
                <a:latin typeface="Roboto"/>
                <a:cs typeface="Roboto"/>
              </a:rPr>
              <a:t>handle workloads.</a:t>
            </a:r>
            <a:endParaRPr sz="1500">
              <a:latin typeface="Roboto"/>
              <a:cs typeface="Roboto"/>
            </a:endParaRPr>
          </a:p>
        </p:txBody>
      </p:sp>
      <p:sp>
        <p:nvSpPr>
          <p:cNvPr id="20" name="object 20" descr=""/>
          <p:cNvSpPr/>
          <p:nvPr/>
        </p:nvSpPr>
        <p:spPr>
          <a:xfrm>
            <a:off x="2362200" y="1828800"/>
            <a:ext cx="2438400" cy="2133600"/>
          </a:xfrm>
          <a:custGeom>
            <a:avLst/>
            <a:gdLst/>
            <a:ahLst/>
            <a:cxnLst/>
            <a:rect l="l" t="t" r="r" b="b"/>
            <a:pathLst>
              <a:path w="2438400" h="2133600">
                <a:moveTo>
                  <a:pt x="2438400" y="609600"/>
                </a:moveTo>
                <a:lnTo>
                  <a:pt x="2438400" y="1"/>
                </a:lnTo>
                <a:lnTo>
                  <a:pt x="1" y="0"/>
                </a:lnTo>
                <a:lnTo>
                  <a:pt x="0" y="609598"/>
                </a:lnTo>
              </a:path>
              <a:path w="2438400" h="2133600">
                <a:moveTo>
                  <a:pt x="2438400" y="1524000"/>
                </a:moveTo>
                <a:lnTo>
                  <a:pt x="2438400" y="609600"/>
                </a:lnTo>
              </a:path>
              <a:path w="2438400" h="2133600">
                <a:moveTo>
                  <a:pt x="0" y="1524000"/>
                </a:moveTo>
                <a:lnTo>
                  <a:pt x="0" y="609600"/>
                </a:lnTo>
              </a:path>
              <a:path w="2438400" h="2133600">
                <a:moveTo>
                  <a:pt x="0" y="1524000"/>
                </a:moveTo>
                <a:lnTo>
                  <a:pt x="0" y="2133600"/>
                </a:lnTo>
                <a:lnTo>
                  <a:pt x="1359767" y="2133600"/>
                </a:lnTo>
                <a:lnTo>
                  <a:pt x="1408781" y="2133590"/>
                </a:lnTo>
                <a:lnTo>
                  <a:pt x="1458068" y="2133523"/>
                </a:lnTo>
                <a:lnTo>
                  <a:pt x="1507591" y="2133342"/>
                </a:lnTo>
                <a:lnTo>
                  <a:pt x="1557313" y="2132990"/>
                </a:lnTo>
                <a:lnTo>
                  <a:pt x="1607196" y="2132409"/>
                </a:lnTo>
                <a:lnTo>
                  <a:pt x="1657204" y="2131542"/>
                </a:lnTo>
                <a:lnTo>
                  <a:pt x="1707299" y="2130332"/>
                </a:lnTo>
                <a:lnTo>
                  <a:pt x="1757443" y="2128723"/>
                </a:lnTo>
                <a:lnTo>
                  <a:pt x="1807600" y="2126656"/>
                </a:lnTo>
                <a:lnTo>
                  <a:pt x="1857733" y="2124075"/>
                </a:lnTo>
                <a:lnTo>
                  <a:pt x="1907803" y="2120922"/>
                </a:lnTo>
                <a:lnTo>
                  <a:pt x="1957774" y="2117140"/>
                </a:lnTo>
                <a:lnTo>
                  <a:pt x="2007609" y="2112673"/>
                </a:lnTo>
                <a:lnTo>
                  <a:pt x="2057269" y="2107463"/>
                </a:lnTo>
                <a:lnTo>
                  <a:pt x="2106719" y="2101453"/>
                </a:lnTo>
                <a:lnTo>
                  <a:pt x="2155921" y="2094585"/>
                </a:lnTo>
                <a:lnTo>
                  <a:pt x="2204837" y="2086803"/>
                </a:lnTo>
                <a:lnTo>
                  <a:pt x="2253430" y="2078050"/>
                </a:lnTo>
                <a:lnTo>
                  <a:pt x="2301663" y="2068268"/>
                </a:lnTo>
                <a:lnTo>
                  <a:pt x="2349500" y="2057400"/>
                </a:lnTo>
                <a:lnTo>
                  <a:pt x="2393950" y="1947862"/>
                </a:lnTo>
                <a:lnTo>
                  <a:pt x="2424509" y="1784151"/>
                </a:lnTo>
                <a:lnTo>
                  <a:pt x="2438400" y="1524000"/>
                </a:lnTo>
              </a:path>
            </a:pathLst>
          </a:custGeom>
          <a:ln w="25400">
            <a:solidFill>
              <a:srgbClr val="DFCB1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2362200" y="4267200"/>
            <a:ext cx="2438400" cy="1828800"/>
          </a:xfrm>
          <a:custGeom>
            <a:avLst/>
            <a:gdLst/>
            <a:ahLst/>
            <a:cxnLst/>
            <a:rect l="l" t="t" r="r" b="b"/>
            <a:pathLst>
              <a:path w="2438400" h="1828800">
                <a:moveTo>
                  <a:pt x="2438400" y="609600"/>
                </a:moveTo>
                <a:lnTo>
                  <a:pt x="2438400" y="1"/>
                </a:lnTo>
                <a:lnTo>
                  <a:pt x="1" y="0"/>
                </a:lnTo>
                <a:lnTo>
                  <a:pt x="0" y="609598"/>
                </a:lnTo>
              </a:path>
              <a:path w="2438400" h="1828800">
                <a:moveTo>
                  <a:pt x="2438400" y="1219200"/>
                </a:moveTo>
                <a:lnTo>
                  <a:pt x="2438400" y="609600"/>
                </a:lnTo>
              </a:path>
              <a:path w="2438400" h="1828800">
                <a:moveTo>
                  <a:pt x="0" y="1219200"/>
                </a:moveTo>
                <a:lnTo>
                  <a:pt x="0" y="609600"/>
                </a:lnTo>
              </a:path>
              <a:path w="2438400" h="1828800">
                <a:moveTo>
                  <a:pt x="0" y="1219200"/>
                </a:moveTo>
                <a:lnTo>
                  <a:pt x="0" y="1828800"/>
                </a:lnTo>
                <a:lnTo>
                  <a:pt x="1746250" y="1828800"/>
                </a:lnTo>
                <a:lnTo>
                  <a:pt x="1792864" y="1828431"/>
                </a:lnTo>
                <a:lnTo>
                  <a:pt x="1844789" y="1827038"/>
                </a:lnTo>
                <a:lnTo>
                  <a:pt x="1900121" y="1824193"/>
                </a:lnTo>
                <a:lnTo>
                  <a:pt x="1956958" y="1819466"/>
                </a:lnTo>
                <a:lnTo>
                  <a:pt x="2013397" y="1812429"/>
                </a:lnTo>
                <a:lnTo>
                  <a:pt x="2067533" y="1802653"/>
                </a:lnTo>
                <a:lnTo>
                  <a:pt x="2117464" y="1789708"/>
                </a:lnTo>
                <a:lnTo>
                  <a:pt x="2161288" y="1773167"/>
                </a:lnTo>
                <a:lnTo>
                  <a:pt x="2197100" y="1752600"/>
                </a:lnTo>
                <a:lnTo>
                  <a:pt x="2343150" y="1631950"/>
                </a:lnTo>
                <a:lnTo>
                  <a:pt x="2375293" y="1596725"/>
                </a:lnTo>
                <a:lnTo>
                  <a:pt x="2402988" y="1555814"/>
                </a:lnTo>
                <a:lnTo>
                  <a:pt x="2423145" y="1506344"/>
                </a:lnTo>
                <a:lnTo>
                  <a:pt x="2432672" y="1445445"/>
                </a:lnTo>
                <a:lnTo>
                  <a:pt x="2434833" y="1396269"/>
                </a:lnTo>
                <a:lnTo>
                  <a:pt x="2436662" y="1346056"/>
                </a:lnTo>
                <a:lnTo>
                  <a:pt x="2437927" y="1297328"/>
                </a:lnTo>
                <a:lnTo>
                  <a:pt x="2438400" y="1252609"/>
                </a:lnTo>
                <a:lnTo>
                  <a:pt x="2438400" y="1219200"/>
                </a:lnTo>
              </a:path>
              <a:path w="2438400" h="1828800">
                <a:moveTo>
                  <a:pt x="1974850" y="1816100"/>
                </a:moveTo>
                <a:lnTo>
                  <a:pt x="2037868" y="1802492"/>
                </a:lnTo>
                <a:lnTo>
                  <a:pt x="2087113" y="1783442"/>
                </a:lnTo>
                <a:lnTo>
                  <a:pt x="2125139" y="1758950"/>
                </a:lnTo>
                <a:lnTo>
                  <a:pt x="2154501" y="1729014"/>
                </a:lnTo>
                <a:lnTo>
                  <a:pt x="2177753" y="1693635"/>
                </a:lnTo>
                <a:lnTo>
                  <a:pt x="2197451" y="1652814"/>
                </a:lnTo>
                <a:lnTo>
                  <a:pt x="2216150" y="1606550"/>
                </a:lnTo>
                <a:lnTo>
                  <a:pt x="2247205" y="1606946"/>
                </a:lnTo>
                <a:lnTo>
                  <a:pt x="2316956" y="1595437"/>
                </a:lnTo>
                <a:lnTo>
                  <a:pt x="2390278" y="1552971"/>
                </a:lnTo>
                <a:lnTo>
                  <a:pt x="2432050" y="1460500"/>
                </a:lnTo>
              </a:path>
            </a:pathLst>
          </a:custGeom>
          <a:ln w="25400">
            <a:solidFill>
              <a:srgbClr val="B95D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105400" y="1981200"/>
            <a:ext cx="2438400" cy="2286000"/>
          </a:xfrm>
          <a:custGeom>
            <a:avLst/>
            <a:gdLst/>
            <a:ahLst/>
            <a:cxnLst/>
            <a:rect l="l" t="t" r="r" b="b"/>
            <a:pathLst>
              <a:path w="2438400" h="2286000">
                <a:moveTo>
                  <a:pt x="2438400" y="609600"/>
                </a:moveTo>
                <a:lnTo>
                  <a:pt x="2438400" y="1"/>
                </a:lnTo>
                <a:lnTo>
                  <a:pt x="1" y="0"/>
                </a:lnTo>
                <a:lnTo>
                  <a:pt x="0" y="609598"/>
                </a:lnTo>
              </a:path>
              <a:path w="2438400" h="2286000">
                <a:moveTo>
                  <a:pt x="2438400" y="1676400"/>
                </a:moveTo>
                <a:lnTo>
                  <a:pt x="2438400" y="609600"/>
                </a:lnTo>
              </a:path>
              <a:path w="2438400" h="2286000">
                <a:moveTo>
                  <a:pt x="0" y="1676400"/>
                </a:moveTo>
                <a:lnTo>
                  <a:pt x="0" y="609600"/>
                </a:lnTo>
              </a:path>
              <a:path w="2438400" h="2286000">
                <a:moveTo>
                  <a:pt x="2438400" y="1676400"/>
                </a:moveTo>
                <a:lnTo>
                  <a:pt x="2438400" y="2286000"/>
                </a:lnTo>
                <a:lnTo>
                  <a:pt x="692150" y="2286000"/>
                </a:lnTo>
                <a:lnTo>
                  <a:pt x="645535" y="2285631"/>
                </a:lnTo>
                <a:lnTo>
                  <a:pt x="593610" y="2284238"/>
                </a:lnTo>
                <a:lnTo>
                  <a:pt x="538278" y="2281393"/>
                </a:lnTo>
                <a:lnTo>
                  <a:pt x="481441" y="2276666"/>
                </a:lnTo>
                <a:lnTo>
                  <a:pt x="425002" y="2269629"/>
                </a:lnTo>
                <a:lnTo>
                  <a:pt x="370866" y="2259853"/>
                </a:lnTo>
                <a:lnTo>
                  <a:pt x="320935" y="2246908"/>
                </a:lnTo>
                <a:lnTo>
                  <a:pt x="277111" y="2230367"/>
                </a:lnTo>
                <a:lnTo>
                  <a:pt x="241300" y="2209800"/>
                </a:lnTo>
                <a:lnTo>
                  <a:pt x="95250" y="2089150"/>
                </a:lnTo>
                <a:lnTo>
                  <a:pt x="63106" y="2053925"/>
                </a:lnTo>
                <a:lnTo>
                  <a:pt x="35411" y="2013014"/>
                </a:lnTo>
                <a:lnTo>
                  <a:pt x="15254" y="1963544"/>
                </a:lnTo>
                <a:lnTo>
                  <a:pt x="5727" y="1902645"/>
                </a:lnTo>
                <a:lnTo>
                  <a:pt x="3566" y="1853469"/>
                </a:lnTo>
                <a:lnTo>
                  <a:pt x="1737" y="1803256"/>
                </a:lnTo>
                <a:lnTo>
                  <a:pt x="472" y="1754528"/>
                </a:lnTo>
                <a:lnTo>
                  <a:pt x="0" y="1709809"/>
                </a:lnTo>
                <a:lnTo>
                  <a:pt x="0" y="1676400"/>
                </a:lnTo>
              </a:path>
              <a:path w="2438400" h="2286000">
                <a:moveTo>
                  <a:pt x="463550" y="2273300"/>
                </a:moveTo>
                <a:lnTo>
                  <a:pt x="400531" y="2259692"/>
                </a:lnTo>
                <a:lnTo>
                  <a:pt x="351286" y="2240642"/>
                </a:lnTo>
                <a:lnTo>
                  <a:pt x="313260" y="2216150"/>
                </a:lnTo>
                <a:lnTo>
                  <a:pt x="283898" y="2186214"/>
                </a:lnTo>
                <a:lnTo>
                  <a:pt x="260646" y="2150835"/>
                </a:lnTo>
                <a:lnTo>
                  <a:pt x="240948" y="2110014"/>
                </a:lnTo>
                <a:lnTo>
                  <a:pt x="222250" y="2063750"/>
                </a:lnTo>
                <a:lnTo>
                  <a:pt x="191194" y="2064146"/>
                </a:lnTo>
                <a:lnTo>
                  <a:pt x="121443" y="2052637"/>
                </a:lnTo>
                <a:lnTo>
                  <a:pt x="48121" y="2010171"/>
                </a:lnTo>
                <a:lnTo>
                  <a:pt x="6350" y="1917700"/>
                </a:lnTo>
              </a:path>
            </a:pathLst>
          </a:custGeom>
          <a:ln w="25400">
            <a:solidFill>
              <a:srgbClr val="DE8431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5105400" y="4572000"/>
            <a:ext cx="2438400" cy="2133600"/>
          </a:xfrm>
          <a:custGeom>
            <a:avLst/>
            <a:gdLst/>
            <a:ahLst/>
            <a:cxnLst/>
            <a:rect l="l" t="t" r="r" b="b"/>
            <a:pathLst>
              <a:path w="2438400" h="2133600">
                <a:moveTo>
                  <a:pt x="2438400" y="609600"/>
                </a:moveTo>
                <a:lnTo>
                  <a:pt x="2438400" y="1"/>
                </a:lnTo>
                <a:lnTo>
                  <a:pt x="1" y="0"/>
                </a:lnTo>
                <a:lnTo>
                  <a:pt x="0" y="609598"/>
                </a:lnTo>
              </a:path>
              <a:path w="2438400" h="2133600">
                <a:moveTo>
                  <a:pt x="2438400" y="1524000"/>
                </a:moveTo>
                <a:lnTo>
                  <a:pt x="2438400" y="609600"/>
                </a:lnTo>
              </a:path>
              <a:path w="2438400" h="2133600">
                <a:moveTo>
                  <a:pt x="0" y="1524000"/>
                </a:moveTo>
                <a:lnTo>
                  <a:pt x="0" y="609600"/>
                </a:lnTo>
              </a:path>
              <a:path w="2438400" h="2133600">
                <a:moveTo>
                  <a:pt x="2438400" y="1524000"/>
                </a:moveTo>
                <a:lnTo>
                  <a:pt x="2438400" y="2133600"/>
                </a:lnTo>
                <a:lnTo>
                  <a:pt x="1078632" y="2133600"/>
                </a:lnTo>
                <a:lnTo>
                  <a:pt x="1026726" y="2133246"/>
                </a:lnTo>
                <a:lnTo>
                  <a:pt x="974848" y="2132186"/>
                </a:lnTo>
                <a:lnTo>
                  <a:pt x="923006" y="2130420"/>
                </a:lnTo>
                <a:lnTo>
                  <a:pt x="871208" y="2127949"/>
                </a:lnTo>
                <a:lnTo>
                  <a:pt x="819460" y="2124774"/>
                </a:lnTo>
                <a:lnTo>
                  <a:pt x="767769" y="2120896"/>
                </a:lnTo>
                <a:lnTo>
                  <a:pt x="716143" y="2116316"/>
                </a:lnTo>
                <a:lnTo>
                  <a:pt x="664589" y="2111035"/>
                </a:lnTo>
                <a:lnTo>
                  <a:pt x="613114" y="2105053"/>
                </a:lnTo>
                <a:lnTo>
                  <a:pt x="561725" y="2098372"/>
                </a:lnTo>
                <a:lnTo>
                  <a:pt x="510429" y="2090992"/>
                </a:lnTo>
                <a:lnTo>
                  <a:pt x="459234" y="2082914"/>
                </a:lnTo>
                <a:lnTo>
                  <a:pt x="408146" y="2074140"/>
                </a:lnTo>
                <a:lnTo>
                  <a:pt x="357173" y="2064669"/>
                </a:lnTo>
                <a:lnTo>
                  <a:pt x="306322" y="2054503"/>
                </a:lnTo>
                <a:lnTo>
                  <a:pt x="255600" y="2043643"/>
                </a:lnTo>
                <a:lnTo>
                  <a:pt x="205014" y="2032089"/>
                </a:lnTo>
                <a:lnTo>
                  <a:pt x="154571" y="2019843"/>
                </a:lnTo>
                <a:lnTo>
                  <a:pt x="115437" y="2010059"/>
                </a:lnTo>
                <a:lnTo>
                  <a:pt x="68779" y="1989636"/>
                </a:lnTo>
                <a:lnTo>
                  <a:pt x="32277" y="1955998"/>
                </a:lnTo>
                <a:lnTo>
                  <a:pt x="8496" y="1912428"/>
                </a:lnTo>
                <a:lnTo>
                  <a:pt x="0" y="1862209"/>
                </a:lnTo>
                <a:lnTo>
                  <a:pt x="0" y="1524000"/>
                </a:lnTo>
              </a:path>
              <a:path w="2438400" h="2133600">
                <a:moveTo>
                  <a:pt x="1028700" y="2133598"/>
                </a:moveTo>
                <a:lnTo>
                  <a:pt x="987113" y="2127501"/>
                </a:lnTo>
                <a:lnTo>
                  <a:pt x="943370" y="2121274"/>
                </a:lnTo>
                <a:lnTo>
                  <a:pt x="897726" y="2114735"/>
                </a:lnTo>
                <a:lnTo>
                  <a:pt x="850436" y="2107699"/>
                </a:lnTo>
                <a:lnTo>
                  <a:pt x="801757" y="2099983"/>
                </a:lnTo>
                <a:lnTo>
                  <a:pt x="751942" y="2091404"/>
                </a:lnTo>
                <a:lnTo>
                  <a:pt x="701250" y="2081776"/>
                </a:lnTo>
                <a:lnTo>
                  <a:pt x="649934" y="2070918"/>
                </a:lnTo>
                <a:lnTo>
                  <a:pt x="598250" y="2058645"/>
                </a:lnTo>
                <a:lnTo>
                  <a:pt x="546455" y="2044774"/>
                </a:lnTo>
                <a:lnTo>
                  <a:pt x="494803" y="2029121"/>
                </a:lnTo>
                <a:lnTo>
                  <a:pt x="443551" y="2011503"/>
                </a:lnTo>
                <a:lnTo>
                  <a:pt x="392954" y="1991735"/>
                </a:lnTo>
                <a:lnTo>
                  <a:pt x="343268" y="1969634"/>
                </a:lnTo>
                <a:lnTo>
                  <a:pt x="294748" y="1945017"/>
                </a:lnTo>
                <a:lnTo>
                  <a:pt x="247650" y="1917700"/>
                </a:lnTo>
                <a:lnTo>
                  <a:pt x="239811" y="1936849"/>
                </a:lnTo>
                <a:lnTo>
                  <a:pt x="213518" y="1975643"/>
                </a:lnTo>
                <a:lnTo>
                  <a:pt x="164603" y="2006103"/>
                </a:lnTo>
                <a:lnTo>
                  <a:pt x="88900" y="2000250"/>
                </a:lnTo>
              </a:path>
            </a:pathLst>
          </a:custGeom>
          <a:ln w="25400">
            <a:solidFill>
              <a:srgbClr val="7F64E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848600" y="1828800"/>
            <a:ext cx="2438400" cy="2133600"/>
          </a:xfrm>
          <a:custGeom>
            <a:avLst/>
            <a:gdLst/>
            <a:ahLst/>
            <a:cxnLst/>
            <a:rect l="l" t="t" r="r" b="b"/>
            <a:pathLst>
              <a:path w="2438400" h="2133600">
                <a:moveTo>
                  <a:pt x="0" y="1524000"/>
                </a:moveTo>
                <a:lnTo>
                  <a:pt x="0" y="2133600"/>
                </a:lnTo>
                <a:lnTo>
                  <a:pt x="2438400" y="2133600"/>
                </a:lnTo>
                <a:lnTo>
                  <a:pt x="2438400" y="1524001"/>
                </a:lnTo>
              </a:path>
              <a:path w="2438400" h="2133600">
                <a:moveTo>
                  <a:pt x="2438400" y="1524000"/>
                </a:moveTo>
                <a:lnTo>
                  <a:pt x="2438400" y="609600"/>
                </a:lnTo>
              </a:path>
              <a:path w="2438400" h="2133600">
                <a:moveTo>
                  <a:pt x="0" y="1524000"/>
                </a:moveTo>
                <a:lnTo>
                  <a:pt x="0" y="609600"/>
                </a:lnTo>
              </a:path>
              <a:path w="2438400" h="2133600">
                <a:moveTo>
                  <a:pt x="2438400" y="609600"/>
                </a:moveTo>
                <a:lnTo>
                  <a:pt x="2438400" y="0"/>
                </a:lnTo>
                <a:lnTo>
                  <a:pt x="1078632" y="0"/>
                </a:lnTo>
                <a:lnTo>
                  <a:pt x="1026726" y="353"/>
                </a:lnTo>
                <a:lnTo>
                  <a:pt x="974848" y="1413"/>
                </a:lnTo>
                <a:lnTo>
                  <a:pt x="923006" y="3179"/>
                </a:lnTo>
                <a:lnTo>
                  <a:pt x="871208" y="5650"/>
                </a:lnTo>
                <a:lnTo>
                  <a:pt x="819460" y="8825"/>
                </a:lnTo>
                <a:lnTo>
                  <a:pt x="767769" y="12703"/>
                </a:lnTo>
                <a:lnTo>
                  <a:pt x="716143" y="17283"/>
                </a:lnTo>
                <a:lnTo>
                  <a:pt x="664589" y="22564"/>
                </a:lnTo>
                <a:lnTo>
                  <a:pt x="613114" y="28546"/>
                </a:lnTo>
                <a:lnTo>
                  <a:pt x="561725" y="35227"/>
                </a:lnTo>
                <a:lnTo>
                  <a:pt x="510429" y="42607"/>
                </a:lnTo>
                <a:lnTo>
                  <a:pt x="459234" y="50685"/>
                </a:lnTo>
                <a:lnTo>
                  <a:pt x="408146" y="59459"/>
                </a:lnTo>
                <a:lnTo>
                  <a:pt x="357173" y="68930"/>
                </a:lnTo>
                <a:lnTo>
                  <a:pt x="306322" y="79096"/>
                </a:lnTo>
                <a:lnTo>
                  <a:pt x="255600" y="89956"/>
                </a:lnTo>
                <a:lnTo>
                  <a:pt x="205014" y="101510"/>
                </a:lnTo>
                <a:lnTo>
                  <a:pt x="154571" y="113756"/>
                </a:lnTo>
                <a:lnTo>
                  <a:pt x="115437" y="123540"/>
                </a:lnTo>
                <a:lnTo>
                  <a:pt x="68779" y="143963"/>
                </a:lnTo>
                <a:lnTo>
                  <a:pt x="32277" y="177601"/>
                </a:lnTo>
                <a:lnTo>
                  <a:pt x="8496" y="221171"/>
                </a:lnTo>
                <a:lnTo>
                  <a:pt x="0" y="271390"/>
                </a:lnTo>
                <a:lnTo>
                  <a:pt x="0" y="609600"/>
                </a:lnTo>
              </a:path>
              <a:path w="2438400" h="2133600">
                <a:moveTo>
                  <a:pt x="1028700" y="1"/>
                </a:moveTo>
                <a:lnTo>
                  <a:pt x="987113" y="6098"/>
                </a:lnTo>
                <a:lnTo>
                  <a:pt x="943370" y="12325"/>
                </a:lnTo>
                <a:lnTo>
                  <a:pt x="897726" y="18864"/>
                </a:lnTo>
                <a:lnTo>
                  <a:pt x="850436" y="25900"/>
                </a:lnTo>
                <a:lnTo>
                  <a:pt x="801757" y="33616"/>
                </a:lnTo>
                <a:lnTo>
                  <a:pt x="751942" y="42196"/>
                </a:lnTo>
                <a:lnTo>
                  <a:pt x="701250" y="51823"/>
                </a:lnTo>
                <a:lnTo>
                  <a:pt x="649934" y="62681"/>
                </a:lnTo>
                <a:lnTo>
                  <a:pt x="598250" y="74954"/>
                </a:lnTo>
                <a:lnTo>
                  <a:pt x="546455" y="88825"/>
                </a:lnTo>
                <a:lnTo>
                  <a:pt x="494803" y="104478"/>
                </a:lnTo>
                <a:lnTo>
                  <a:pt x="443551" y="122097"/>
                </a:lnTo>
                <a:lnTo>
                  <a:pt x="392954" y="141865"/>
                </a:lnTo>
                <a:lnTo>
                  <a:pt x="343268" y="163965"/>
                </a:lnTo>
                <a:lnTo>
                  <a:pt x="294748" y="188582"/>
                </a:lnTo>
                <a:lnTo>
                  <a:pt x="247650" y="215900"/>
                </a:lnTo>
                <a:lnTo>
                  <a:pt x="239811" y="196751"/>
                </a:lnTo>
                <a:lnTo>
                  <a:pt x="213518" y="157956"/>
                </a:lnTo>
                <a:lnTo>
                  <a:pt x="164603" y="127496"/>
                </a:lnTo>
                <a:lnTo>
                  <a:pt x="88900" y="133350"/>
                </a:lnTo>
              </a:path>
            </a:pathLst>
          </a:custGeom>
          <a:ln w="25400">
            <a:solidFill>
              <a:srgbClr val="E557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0591800" y="1981200"/>
            <a:ext cx="2438400" cy="1828800"/>
          </a:xfrm>
          <a:custGeom>
            <a:avLst/>
            <a:gdLst/>
            <a:ahLst/>
            <a:cxnLst/>
            <a:rect l="l" t="t" r="r" b="b"/>
            <a:pathLst>
              <a:path w="2438400" h="1828800">
                <a:moveTo>
                  <a:pt x="0" y="1219200"/>
                </a:moveTo>
                <a:lnTo>
                  <a:pt x="0" y="1828800"/>
                </a:lnTo>
                <a:lnTo>
                  <a:pt x="2438400" y="1828800"/>
                </a:lnTo>
                <a:lnTo>
                  <a:pt x="2438400" y="1219201"/>
                </a:lnTo>
              </a:path>
              <a:path w="2438400" h="1828800">
                <a:moveTo>
                  <a:pt x="2438400" y="1219200"/>
                </a:moveTo>
                <a:lnTo>
                  <a:pt x="2438400" y="609600"/>
                </a:lnTo>
              </a:path>
              <a:path w="2438400" h="1828800">
                <a:moveTo>
                  <a:pt x="0" y="1219200"/>
                </a:moveTo>
                <a:lnTo>
                  <a:pt x="0" y="609600"/>
                </a:lnTo>
              </a:path>
              <a:path w="2438400" h="1828800">
                <a:moveTo>
                  <a:pt x="0" y="609600"/>
                </a:moveTo>
                <a:lnTo>
                  <a:pt x="0" y="0"/>
                </a:lnTo>
                <a:lnTo>
                  <a:pt x="1359767" y="0"/>
                </a:lnTo>
                <a:lnTo>
                  <a:pt x="1408781" y="9"/>
                </a:lnTo>
                <a:lnTo>
                  <a:pt x="1458068" y="76"/>
                </a:lnTo>
                <a:lnTo>
                  <a:pt x="1507591" y="257"/>
                </a:lnTo>
                <a:lnTo>
                  <a:pt x="1557313" y="609"/>
                </a:lnTo>
                <a:lnTo>
                  <a:pt x="1607196" y="1190"/>
                </a:lnTo>
                <a:lnTo>
                  <a:pt x="1657204" y="2057"/>
                </a:lnTo>
                <a:lnTo>
                  <a:pt x="1707299" y="3267"/>
                </a:lnTo>
                <a:lnTo>
                  <a:pt x="1757443" y="4876"/>
                </a:lnTo>
                <a:lnTo>
                  <a:pt x="1807600" y="6943"/>
                </a:lnTo>
                <a:lnTo>
                  <a:pt x="1857733" y="9525"/>
                </a:lnTo>
                <a:lnTo>
                  <a:pt x="1907803" y="12677"/>
                </a:lnTo>
                <a:lnTo>
                  <a:pt x="1957774" y="16459"/>
                </a:lnTo>
                <a:lnTo>
                  <a:pt x="2007609" y="20926"/>
                </a:lnTo>
                <a:lnTo>
                  <a:pt x="2057269" y="26136"/>
                </a:lnTo>
                <a:lnTo>
                  <a:pt x="2106719" y="32146"/>
                </a:lnTo>
                <a:lnTo>
                  <a:pt x="2155921" y="39014"/>
                </a:lnTo>
                <a:lnTo>
                  <a:pt x="2204837" y="46796"/>
                </a:lnTo>
                <a:lnTo>
                  <a:pt x="2253430" y="55549"/>
                </a:lnTo>
                <a:lnTo>
                  <a:pt x="2301663" y="65331"/>
                </a:lnTo>
                <a:lnTo>
                  <a:pt x="2349500" y="76200"/>
                </a:lnTo>
                <a:lnTo>
                  <a:pt x="2393950" y="185737"/>
                </a:lnTo>
                <a:lnTo>
                  <a:pt x="2424509" y="349448"/>
                </a:lnTo>
                <a:lnTo>
                  <a:pt x="2438400" y="609600"/>
                </a:lnTo>
              </a:path>
            </a:pathLst>
          </a:custGeom>
          <a:ln w="25400">
            <a:solidFill>
              <a:srgbClr val="DE58A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2649200" y="7632647"/>
            <a:ext cx="1367155" cy="153035"/>
          </a:xfrm>
          <a:custGeom>
            <a:avLst/>
            <a:gdLst/>
            <a:ahLst/>
            <a:cxnLst/>
            <a:rect l="l" t="t" r="r" b="b"/>
            <a:pathLst>
              <a:path w="1367155" h="153034">
                <a:moveTo>
                  <a:pt x="743521" y="44159"/>
                </a:moveTo>
                <a:lnTo>
                  <a:pt x="743520" y="3069"/>
                </a:lnTo>
                <a:lnTo>
                  <a:pt x="744359" y="1607"/>
                </a:lnTo>
                <a:lnTo>
                  <a:pt x="747110" y="0"/>
                </a:lnTo>
                <a:lnTo>
                  <a:pt x="748774" y="0"/>
                </a:lnTo>
                <a:lnTo>
                  <a:pt x="785126" y="20436"/>
                </a:lnTo>
                <a:lnTo>
                  <a:pt x="743521" y="44159"/>
                </a:lnTo>
                <a:close/>
              </a:path>
              <a:path w="1367155" h="153034">
                <a:moveTo>
                  <a:pt x="743521" y="89308"/>
                </a:moveTo>
                <a:lnTo>
                  <a:pt x="743521" y="58256"/>
                </a:lnTo>
                <a:lnTo>
                  <a:pt x="797496" y="27510"/>
                </a:lnTo>
                <a:lnTo>
                  <a:pt x="824687" y="43029"/>
                </a:lnTo>
                <a:lnTo>
                  <a:pt x="743521" y="89308"/>
                </a:lnTo>
                <a:close/>
              </a:path>
              <a:path w="1367155" h="153034">
                <a:moveTo>
                  <a:pt x="748970" y="130812"/>
                </a:moveTo>
                <a:lnTo>
                  <a:pt x="746957" y="130812"/>
                </a:lnTo>
                <a:lnTo>
                  <a:pt x="744371" y="129303"/>
                </a:lnTo>
                <a:lnTo>
                  <a:pt x="743530" y="127837"/>
                </a:lnTo>
                <a:lnTo>
                  <a:pt x="743534" y="103621"/>
                </a:lnTo>
                <a:lnTo>
                  <a:pt x="837069" y="50294"/>
                </a:lnTo>
                <a:lnTo>
                  <a:pt x="858680" y="62513"/>
                </a:lnTo>
                <a:lnTo>
                  <a:pt x="859541" y="63990"/>
                </a:lnTo>
                <a:lnTo>
                  <a:pt x="859541" y="67191"/>
                </a:lnTo>
                <a:lnTo>
                  <a:pt x="858680" y="68669"/>
                </a:lnTo>
                <a:lnTo>
                  <a:pt x="748970" y="130812"/>
                </a:lnTo>
                <a:close/>
              </a:path>
              <a:path w="1367155" h="153034">
                <a:moveTo>
                  <a:pt x="782956" y="152904"/>
                </a:moveTo>
                <a:lnTo>
                  <a:pt x="779902" y="152083"/>
                </a:lnTo>
                <a:lnTo>
                  <a:pt x="778708" y="150892"/>
                </a:lnTo>
                <a:lnTo>
                  <a:pt x="773264" y="130812"/>
                </a:lnTo>
                <a:lnTo>
                  <a:pt x="851788" y="86069"/>
                </a:lnTo>
                <a:lnTo>
                  <a:pt x="784587" y="152473"/>
                </a:lnTo>
                <a:lnTo>
                  <a:pt x="782956" y="152904"/>
                </a:lnTo>
                <a:close/>
              </a:path>
              <a:path w="1367155" h="153034">
                <a:moveTo>
                  <a:pt x="530491" y="29212"/>
                </a:moveTo>
                <a:lnTo>
                  <a:pt x="519391" y="29212"/>
                </a:lnTo>
                <a:lnTo>
                  <a:pt x="514883" y="24767"/>
                </a:lnTo>
                <a:lnTo>
                  <a:pt x="514883" y="13768"/>
                </a:lnTo>
                <a:lnTo>
                  <a:pt x="519391" y="9323"/>
                </a:lnTo>
                <a:lnTo>
                  <a:pt x="530491" y="9323"/>
                </a:lnTo>
                <a:lnTo>
                  <a:pt x="535000" y="13768"/>
                </a:lnTo>
                <a:lnTo>
                  <a:pt x="535000" y="24767"/>
                </a:lnTo>
                <a:lnTo>
                  <a:pt x="530491" y="29212"/>
                </a:lnTo>
                <a:close/>
              </a:path>
              <a:path w="1367155" h="153034">
                <a:moveTo>
                  <a:pt x="1281963" y="29212"/>
                </a:moveTo>
                <a:lnTo>
                  <a:pt x="1270863" y="29212"/>
                </a:lnTo>
                <a:lnTo>
                  <a:pt x="1266355" y="24767"/>
                </a:lnTo>
                <a:lnTo>
                  <a:pt x="1266355" y="13768"/>
                </a:lnTo>
                <a:lnTo>
                  <a:pt x="1270863" y="9323"/>
                </a:lnTo>
                <a:lnTo>
                  <a:pt x="1281963" y="9323"/>
                </a:lnTo>
                <a:lnTo>
                  <a:pt x="1286471" y="13768"/>
                </a:lnTo>
                <a:lnTo>
                  <a:pt x="1286471" y="24767"/>
                </a:lnTo>
                <a:lnTo>
                  <a:pt x="1281963" y="29212"/>
                </a:lnTo>
                <a:close/>
              </a:path>
              <a:path w="1367155" h="153034">
                <a:moveTo>
                  <a:pt x="125183" y="65229"/>
                </a:moveTo>
                <a:lnTo>
                  <a:pt x="110909" y="57545"/>
                </a:lnTo>
                <a:lnTo>
                  <a:pt x="127414" y="40381"/>
                </a:lnTo>
                <a:lnTo>
                  <a:pt x="148643" y="37271"/>
                </a:lnTo>
                <a:lnTo>
                  <a:pt x="166973" y="45613"/>
                </a:lnTo>
                <a:lnTo>
                  <a:pt x="169726" y="51678"/>
                </a:lnTo>
                <a:lnTo>
                  <a:pt x="135305" y="51678"/>
                </a:lnTo>
                <a:lnTo>
                  <a:pt x="129768" y="56186"/>
                </a:lnTo>
                <a:lnTo>
                  <a:pt x="125254" y="65089"/>
                </a:lnTo>
                <a:lnTo>
                  <a:pt x="125183" y="65229"/>
                </a:lnTo>
                <a:close/>
              </a:path>
              <a:path w="1367155" h="153034">
                <a:moveTo>
                  <a:pt x="147675" y="117794"/>
                </a:moveTo>
                <a:lnTo>
                  <a:pt x="134759" y="117794"/>
                </a:lnTo>
                <a:lnTo>
                  <a:pt x="123834" y="115964"/>
                </a:lnTo>
                <a:lnTo>
                  <a:pt x="114812" y="110714"/>
                </a:lnTo>
                <a:lnTo>
                  <a:pt x="109083" y="102554"/>
                </a:lnTo>
                <a:lnTo>
                  <a:pt x="108979" y="102406"/>
                </a:lnTo>
                <a:lnTo>
                  <a:pt x="131089" y="69471"/>
                </a:lnTo>
                <a:lnTo>
                  <a:pt x="158648" y="65089"/>
                </a:lnTo>
                <a:lnTo>
                  <a:pt x="158648" y="58244"/>
                </a:lnTo>
                <a:lnTo>
                  <a:pt x="154965" y="52948"/>
                </a:lnTo>
                <a:lnTo>
                  <a:pt x="135305" y="51678"/>
                </a:lnTo>
                <a:lnTo>
                  <a:pt x="169726" y="51678"/>
                </a:lnTo>
                <a:lnTo>
                  <a:pt x="174777" y="62803"/>
                </a:lnTo>
                <a:lnTo>
                  <a:pt x="174777" y="79923"/>
                </a:lnTo>
                <a:lnTo>
                  <a:pt x="158648" y="79923"/>
                </a:lnTo>
                <a:lnTo>
                  <a:pt x="135585" y="83695"/>
                </a:lnTo>
                <a:lnTo>
                  <a:pt x="130356" y="84952"/>
                </a:lnTo>
                <a:lnTo>
                  <a:pt x="130153" y="84952"/>
                </a:lnTo>
                <a:lnTo>
                  <a:pt x="123456" y="88051"/>
                </a:lnTo>
                <a:lnTo>
                  <a:pt x="133335" y="102554"/>
                </a:lnTo>
                <a:lnTo>
                  <a:pt x="174777" y="102554"/>
                </a:lnTo>
                <a:lnTo>
                  <a:pt x="174777" y="110060"/>
                </a:lnTo>
                <a:lnTo>
                  <a:pt x="158648" y="110060"/>
                </a:lnTo>
                <a:lnTo>
                  <a:pt x="155143" y="112612"/>
                </a:lnTo>
                <a:lnTo>
                  <a:pt x="147675" y="117794"/>
                </a:lnTo>
                <a:close/>
              </a:path>
              <a:path w="1367155" h="153034">
                <a:moveTo>
                  <a:pt x="174777" y="102554"/>
                </a:moveTo>
                <a:lnTo>
                  <a:pt x="141436" y="102554"/>
                </a:lnTo>
                <a:lnTo>
                  <a:pt x="148247" y="100116"/>
                </a:lnTo>
                <a:lnTo>
                  <a:pt x="157861" y="94045"/>
                </a:lnTo>
                <a:lnTo>
                  <a:pt x="158724" y="84952"/>
                </a:lnTo>
                <a:lnTo>
                  <a:pt x="158648" y="79923"/>
                </a:lnTo>
                <a:lnTo>
                  <a:pt x="174777" y="79923"/>
                </a:lnTo>
                <a:lnTo>
                  <a:pt x="174777" y="102554"/>
                </a:lnTo>
                <a:close/>
              </a:path>
              <a:path w="1367155" h="153034">
                <a:moveTo>
                  <a:pt x="174777" y="116232"/>
                </a:moveTo>
                <a:lnTo>
                  <a:pt x="158648" y="116232"/>
                </a:lnTo>
                <a:lnTo>
                  <a:pt x="158648" y="110060"/>
                </a:lnTo>
                <a:lnTo>
                  <a:pt x="174777" y="110060"/>
                </a:lnTo>
                <a:lnTo>
                  <a:pt x="174777" y="116232"/>
                </a:lnTo>
                <a:close/>
              </a:path>
              <a:path w="1367155" h="153034">
                <a:moveTo>
                  <a:pt x="1031862" y="65229"/>
                </a:moveTo>
                <a:lnTo>
                  <a:pt x="1017587" y="57545"/>
                </a:lnTo>
                <a:lnTo>
                  <a:pt x="1034092" y="40381"/>
                </a:lnTo>
                <a:lnTo>
                  <a:pt x="1055322" y="37271"/>
                </a:lnTo>
                <a:lnTo>
                  <a:pt x="1073651" y="45613"/>
                </a:lnTo>
                <a:lnTo>
                  <a:pt x="1076404" y="51678"/>
                </a:lnTo>
                <a:lnTo>
                  <a:pt x="1041984" y="51678"/>
                </a:lnTo>
                <a:lnTo>
                  <a:pt x="1036447" y="56186"/>
                </a:lnTo>
                <a:lnTo>
                  <a:pt x="1031933" y="65089"/>
                </a:lnTo>
                <a:lnTo>
                  <a:pt x="1031862" y="65229"/>
                </a:lnTo>
                <a:close/>
              </a:path>
              <a:path w="1367155" h="153034">
                <a:moveTo>
                  <a:pt x="1054354" y="117794"/>
                </a:moveTo>
                <a:lnTo>
                  <a:pt x="1041438" y="117794"/>
                </a:lnTo>
                <a:lnTo>
                  <a:pt x="1030512" y="115964"/>
                </a:lnTo>
                <a:lnTo>
                  <a:pt x="1021491" y="110714"/>
                </a:lnTo>
                <a:lnTo>
                  <a:pt x="1015761" y="102554"/>
                </a:lnTo>
                <a:lnTo>
                  <a:pt x="1015658" y="102406"/>
                </a:lnTo>
                <a:lnTo>
                  <a:pt x="1014298" y="91403"/>
                </a:lnTo>
                <a:lnTo>
                  <a:pt x="1017356" y="82306"/>
                </a:lnTo>
                <a:lnTo>
                  <a:pt x="1023285" y="75851"/>
                </a:lnTo>
                <a:lnTo>
                  <a:pt x="1030587" y="71688"/>
                </a:lnTo>
                <a:lnTo>
                  <a:pt x="1037767" y="69471"/>
                </a:lnTo>
                <a:lnTo>
                  <a:pt x="1065326" y="65089"/>
                </a:lnTo>
                <a:lnTo>
                  <a:pt x="1065326" y="58244"/>
                </a:lnTo>
                <a:lnTo>
                  <a:pt x="1061643" y="52948"/>
                </a:lnTo>
                <a:lnTo>
                  <a:pt x="1041984" y="51678"/>
                </a:lnTo>
                <a:lnTo>
                  <a:pt x="1076404" y="51678"/>
                </a:lnTo>
                <a:lnTo>
                  <a:pt x="1081455" y="62803"/>
                </a:lnTo>
                <a:lnTo>
                  <a:pt x="1081455" y="79923"/>
                </a:lnTo>
                <a:lnTo>
                  <a:pt x="1065314" y="79923"/>
                </a:lnTo>
                <a:lnTo>
                  <a:pt x="1042250" y="83695"/>
                </a:lnTo>
                <a:lnTo>
                  <a:pt x="1037021" y="84952"/>
                </a:lnTo>
                <a:lnTo>
                  <a:pt x="1036818" y="84952"/>
                </a:lnTo>
                <a:lnTo>
                  <a:pt x="1030122" y="88051"/>
                </a:lnTo>
                <a:lnTo>
                  <a:pt x="1030651" y="94045"/>
                </a:lnTo>
                <a:lnTo>
                  <a:pt x="1030744" y="95099"/>
                </a:lnTo>
                <a:lnTo>
                  <a:pt x="1033718" y="100116"/>
                </a:lnTo>
                <a:lnTo>
                  <a:pt x="1033804" y="100262"/>
                </a:lnTo>
                <a:lnTo>
                  <a:pt x="1040001" y="102554"/>
                </a:lnTo>
                <a:lnTo>
                  <a:pt x="1081455" y="102554"/>
                </a:lnTo>
                <a:lnTo>
                  <a:pt x="1081455" y="110060"/>
                </a:lnTo>
                <a:lnTo>
                  <a:pt x="1065326" y="110060"/>
                </a:lnTo>
                <a:lnTo>
                  <a:pt x="1061821" y="112612"/>
                </a:lnTo>
                <a:lnTo>
                  <a:pt x="1054354" y="117794"/>
                </a:lnTo>
                <a:close/>
              </a:path>
              <a:path w="1367155" h="153034">
                <a:moveTo>
                  <a:pt x="1081455" y="102554"/>
                </a:moveTo>
                <a:lnTo>
                  <a:pt x="1048102" y="102554"/>
                </a:lnTo>
                <a:lnTo>
                  <a:pt x="1054912" y="100116"/>
                </a:lnTo>
                <a:lnTo>
                  <a:pt x="1064539" y="94045"/>
                </a:lnTo>
                <a:lnTo>
                  <a:pt x="1065403" y="84952"/>
                </a:lnTo>
                <a:lnTo>
                  <a:pt x="1065326" y="79923"/>
                </a:lnTo>
                <a:lnTo>
                  <a:pt x="1081455" y="79923"/>
                </a:lnTo>
                <a:lnTo>
                  <a:pt x="1081455" y="102554"/>
                </a:lnTo>
                <a:close/>
              </a:path>
              <a:path w="1367155" h="153034">
                <a:moveTo>
                  <a:pt x="1081455" y="116232"/>
                </a:moveTo>
                <a:lnTo>
                  <a:pt x="1065326" y="116232"/>
                </a:lnTo>
                <a:lnTo>
                  <a:pt x="1065326" y="110060"/>
                </a:lnTo>
                <a:lnTo>
                  <a:pt x="1081455" y="110060"/>
                </a:lnTo>
                <a:lnTo>
                  <a:pt x="1081455" y="116232"/>
                </a:lnTo>
                <a:close/>
              </a:path>
              <a:path w="1367155" h="153034">
                <a:moveTo>
                  <a:pt x="1207719" y="116232"/>
                </a:moveTo>
                <a:lnTo>
                  <a:pt x="1191895" y="116232"/>
                </a:lnTo>
                <a:lnTo>
                  <a:pt x="1191895" y="8930"/>
                </a:lnTo>
                <a:lnTo>
                  <a:pt x="1207719" y="8930"/>
                </a:lnTo>
                <a:lnTo>
                  <a:pt x="1207719" y="71096"/>
                </a:lnTo>
                <a:lnTo>
                  <a:pt x="1230619" y="71096"/>
                </a:lnTo>
                <a:lnTo>
                  <a:pt x="1238782" y="81853"/>
                </a:lnTo>
                <a:lnTo>
                  <a:pt x="1218730" y="81853"/>
                </a:lnTo>
                <a:lnTo>
                  <a:pt x="1207719" y="92572"/>
                </a:lnTo>
                <a:lnTo>
                  <a:pt x="1207719" y="116232"/>
                </a:lnTo>
                <a:close/>
              </a:path>
              <a:path w="1367155" h="153034">
                <a:moveTo>
                  <a:pt x="1230619" y="71096"/>
                </a:moveTo>
                <a:lnTo>
                  <a:pt x="1207719" y="71096"/>
                </a:lnTo>
                <a:lnTo>
                  <a:pt x="1241755" y="38597"/>
                </a:lnTo>
                <a:lnTo>
                  <a:pt x="1263827" y="38597"/>
                </a:lnTo>
                <a:lnTo>
                  <a:pt x="1230388" y="70791"/>
                </a:lnTo>
                <a:lnTo>
                  <a:pt x="1230619" y="71096"/>
                </a:lnTo>
                <a:close/>
              </a:path>
              <a:path w="1367155" h="153034">
                <a:moveTo>
                  <a:pt x="1264869" y="116232"/>
                </a:moveTo>
                <a:lnTo>
                  <a:pt x="1245108" y="116232"/>
                </a:lnTo>
                <a:lnTo>
                  <a:pt x="1218730" y="81853"/>
                </a:lnTo>
                <a:lnTo>
                  <a:pt x="1238782" y="81853"/>
                </a:lnTo>
                <a:lnTo>
                  <a:pt x="1264869" y="116232"/>
                </a:lnTo>
                <a:close/>
              </a:path>
              <a:path w="1367155" h="153034">
                <a:moveTo>
                  <a:pt x="1284592" y="116232"/>
                </a:moveTo>
                <a:lnTo>
                  <a:pt x="1268653" y="116232"/>
                </a:lnTo>
                <a:lnTo>
                  <a:pt x="1268653" y="38597"/>
                </a:lnTo>
                <a:lnTo>
                  <a:pt x="1284592" y="38597"/>
                </a:lnTo>
                <a:lnTo>
                  <a:pt x="1284592" y="116232"/>
                </a:lnTo>
                <a:close/>
              </a:path>
              <a:path w="1367155" h="153034">
                <a:moveTo>
                  <a:pt x="532752" y="116232"/>
                </a:moveTo>
                <a:lnTo>
                  <a:pt x="516813" y="116232"/>
                </a:lnTo>
                <a:lnTo>
                  <a:pt x="516813" y="38597"/>
                </a:lnTo>
                <a:lnTo>
                  <a:pt x="532752" y="38597"/>
                </a:lnTo>
                <a:lnTo>
                  <a:pt x="532752" y="116232"/>
                </a:lnTo>
                <a:close/>
              </a:path>
              <a:path w="1367155" h="153034">
                <a:moveTo>
                  <a:pt x="619607" y="116219"/>
                </a:moveTo>
                <a:lnTo>
                  <a:pt x="603669" y="116219"/>
                </a:lnTo>
                <a:lnTo>
                  <a:pt x="603669" y="8904"/>
                </a:lnTo>
                <a:lnTo>
                  <a:pt x="619607" y="8904"/>
                </a:lnTo>
                <a:lnTo>
                  <a:pt x="619607" y="43131"/>
                </a:lnTo>
                <a:lnTo>
                  <a:pt x="656573" y="43131"/>
                </a:lnTo>
                <a:lnTo>
                  <a:pt x="660888" y="46010"/>
                </a:lnTo>
                <a:lnTo>
                  <a:pt x="665091" y="52478"/>
                </a:lnTo>
                <a:lnTo>
                  <a:pt x="624357" y="52478"/>
                </a:lnTo>
                <a:lnTo>
                  <a:pt x="619607" y="62079"/>
                </a:lnTo>
                <a:lnTo>
                  <a:pt x="619607" y="116219"/>
                </a:lnTo>
                <a:close/>
              </a:path>
              <a:path w="1367155" h="153034">
                <a:moveTo>
                  <a:pt x="656573" y="43131"/>
                </a:moveTo>
                <a:lnTo>
                  <a:pt x="619607" y="43131"/>
                </a:lnTo>
                <a:lnTo>
                  <a:pt x="624192" y="38737"/>
                </a:lnTo>
                <a:lnTo>
                  <a:pt x="632307" y="36971"/>
                </a:lnTo>
                <a:lnTo>
                  <a:pt x="638276" y="36971"/>
                </a:lnTo>
                <a:lnTo>
                  <a:pt x="650967" y="39389"/>
                </a:lnTo>
                <a:lnTo>
                  <a:pt x="656573" y="43131"/>
                </a:lnTo>
                <a:close/>
              </a:path>
              <a:path w="1367155" h="153034">
                <a:moveTo>
                  <a:pt x="669480" y="116219"/>
                </a:moveTo>
                <a:lnTo>
                  <a:pt x="653351" y="116219"/>
                </a:lnTo>
                <a:lnTo>
                  <a:pt x="653351" y="64302"/>
                </a:lnTo>
                <a:lnTo>
                  <a:pt x="650633" y="52478"/>
                </a:lnTo>
                <a:lnTo>
                  <a:pt x="665091" y="52478"/>
                </a:lnTo>
                <a:lnTo>
                  <a:pt x="667305" y="55884"/>
                </a:lnTo>
                <a:lnTo>
                  <a:pt x="669480" y="68061"/>
                </a:lnTo>
                <a:lnTo>
                  <a:pt x="669480" y="116219"/>
                </a:lnTo>
                <a:close/>
              </a:path>
              <a:path w="1367155" h="153034">
                <a:moveTo>
                  <a:pt x="572706" y="38648"/>
                </a:moveTo>
                <a:lnTo>
                  <a:pt x="554260" y="38648"/>
                </a:lnTo>
                <a:lnTo>
                  <a:pt x="556818" y="36089"/>
                </a:lnTo>
                <a:lnTo>
                  <a:pt x="556818" y="22074"/>
                </a:lnTo>
                <a:lnTo>
                  <a:pt x="572706" y="22074"/>
                </a:lnTo>
                <a:lnTo>
                  <a:pt x="572706" y="38648"/>
                </a:lnTo>
                <a:close/>
              </a:path>
              <a:path w="1367155" h="153034">
                <a:moveTo>
                  <a:pt x="589330" y="54078"/>
                </a:moveTo>
                <a:lnTo>
                  <a:pt x="543217" y="54078"/>
                </a:lnTo>
                <a:lnTo>
                  <a:pt x="543217" y="38648"/>
                </a:lnTo>
                <a:lnTo>
                  <a:pt x="589330" y="38648"/>
                </a:lnTo>
                <a:lnTo>
                  <a:pt x="589330" y="54078"/>
                </a:lnTo>
                <a:close/>
              </a:path>
              <a:path w="1367155" h="153034">
                <a:moveTo>
                  <a:pt x="585698" y="116981"/>
                </a:moveTo>
                <a:lnTo>
                  <a:pt x="579399" y="116981"/>
                </a:lnTo>
                <a:lnTo>
                  <a:pt x="568382" y="114749"/>
                </a:lnTo>
                <a:lnTo>
                  <a:pt x="561457" y="109137"/>
                </a:lnTo>
                <a:lnTo>
                  <a:pt x="557970" y="101995"/>
                </a:lnTo>
                <a:lnTo>
                  <a:pt x="557860" y="101770"/>
                </a:lnTo>
                <a:lnTo>
                  <a:pt x="556831" y="94274"/>
                </a:lnTo>
                <a:lnTo>
                  <a:pt x="556831" y="54078"/>
                </a:lnTo>
                <a:lnTo>
                  <a:pt x="572706" y="54078"/>
                </a:lnTo>
                <a:lnTo>
                  <a:pt x="572706" y="97284"/>
                </a:lnTo>
                <a:lnTo>
                  <a:pt x="573788" y="101106"/>
                </a:lnTo>
                <a:lnTo>
                  <a:pt x="573914" y="101551"/>
                </a:lnTo>
                <a:lnTo>
                  <a:pt x="574040" y="101995"/>
                </a:lnTo>
                <a:lnTo>
                  <a:pt x="590283" y="101995"/>
                </a:lnTo>
                <a:lnTo>
                  <a:pt x="590283" y="115546"/>
                </a:lnTo>
                <a:lnTo>
                  <a:pt x="585698" y="116981"/>
                </a:lnTo>
                <a:close/>
              </a:path>
              <a:path w="1367155" h="153034">
                <a:moveTo>
                  <a:pt x="590283" y="101995"/>
                </a:moveTo>
                <a:lnTo>
                  <a:pt x="585571" y="101995"/>
                </a:lnTo>
                <a:lnTo>
                  <a:pt x="587679" y="101551"/>
                </a:lnTo>
                <a:lnTo>
                  <a:pt x="590283" y="101106"/>
                </a:lnTo>
                <a:lnTo>
                  <a:pt x="590283" y="101995"/>
                </a:lnTo>
                <a:close/>
              </a:path>
              <a:path w="1367155" h="153034">
                <a:moveTo>
                  <a:pt x="437515" y="116194"/>
                </a:moveTo>
                <a:lnTo>
                  <a:pt x="423227" y="116194"/>
                </a:lnTo>
                <a:lnTo>
                  <a:pt x="395401" y="38648"/>
                </a:lnTo>
                <a:lnTo>
                  <a:pt x="413092" y="38648"/>
                </a:lnTo>
                <a:lnTo>
                  <a:pt x="430095" y="88559"/>
                </a:lnTo>
                <a:lnTo>
                  <a:pt x="430212" y="88902"/>
                </a:lnTo>
                <a:lnTo>
                  <a:pt x="446110" y="88902"/>
                </a:lnTo>
                <a:lnTo>
                  <a:pt x="437515" y="116194"/>
                </a:lnTo>
                <a:close/>
              </a:path>
              <a:path w="1367155" h="153034">
                <a:moveTo>
                  <a:pt x="446110" y="88902"/>
                </a:moveTo>
                <a:lnTo>
                  <a:pt x="430212" y="88902"/>
                </a:lnTo>
                <a:lnTo>
                  <a:pt x="445985" y="38648"/>
                </a:lnTo>
                <a:lnTo>
                  <a:pt x="460260" y="38648"/>
                </a:lnTo>
                <a:lnTo>
                  <a:pt x="469141" y="66435"/>
                </a:lnTo>
                <a:lnTo>
                  <a:pt x="453186" y="66435"/>
                </a:lnTo>
                <a:lnTo>
                  <a:pt x="446218" y="88559"/>
                </a:lnTo>
                <a:lnTo>
                  <a:pt x="446110" y="88902"/>
                </a:lnTo>
                <a:close/>
              </a:path>
              <a:path w="1367155" h="153034">
                <a:moveTo>
                  <a:pt x="493150" y="88559"/>
                </a:moveTo>
                <a:lnTo>
                  <a:pt x="476211" y="88559"/>
                </a:lnTo>
                <a:lnTo>
                  <a:pt x="493471" y="38648"/>
                </a:lnTo>
                <a:lnTo>
                  <a:pt x="511035" y="38648"/>
                </a:lnTo>
                <a:lnTo>
                  <a:pt x="493150" y="88559"/>
                </a:lnTo>
                <a:close/>
              </a:path>
              <a:path w="1367155" h="153034">
                <a:moveTo>
                  <a:pt x="483247" y="116194"/>
                </a:moveTo>
                <a:lnTo>
                  <a:pt x="468909" y="116194"/>
                </a:lnTo>
                <a:lnTo>
                  <a:pt x="453186" y="66435"/>
                </a:lnTo>
                <a:lnTo>
                  <a:pt x="469141" y="66435"/>
                </a:lnTo>
                <a:lnTo>
                  <a:pt x="476211" y="88559"/>
                </a:lnTo>
                <a:lnTo>
                  <a:pt x="493150" y="88559"/>
                </a:lnTo>
                <a:lnTo>
                  <a:pt x="483247" y="116194"/>
                </a:lnTo>
                <a:close/>
              </a:path>
              <a:path w="1367155" h="153034">
                <a:moveTo>
                  <a:pt x="323024" y="117781"/>
                </a:moveTo>
                <a:lnTo>
                  <a:pt x="305684" y="114369"/>
                </a:lnTo>
                <a:lnTo>
                  <a:pt x="292766" y="105370"/>
                </a:lnTo>
                <a:lnTo>
                  <a:pt x="284744" y="92642"/>
                </a:lnTo>
                <a:lnTo>
                  <a:pt x="282079" y="78030"/>
                </a:lnTo>
                <a:lnTo>
                  <a:pt x="285317" y="60509"/>
                </a:lnTo>
                <a:lnTo>
                  <a:pt x="293982" y="47657"/>
                </a:lnTo>
                <a:lnTo>
                  <a:pt x="306500" y="39745"/>
                </a:lnTo>
                <a:lnTo>
                  <a:pt x="321297" y="37047"/>
                </a:lnTo>
                <a:lnTo>
                  <a:pt x="334999" y="39318"/>
                </a:lnTo>
                <a:lnTo>
                  <a:pt x="345430" y="45328"/>
                </a:lnTo>
                <a:lnTo>
                  <a:pt x="351188" y="51995"/>
                </a:lnTo>
                <a:lnTo>
                  <a:pt x="321310" y="51995"/>
                </a:lnTo>
                <a:lnTo>
                  <a:pt x="313984" y="53193"/>
                </a:lnTo>
                <a:lnTo>
                  <a:pt x="307582" y="56579"/>
                </a:lnTo>
                <a:lnTo>
                  <a:pt x="302567" y="61803"/>
                </a:lnTo>
                <a:lnTo>
                  <a:pt x="299402" y="68518"/>
                </a:lnTo>
                <a:lnTo>
                  <a:pt x="358859" y="68518"/>
                </a:lnTo>
                <a:lnTo>
                  <a:pt x="359613" y="70906"/>
                </a:lnTo>
                <a:lnTo>
                  <a:pt x="358673" y="79935"/>
                </a:lnTo>
                <a:lnTo>
                  <a:pt x="357733" y="83542"/>
                </a:lnTo>
                <a:lnTo>
                  <a:pt x="298996" y="83542"/>
                </a:lnTo>
                <a:lnTo>
                  <a:pt x="301057" y="90518"/>
                </a:lnTo>
                <a:lnTo>
                  <a:pt x="305865" y="96714"/>
                </a:lnTo>
                <a:lnTo>
                  <a:pt x="313242" y="101150"/>
                </a:lnTo>
                <a:lnTo>
                  <a:pt x="323011" y="102846"/>
                </a:lnTo>
                <a:lnTo>
                  <a:pt x="353709" y="102846"/>
                </a:lnTo>
                <a:lnTo>
                  <a:pt x="353237" y="103653"/>
                </a:lnTo>
                <a:lnTo>
                  <a:pt x="346171" y="110680"/>
                </a:lnTo>
                <a:lnTo>
                  <a:pt x="336213" y="115801"/>
                </a:lnTo>
                <a:lnTo>
                  <a:pt x="323024" y="117781"/>
                </a:lnTo>
                <a:close/>
              </a:path>
              <a:path w="1367155" h="153034">
                <a:moveTo>
                  <a:pt x="358859" y="68518"/>
                </a:moveTo>
                <a:lnTo>
                  <a:pt x="341922" y="68518"/>
                </a:lnTo>
                <a:lnTo>
                  <a:pt x="340294" y="63633"/>
                </a:lnTo>
                <a:lnTo>
                  <a:pt x="336388" y="58209"/>
                </a:lnTo>
                <a:lnTo>
                  <a:pt x="330095" y="53809"/>
                </a:lnTo>
                <a:lnTo>
                  <a:pt x="321310" y="51995"/>
                </a:lnTo>
                <a:lnTo>
                  <a:pt x="351188" y="51995"/>
                </a:lnTo>
                <a:lnTo>
                  <a:pt x="352754" y="53809"/>
                </a:lnTo>
                <a:lnTo>
                  <a:pt x="354054" y="56579"/>
                </a:lnTo>
                <a:lnTo>
                  <a:pt x="357301" y="63633"/>
                </a:lnTo>
                <a:lnTo>
                  <a:pt x="358859" y="68518"/>
                </a:lnTo>
                <a:close/>
              </a:path>
              <a:path w="1367155" h="153034">
                <a:moveTo>
                  <a:pt x="353709" y="102846"/>
                </a:moveTo>
                <a:lnTo>
                  <a:pt x="323011" y="102846"/>
                </a:lnTo>
                <a:lnTo>
                  <a:pt x="330918" y="101388"/>
                </a:lnTo>
                <a:lnTo>
                  <a:pt x="337010" y="97799"/>
                </a:lnTo>
                <a:lnTo>
                  <a:pt x="341621" y="93261"/>
                </a:lnTo>
                <a:lnTo>
                  <a:pt x="345084" y="88952"/>
                </a:lnTo>
                <a:lnTo>
                  <a:pt x="357746" y="95950"/>
                </a:lnTo>
                <a:lnTo>
                  <a:pt x="353709" y="102846"/>
                </a:lnTo>
                <a:close/>
              </a:path>
              <a:path w="1367155" h="153034">
                <a:moveTo>
                  <a:pt x="268795" y="45658"/>
                </a:moveTo>
                <a:lnTo>
                  <a:pt x="252818" y="45658"/>
                </a:lnTo>
                <a:lnTo>
                  <a:pt x="252818" y="8980"/>
                </a:lnTo>
                <a:lnTo>
                  <a:pt x="268795" y="8980"/>
                </a:lnTo>
                <a:lnTo>
                  <a:pt x="268795" y="45658"/>
                </a:lnTo>
                <a:close/>
              </a:path>
              <a:path w="1367155" h="153034">
                <a:moveTo>
                  <a:pt x="228117" y="117832"/>
                </a:moveTo>
                <a:lnTo>
                  <a:pt x="191284" y="93679"/>
                </a:lnTo>
                <a:lnTo>
                  <a:pt x="188188" y="77967"/>
                </a:lnTo>
                <a:lnTo>
                  <a:pt x="190831" y="62220"/>
                </a:lnTo>
                <a:lnTo>
                  <a:pt x="198964" y="49165"/>
                </a:lnTo>
                <a:lnTo>
                  <a:pt x="211735" y="40294"/>
                </a:lnTo>
                <a:lnTo>
                  <a:pt x="228307" y="37022"/>
                </a:lnTo>
                <a:lnTo>
                  <a:pt x="236048" y="37728"/>
                </a:lnTo>
                <a:lnTo>
                  <a:pt x="242725" y="39626"/>
                </a:lnTo>
                <a:lnTo>
                  <a:pt x="248321" y="42380"/>
                </a:lnTo>
                <a:lnTo>
                  <a:pt x="252818" y="45658"/>
                </a:lnTo>
                <a:lnTo>
                  <a:pt x="268795" y="45658"/>
                </a:lnTo>
                <a:lnTo>
                  <a:pt x="268795" y="52694"/>
                </a:lnTo>
                <a:lnTo>
                  <a:pt x="227711" y="52694"/>
                </a:lnTo>
                <a:lnTo>
                  <a:pt x="218980" y="54499"/>
                </a:lnTo>
                <a:lnTo>
                  <a:pt x="211672" y="59536"/>
                </a:lnTo>
                <a:lnTo>
                  <a:pt x="206653" y="67235"/>
                </a:lnTo>
                <a:lnTo>
                  <a:pt x="204787" y="77027"/>
                </a:lnTo>
                <a:lnTo>
                  <a:pt x="206455" y="86948"/>
                </a:lnTo>
                <a:lnTo>
                  <a:pt x="211158" y="94917"/>
                </a:lnTo>
                <a:lnTo>
                  <a:pt x="218510" y="100221"/>
                </a:lnTo>
                <a:lnTo>
                  <a:pt x="228117" y="102148"/>
                </a:lnTo>
                <a:lnTo>
                  <a:pt x="234633" y="102356"/>
                </a:lnTo>
                <a:lnTo>
                  <a:pt x="268795" y="102356"/>
                </a:lnTo>
                <a:lnTo>
                  <a:pt x="268795" y="109298"/>
                </a:lnTo>
                <a:lnTo>
                  <a:pt x="253022" y="109298"/>
                </a:lnTo>
                <a:lnTo>
                  <a:pt x="249773" y="111676"/>
                </a:lnTo>
                <a:lnTo>
                  <a:pt x="244551" y="114494"/>
                </a:lnTo>
                <a:lnTo>
                  <a:pt x="237337" y="116847"/>
                </a:lnTo>
                <a:lnTo>
                  <a:pt x="228117" y="117832"/>
                </a:lnTo>
                <a:close/>
              </a:path>
              <a:path w="1367155" h="153034">
                <a:moveTo>
                  <a:pt x="268795" y="102356"/>
                </a:moveTo>
                <a:lnTo>
                  <a:pt x="234633" y="102356"/>
                </a:lnTo>
                <a:lnTo>
                  <a:pt x="240952" y="99891"/>
                </a:lnTo>
                <a:lnTo>
                  <a:pt x="250258" y="90757"/>
                </a:lnTo>
                <a:lnTo>
                  <a:pt x="252842" y="84486"/>
                </a:lnTo>
                <a:lnTo>
                  <a:pt x="252755" y="77967"/>
                </a:lnTo>
                <a:lnTo>
                  <a:pt x="250667" y="67235"/>
                </a:lnTo>
                <a:lnTo>
                  <a:pt x="250558" y="66672"/>
                </a:lnTo>
                <a:lnTo>
                  <a:pt x="244809" y="58801"/>
                </a:lnTo>
                <a:lnTo>
                  <a:pt x="236773" y="54194"/>
                </a:lnTo>
                <a:lnTo>
                  <a:pt x="227711" y="52694"/>
                </a:lnTo>
                <a:lnTo>
                  <a:pt x="268795" y="52694"/>
                </a:lnTo>
                <a:lnTo>
                  <a:pt x="268795" y="102356"/>
                </a:lnTo>
                <a:close/>
              </a:path>
              <a:path w="1367155" h="153034">
                <a:moveTo>
                  <a:pt x="268795" y="116245"/>
                </a:moveTo>
                <a:lnTo>
                  <a:pt x="253022" y="116245"/>
                </a:lnTo>
                <a:lnTo>
                  <a:pt x="253022" y="109298"/>
                </a:lnTo>
                <a:lnTo>
                  <a:pt x="268795" y="109298"/>
                </a:lnTo>
                <a:lnTo>
                  <a:pt x="268795" y="116245"/>
                </a:lnTo>
                <a:close/>
              </a:path>
              <a:path w="1367155" h="153034">
                <a:moveTo>
                  <a:pt x="1162994" y="45417"/>
                </a:moveTo>
                <a:lnTo>
                  <a:pt x="1113828" y="45417"/>
                </a:lnTo>
                <a:lnTo>
                  <a:pt x="1117076" y="43038"/>
                </a:lnTo>
                <a:lnTo>
                  <a:pt x="1122298" y="40221"/>
                </a:lnTo>
                <a:lnTo>
                  <a:pt x="1129512" y="37868"/>
                </a:lnTo>
                <a:lnTo>
                  <a:pt x="1138732" y="36882"/>
                </a:lnTo>
                <a:lnTo>
                  <a:pt x="1154914" y="39960"/>
                </a:lnTo>
                <a:lnTo>
                  <a:pt x="1162994" y="45417"/>
                </a:lnTo>
                <a:close/>
              </a:path>
              <a:path w="1367155" h="153034">
                <a:moveTo>
                  <a:pt x="1114031" y="142864"/>
                </a:moveTo>
                <a:lnTo>
                  <a:pt x="1098054" y="142864"/>
                </a:lnTo>
                <a:lnTo>
                  <a:pt x="1098054" y="38470"/>
                </a:lnTo>
                <a:lnTo>
                  <a:pt x="1113828" y="38470"/>
                </a:lnTo>
                <a:lnTo>
                  <a:pt x="1113828" y="45417"/>
                </a:lnTo>
                <a:lnTo>
                  <a:pt x="1162994" y="45417"/>
                </a:lnTo>
                <a:lnTo>
                  <a:pt x="1167418" y="48404"/>
                </a:lnTo>
                <a:lnTo>
                  <a:pt x="1169969" y="52358"/>
                </a:lnTo>
                <a:lnTo>
                  <a:pt x="1132216" y="52358"/>
                </a:lnTo>
                <a:lnTo>
                  <a:pt x="1125897" y="54823"/>
                </a:lnTo>
                <a:lnTo>
                  <a:pt x="1116591" y="63957"/>
                </a:lnTo>
                <a:lnTo>
                  <a:pt x="1114008" y="70228"/>
                </a:lnTo>
                <a:lnTo>
                  <a:pt x="1114093" y="76671"/>
                </a:lnTo>
                <a:lnTo>
                  <a:pt x="1139139" y="102021"/>
                </a:lnTo>
                <a:lnTo>
                  <a:pt x="1170084" y="102021"/>
                </a:lnTo>
                <a:lnTo>
                  <a:pt x="1167885" y="105550"/>
                </a:lnTo>
                <a:lnTo>
                  <a:pt x="1162837" y="109056"/>
                </a:lnTo>
                <a:lnTo>
                  <a:pt x="1114031" y="109056"/>
                </a:lnTo>
                <a:lnTo>
                  <a:pt x="1114031" y="142864"/>
                </a:lnTo>
                <a:close/>
              </a:path>
              <a:path w="1367155" h="153034">
                <a:moveTo>
                  <a:pt x="1170084" y="102021"/>
                </a:moveTo>
                <a:lnTo>
                  <a:pt x="1139139" y="102021"/>
                </a:lnTo>
                <a:lnTo>
                  <a:pt x="1147867" y="100215"/>
                </a:lnTo>
                <a:lnTo>
                  <a:pt x="1155171" y="95179"/>
                </a:lnTo>
                <a:lnTo>
                  <a:pt x="1160186" y="87480"/>
                </a:lnTo>
                <a:lnTo>
                  <a:pt x="1162050" y="77687"/>
                </a:lnTo>
                <a:lnTo>
                  <a:pt x="1160394" y="67767"/>
                </a:lnTo>
                <a:lnTo>
                  <a:pt x="1155692" y="59798"/>
                </a:lnTo>
                <a:lnTo>
                  <a:pt x="1148339" y="54493"/>
                </a:lnTo>
                <a:lnTo>
                  <a:pt x="1138732" y="52567"/>
                </a:lnTo>
                <a:lnTo>
                  <a:pt x="1132216" y="52358"/>
                </a:lnTo>
                <a:lnTo>
                  <a:pt x="1169969" y="52358"/>
                </a:lnTo>
                <a:lnTo>
                  <a:pt x="1175565" y="61035"/>
                </a:lnTo>
                <a:lnTo>
                  <a:pt x="1178674" y="76671"/>
                </a:lnTo>
                <a:lnTo>
                  <a:pt x="1176018" y="92495"/>
                </a:lnTo>
                <a:lnTo>
                  <a:pt x="1170084" y="102021"/>
                </a:lnTo>
                <a:close/>
              </a:path>
              <a:path w="1367155" h="153034">
                <a:moveTo>
                  <a:pt x="1138542" y="117692"/>
                </a:moveTo>
                <a:lnTo>
                  <a:pt x="1130806" y="116986"/>
                </a:lnTo>
                <a:lnTo>
                  <a:pt x="1124129" y="115089"/>
                </a:lnTo>
                <a:lnTo>
                  <a:pt x="1118530" y="112335"/>
                </a:lnTo>
                <a:lnTo>
                  <a:pt x="1114031" y="109056"/>
                </a:lnTo>
                <a:lnTo>
                  <a:pt x="1162837" y="109056"/>
                </a:lnTo>
                <a:lnTo>
                  <a:pt x="1155114" y="114421"/>
                </a:lnTo>
                <a:lnTo>
                  <a:pt x="1138542" y="117692"/>
                </a:lnTo>
                <a:close/>
              </a:path>
              <a:path w="1367155" h="153034">
                <a:moveTo>
                  <a:pt x="1353892" y="43461"/>
                </a:moveTo>
                <a:lnTo>
                  <a:pt x="1316926" y="43461"/>
                </a:lnTo>
                <a:lnTo>
                  <a:pt x="1321511" y="39067"/>
                </a:lnTo>
                <a:lnTo>
                  <a:pt x="1329626" y="37301"/>
                </a:lnTo>
                <a:lnTo>
                  <a:pt x="1335595" y="37301"/>
                </a:lnTo>
                <a:lnTo>
                  <a:pt x="1348286" y="39720"/>
                </a:lnTo>
                <a:lnTo>
                  <a:pt x="1353892" y="43461"/>
                </a:lnTo>
                <a:close/>
              </a:path>
              <a:path w="1367155" h="153034">
                <a:moveTo>
                  <a:pt x="1316926" y="116549"/>
                </a:moveTo>
                <a:lnTo>
                  <a:pt x="1301000" y="116549"/>
                </a:lnTo>
                <a:lnTo>
                  <a:pt x="1301000" y="38610"/>
                </a:lnTo>
                <a:lnTo>
                  <a:pt x="1316926" y="38610"/>
                </a:lnTo>
                <a:lnTo>
                  <a:pt x="1316926" y="43461"/>
                </a:lnTo>
                <a:lnTo>
                  <a:pt x="1353892" y="43461"/>
                </a:lnTo>
                <a:lnTo>
                  <a:pt x="1358207" y="46341"/>
                </a:lnTo>
                <a:lnTo>
                  <a:pt x="1362402" y="52795"/>
                </a:lnTo>
                <a:lnTo>
                  <a:pt x="1321663" y="52795"/>
                </a:lnTo>
                <a:lnTo>
                  <a:pt x="1316926" y="62397"/>
                </a:lnTo>
                <a:lnTo>
                  <a:pt x="1316926" y="116549"/>
                </a:lnTo>
                <a:close/>
              </a:path>
              <a:path w="1367155" h="153034">
                <a:moveTo>
                  <a:pt x="1366799" y="116549"/>
                </a:moveTo>
                <a:lnTo>
                  <a:pt x="1350670" y="116549"/>
                </a:lnTo>
                <a:lnTo>
                  <a:pt x="1350670" y="64619"/>
                </a:lnTo>
                <a:lnTo>
                  <a:pt x="1347952" y="52795"/>
                </a:lnTo>
                <a:lnTo>
                  <a:pt x="1362402" y="52795"/>
                </a:lnTo>
                <a:lnTo>
                  <a:pt x="1364624" y="56215"/>
                </a:lnTo>
                <a:lnTo>
                  <a:pt x="1366799" y="68391"/>
                </a:lnTo>
                <a:lnTo>
                  <a:pt x="1366799" y="116549"/>
                </a:lnTo>
                <a:close/>
              </a:path>
              <a:path w="1367155" h="153034">
                <a:moveTo>
                  <a:pt x="931875" y="116283"/>
                </a:moveTo>
                <a:lnTo>
                  <a:pt x="915136" y="116283"/>
                </a:lnTo>
                <a:lnTo>
                  <a:pt x="915136" y="10517"/>
                </a:lnTo>
                <a:lnTo>
                  <a:pt x="928903" y="10517"/>
                </a:lnTo>
                <a:lnTo>
                  <a:pt x="952365" y="42674"/>
                </a:lnTo>
                <a:lnTo>
                  <a:pt x="931875" y="42674"/>
                </a:lnTo>
                <a:lnTo>
                  <a:pt x="931875" y="116283"/>
                </a:lnTo>
                <a:close/>
              </a:path>
              <a:path w="1367155" h="153034">
                <a:moveTo>
                  <a:pt x="999197" y="83885"/>
                </a:moveTo>
                <a:lnTo>
                  <a:pt x="982433" y="83885"/>
                </a:lnTo>
                <a:lnTo>
                  <a:pt x="982433" y="10517"/>
                </a:lnTo>
                <a:lnTo>
                  <a:pt x="999197" y="10517"/>
                </a:lnTo>
                <a:lnTo>
                  <a:pt x="999197" y="83885"/>
                </a:lnTo>
                <a:close/>
              </a:path>
              <a:path w="1367155" h="153034">
                <a:moveTo>
                  <a:pt x="999197" y="116283"/>
                </a:moveTo>
                <a:lnTo>
                  <a:pt x="985304" y="116283"/>
                </a:lnTo>
                <a:lnTo>
                  <a:pt x="931875" y="42674"/>
                </a:lnTo>
                <a:lnTo>
                  <a:pt x="952365" y="42674"/>
                </a:lnTo>
                <a:lnTo>
                  <a:pt x="982433" y="83885"/>
                </a:lnTo>
                <a:lnTo>
                  <a:pt x="999197" y="83885"/>
                </a:lnTo>
                <a:lnTo>
                  <a:pt x="999197" y="116283"/>
                </a:lnTo>
                <a:close/>
              </a:path>
              <a:path w="1367155" h="153034">
                <a:moveTo>
                  <a:pt x="15748" y="116232"/>
                </a:moveTo>
                <a:lnTo>
                  <a:pt x="0" y="116232"/>
                </a:lnTo>
                <a:lnTo>
                  <a:pt x="0" y="17540"/>
                </a:lnTo>
                <a:lnTo>
                  <a:pt x="12877" y="17540"/>
                </a:lnTo>
                <a:lnTo>
                  <a:pt x="35122" y="47576"/>
                </a:lnTo>
                <a:lnTo>
                  <a:pt x="15748" y="47576"/>
                </a:lnTo>
                <a:lnTo>
                  <a:pt x="15748" y="116232"/>
                </a:lnTo>
                <a:close/>
              </a:path>
              <a:path w="1367155" h="153034">
                <a:moveTo>
                  <a:pt x="66241" y="63222"/>
                </a:moveTo>
                <a:lnTo>
                  <a:pt x="46710" y="63222"/>
                </a:lnTo>
                <a:lnTo>
                  <a:pt x="80463" y="17540"/>
                </a:lnTo>
                <a:lnTo>
                  <a:pt x="93497" y="17540"/>
                </a:lnTo>
                <a:lnTo>
                  <a:pt x="93497" y="47830"/>
                </a:lnTo>
                <a:lnTo>
                  <a:pt x="77546" y="47830"/>
                </a:lnTo>
                <a:lnTo>
                  <a:pt x="66241" y="63222"/>
                </a:lnTo>
                <a:close/>
              </a:path>
              <a:path w="1367155" h="153034">
                <a:moveTo>
                  <a:pt x="46710" y="89816"/>
                </a:moveTo>
                <a:lnTo>
                  <a:pt x="15748" y="47576"/>
                </a:lnTo>
                <a:lnTo>
                  <a:pt x="35122" y="47576"/>
                </a:lnTo>
                <a:lnTo>
                  <a:pt x="46710" y="63222"/>
                </a:lnTo>
                <a:lnTo>
                  <a:pt x="66241" y="63222"/>
                </a:lnTo>
                <a:lnTo>
                  <a:pt x="46710" y="89816"/>
                </a:lnTo>
                <a:close/>
              </a:path>
              <a:path w="1367155" h="153034">
                <a:moveTo>
                  <a:pt x="93497" y="116232"/>
                </a:moveTo>
                <a:lnTo>
                  <a:pt x="77546" y="116232"/>
                </a:lnTo>
                <a:lnTo>
                  <a:pt x="77546" y="47830"/>
                </a:lnTo>
                <a:lnTo>
                  <a:pt x="93497" y="47830"/>
                </a:lnTo>
                <a:lnTo>
                  <a:pt x="93497" y="11623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700" y="1917007"/>
            <a:ext cx="472122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Benefits</a:t>
            </a:r>
            <a:r>
              <a:rPr dirty="0" spc="-85"/>
              <a:t> </a:t>
            </a:r>
            <a:r>
              <a:rPr dirty="0" spc="85"/>
              <a:t>of</a:t>
            </a:r>
            <a:r>
              <a:rPr dirty="0" spc="-95"/>
              <a:t> </a:t>
            </a:r>
            <a:r>
              <a:rPr dirty="0" spc="-10"/>
              <a:t>Elastic</a:t>
            </a:r>
            <a:r>
              <a:rPr dirty="0" spc="-85"/>
              <a:t> </a:t>
            </a:r>
            <a:r>
              <a:rPr dirty="0" spc="75"/>
              <a:t>Computing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06700" y="2780904"/>
            <a:ext cx="8521700" cy="4551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offers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numerous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benefits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organizations: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600">
              <a:latin typeface="Tahoma"/>
              <a:cs typeface="Tahoma"/>
            </a:endParaRPr>
          </a:p>
          <a:p>
            <a:pPr marL="622300" marR="468630" indent="-190500">
              <a:lnSpc>
                <a:spcPct val="129900"/>
              </a:lnSpc>
              <a:buChar char="•"/>
              <a:tabLst>
                <a:tab pos="622300" algn="l"/>
              </a:tabLst>
            </a:pP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Cost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Optimization: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paying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only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resources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they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use,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organizations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can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significantly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reduce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their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7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costs.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Improved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Utilization: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ensures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resources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used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efficiently,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minimizing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waste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maximizing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return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investment.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Enhanced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Scalability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Performance:</a:t>
            </a:r>
            <a:r>
              <a:rPr dirty="0" sz="1600" spc="2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ability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scale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resources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demand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allows</a:t>
            </a:r>
            <a:r>
              <a:rPr dirty="0" sz="1600" spc="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organizations</a:t>
            </a:r>
            <a:r>
              <a:rPr dirty="0" sz="1600" spc="2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handle</a:t>
            </a:r>
            <a:r>
              <a:rPr dirty="0" sz="1600" spc="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peak</a:t>
            </a:r>
            <a:r>
              <a:rPr dirty="0" sz="1600" spc="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workloads</a:t>
            </a:r>
            <a:r>
              <a:rPr dirty="0" sz="1600" spc="2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without</a:t>
            </a:r>
            <a:r>
              <a:rPr dirty="0" sz="1600" spc="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performance</a:t>
            </a:r>
            <a:r>
              <a:rPr dirty="0" sz="1600" spc="2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degradation.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Increased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Agility:</a:t>
            </a:r>
            <a:r>
              <a:rPr dirty="0" sz="1600" spc="2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enables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organizations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respond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quickly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changing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business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needs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market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opportunities.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Reduced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Operational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Overhead:</a:t>
            </a:r>
            <a:r>
              <a:rPr dirty="0" sz="1600" spc="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Automation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provisioning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endParaRPr sz="1600">
              <a:latin typeface="Tahoma"/>
              <a:cs typeface="Tahoma"/>
            </a:endParaRPr>
          </a:p>
          <a:p>
            <a:pPr marL="622300" marR="539750">
              <a:lnSpc>
                <a:spcPct val="125400"/>
              </a:lnSpc>
              <a:spcBef>
                <a:spcPts val="8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management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reduces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burden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7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30">
                <a:solidFill>
                  <a:srgbClr val="212121"/>
                </a:solidFill>
                <a:latin typeface="Tahoma"/>
                <a:cs typeface="Tahoma"/>
              </a:rPr>
              <a:t>staff,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freeing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them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up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focus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35">
                <a:solidFill>
                  <a:srgbClr val="212121"/>
                </a:solidFill>
                <a:latin typeface="Tahoma"/>
                <a:cs typeface="Tahoma"/>
              </a:rPr>
              <a:t>more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strategic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initiatives.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80"/>
              </a:spcBef>
              <a:buChar char="•"/>
              <a:tabLst>
                <a:tab pos="6216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Business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Continuity: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improve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business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continuity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providing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redundant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resources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be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quickly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activated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event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failure.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Implementation</a:t>
            </a:r>
            <a:r>
              <a:rPr dirty="0" spc="300"/>
              <a:t> </a:t>
            </a:r>
            <a:r>
              <a:rPr dirty="0" spc="-10"/>
              <a:t>Strategies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06700" y="1309350"/>
            <a:ext cx="8653145" cy="6442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85">
              <a:lnSpc>
                <a:spcPct val="1254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Implementing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requires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careful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planning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execution.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Here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some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key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strategies: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34"/>
              </a:spcBef>
            </a:pPr>
            <a:endParaRPr sz="1600">
              <a:latin typeface="Tahoma"/>
              <a:cs typeface="Tahoma"/>
            </a:endParaRPr>
          </a:p>
          <a:p>
            <a:pPr marL="622300" marR="486409" indent="-190500">
              <a:lnSpc>
                <a:spcPct val="127600"/>
              </a:lnSpc>
              <a:buChar char="•"/>
              <a:tabLst>
                <a:tab pos="622300" algn="l"/>
              </a:tabLst>
            </a:pP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Platform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Selection: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Choose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platform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offers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robust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elastic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capabilities,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such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Amazon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Web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Services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30">
                <a:solidFill>
                  <a:srgbClr val="212121"/>
                </a:solidFill>
                <a:latin typeface="Tahoma"/>
                <a:cs typeface="Tahoma"/>
              </a:rPr>
              <a:t>(AWS),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Microsoft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Azure,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or 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Google</a:t>
            </a:r>
            <a:r>
              <a:rPr dirty="0" sz="1600" spc="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Platform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(GCP).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80"/>
              </a:spcBef>
              <a:buChar char="•"/>
              <a:tabLst>
                <a:tab pos="621665" algn="l"/>
              </a:tabLst>
            </a:pP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Application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Architecture:</a:t>
            </a:r>
            <a:r>
              <a:rPr dirty="0" sz="1600" spc="2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Design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applications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be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scalable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resilient,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using</a:t>
            </a:r>
            <a:endParaRPr sz="1600">
              <a:latin typeface="Tahoma"/>
              <a:cs typeface="Tahoma"/>
            </a:endParaRPr>
          </a:p>
          <a:p>
            <a:pPr marL="622300" marR="864235">
              <a:lnSpc>
                <a:spcPct val="125400"/>
              </a:lnSpc>
              <a:spcBef>
                <a:spcPts val="85"/>
              </a:spcBef>
            </a:pP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microservices</a:t>
            </a:r>
            <a:r>
              <a:rPr dirty="0" sz="1600" spc="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architecture</a:t>
            </a:r>
            <a:r>
              <a:rPr dirty="0" sz="1600" spc="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containerization</a:t>
            </a:r>
            <a:r>
              <a:rPr dirty="0" sz="1600" spc="2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technologies</a:t>
            </a:r>
            <a:r>
              <a:rPr dirty="0" sz="1600" spc="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like</a:t>
            </a:r>
            <a:r>
              <a:rPr dirty="0" sz="1600" spc="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Docker</a:t>
            </a:r>
            <a:r>
              <a:rPr dirty="0" sz="160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and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Kubernetes.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80"/>
              </a:spcBef>
              <a:buChar char="•"/>
              <a:tabLst>
                <a:tab pos="621665" algn="l"/>
              </a:tabLst>
            </a:pP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Monitoring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Automation:</a:t>
            </a:r>
            <a:r>
              <a:rPr dirty="0" sz="1600" spc="2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Implement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comprehensive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monitoring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automation</a:t>
            </a:r>
            <a:endParaRPr sz="1600">
              <a:latin typeface="Tahoma"/>
              <a:cs typeface="Tahoma"/>
            </a:endParaRPr>
          </a:p>
          <a:p>
            <a:pPr marL="622300" marR="876300">
              <a:lnSpc>
                <a:spcPct val="125400"/>
              </a:lnSpc>
              <a:spcBef>
                <a:spcPts val="8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tools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track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utilization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automatically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scale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resources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based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on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predefined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thresholds.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80"/>
              </a:spcBef>
              <a:buChar char="•"/>
              <a:tabLst>
                <a:tab pos="621665" algn="l"/>
              </a:tabLst>
            </a:pP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Load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Balancing:</a:t>
            </a:r>
            <a:r>
              <a:rPr dirty="0" sz="1600" spc="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load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balancing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distribute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traffic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across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multiple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instances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an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application,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ensuring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high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availability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performance.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Auto-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Scaling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Policies: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Define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auto-scaling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policies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specify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when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how</a:t>
            </a:r>
            <a:endParaRPr sz="1600">
              <a:latin typeface="Tahoma"/>
              <a:cs typeface="Tahoma"/>
            </a:endParaRPr>
          </a:p>
          <a:p>
            <a:pPr marL="622300" marR="492759">
              <a:lnSpc>
                <a:spcPct val="125400"/>
              </a:lnSpc>
              <a:spcBef>
                <a:spcPts val="8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resources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should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be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scaled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up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down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based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metrics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such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CPU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utilization,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memory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usage,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network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traffic.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80"/>
              </a:spcBef>
              <a:buChar char="•"/>
              <a:tabLst>
                <a:tab pos="6216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Infrastructure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Code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30">
                <a:solidFill>
                  <a:srgbClr val="212121"/>
                </a:solidFill>
                <a:latin typeface="Tahoma"/>
                <a:cs typeface="Tahoma"/>
              </a:rPr>
              <a:t>(IaC):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IaC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tools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like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Terraform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CloudFormation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automate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provisioning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management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infrastructure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resources.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85"/>
              </a:spcBef>
              <a:buChar char="•"/>
              <a:tabLst>
                <a:tab pos="621665" algn="l"/>
              </a:tabLst>
            </a:pP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Cost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Management:</a:t>
            </a:r>
            <a:r>
              <a:rPr dirty="0" sz="1600" spc="2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Implement</a:t>
            </a:r>
            <a:r>
              <a:rPr dirty="0" sz="1600" spc="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cost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management</a:t>
            </a:r>
            <a:r>
              <a:rPr dirty="0" sz="1600" spc="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tools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track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consumption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identify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opportunities</a:t>
            </a:r>
            <a:r>
              <a:rPr dirty="0" sz="1600" spc="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cost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optimization.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6700" y="685105"/>
            <a:ext cx="324802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14"/>
              <a:t>Common</a:t>
            </a:r>
            <a:r>
              <a:rPr dirty="0" spc="-100"/>
              <a:t> </a:t>
            </a:r>
            <a:r>
              <a:rPr dirty="0" spc="50"/>
              <a:t>Use</a:t>
            </a:r>
            <a:r>
              <a:rPr dirty="0" spc="-110"/>
              <a:t> </a:t>
            </a:r>
            <a:r>
              <a:rPr dirty="0" spc="-10"/>
              <a:t>Cases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0320">
              <a:lnSpc>
                <a:spcPct val="100000"/>
              </a:lnSpc>
              <a:spcBef>
                <a:spcPts val="100"/>
              </a:spcBef>
            </a:pPr>
            <a:r>
              <a:rPr dirty="0"/>
              <a:t>Elastic</a:t>
            </a:r>
            <a:r>
              <a:rPr dirty="0" spc="40"/>
              <a:t> </a:t>
            </a:r>
            <a:r>
              <a:rPr dirty="0" spc="50"/>
              <a:t>computing</a:t>
            </a:r>
            <a:r>
              <a:rPr dirty="0" spc="45"/>
              <a:t> </a:t>
            </a:r>
            <a:r>
              <a:rPr dirty="0"/>
              <a:t>is</a:t>
            </a:r>
            <a:r>
              <a:rPr dirty="0" spc="40"/>
              <a:t> </a:t>
            </a:r>
            <a:r>
              <a:rPr dirty="0"/>
              <a:t>well-suited</a:t>
            </a:r>
            <a:r>
              <a:rPr dirty="0" spc="45"/>
              <a:t> </a:t>
            </a:r>
            <a:r>
              <a:rPr dirty="0"/>
              <a:t>for</a:t>
            </a:r>
            <a:r>
              <a:rPr dirty="0" spc="40"/>
              <a:t> </a:t>
            </a:r>
            <a:r>
              <a:rPr dirty="0"/>
              <a:t>a</a:t>
            </a:r>
            <a:r>
              <a:rPr dirty="0" spc="35"/>
              <a:t> </a:t>
            </a:r>
            <a:r>
              <a:rPr dirty="0"/>
              <a:t>variety</a:t>
            </a:r>
            <a:r>
              <a:rPr dirty="0" spc="40"/>
              <a:t> </a:t>
            </a:r>
            <a:r>
              <a:rPr dirty="0"/>
              <a:t>of</a:t>
            </a:r>
            <a:r>
              <a:rPr dirty="0" spc="40"/>
              <a:t> </a:t>
            </a:r>
            <a:r>
              <a:rPr dirty="0"/>
              <a:t>use</a:t>
            </a:r>
            <a:r>
              <a:rPr dirty="0" spc="35"/>
              <a:t> </a:t>
            </a:r>
            <a:r>
              <a:rPr dirty="0" spc="-10"/>
              <a:t>cases:</a:t>
            </a:r>
          </a:p>
          <a:p>
            <a:pPr marL="7620">
              <a:lnSpc>
                <a:spcPct val="100000"/>
              </a:lnSpc>
              <a:spcBef>
                <a:spcPts val="395"/>
              </a:spcBef>
            </a:pPr>
          </a:p>
          <a:p>
            <a:pPr marL="629920" marR="461009" indent="-190500">
              <a:lnSpc>
                <a:spcPct val="129900"/>
              </a:lnSpc>
              <a:buChar char="•"/>
              <a:tabLst>
                <a:tab pos="629920" algn="l"/>
              </a:tabLst>
            </a:pPr>
            <a:r>
              <a:rPr dirty="0" sz="1600" spc="110"/>
              <a:t>Web</a:t>
            </a:r>
            <a:r>
              <a:rPr dirty="0" sz="1600" spc="70"/>
              <a:t> </a:t>
            </a:r>
            <a:r>
              <a:rPr dirty="0" sz="1600" spc="55"/>
              <a:t>Applications:</a:t>
            </a:r>
            <a:r>
              <a:rPr dirty="0" sz="1600" spc="180"/>
              <a:t> </a:t>
            </a:r>
            <a:r>
              <a:rPr dirty="0" sz="1600"/>
              <a:t>Scaling</a:t>
            </a:r>
            <a:r>
              <a:rPr dirty="0" sz="1600" spc="95"/>
              <a:t> </a:t>
            </a:r>
            <a:r>
              <a:rPr dirty="0" sz="1600" spc="105"/>
              <a:t>web</a:t>
            </a:r>
            <a:r>
              <a:rPr dirty="0" sz="1600" spc="85"/>
              <a:t> </a:t>
            </a:r>
            <a:r>
              <a:rPr dirty="0" sz="1600"/>
              <a:t>servers</a:t>
            </a:r>
            <a:r>
              <a:rPr dirty="0" sz="1600" spc="95"/>
              <a:t> </a:t>
            </a:r>
            <a:r>
              <a:rPr dirty="0" sz="1600"/>
              <a:t>and</a:t>
            </a:r>
            <a:r>
              <a:rPr dirty="0" sz="1600" spc="85"/>
              <a:t> </a:t>
            </a:r>
            <a:r>
              <a:rPr dirty="0" sz="1600"/>
              <a:t>databases</a:t>
            </a:r>
            <a:r>
              <a:rPr dirty="0" sz="1600" spc="100"/>
              <a:t> </a:t>
            </a:r>
            <a:r>
              <a:rPr dirty="0" sz="1600"/>
              <a:t>to</a:t>
            </a:r>
            <a:r>
              <a:rPr dirty="0" sz="1600" spc="85"/>
              <a:t> </a:t>
            </a:r>
            <a:r>
              <a:rPr dirty="0" sz="1600"/>
              <a:t>handle</a:t>
            </a:r>
            <a:r>
              <a:rPr dirty="0" sz="1600" spc="95"/>
              <a:t> </a:t>
            </a:r>
            <a:r>
              <a:rPr dirty="0" sz="1600"/>
              <a:t>fluctuating</a:t>
            </a:r>
            <a:r>
              <a:rPr dirty="0" sz="1600" spc="105"/>
              <a:t> </a:t>
            </a:r>
            <a:r>
              <a:rPr dirty="0" sz="1600" spc="-10"/>
              <a:t>traffic volumes.</a:t>
            </a:r>
            <a:endParaRPr sz="1600"/>
          </a:p>
          <a:p>
            <a:pPr marL="62928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9285" algn="l"/>
              </a:tabLst>
            </a:pPr>
            <a:r>
              <a:rPr dirty="0" sz="1600"/>
              <a:t>E-commerce:</a:t>
            </a:r>
            <a:r>
              <a:rPr dirty="0" sz="1600" spc="250"/>
              <a:t> </a:t>
            </a:r>
            <a:r>
              <a:rPr dirty="0" sz="1600" spc="50"/>
              <a:t>Managing</a:t>
            </a:r>
            <a:r>
              <a:rPr dirty="0" sz="1600" spc="165"/>
              <a:t> </a:t>
            </a:r>
            <a:r>
              <a:rPr dirty="0" sz="1600"/>
              <a:t>peak</a:t>
            </a:r>
            <a:r>
              <a:rPr dirty="0" sz="1600" spc="150"/>
              <a:t> </a:t>
            </a:r>
            <a:r>
              <a:rPr dirty="0" sz="1600" spc="55"/>
              <a:t>shopping</a:t>
            </a:r>
            <a:r>
              <a:rPr dirty="0" sz="1600" spc="165"/>
              <a:t> </a:t>
            </a:r>
            <a:r>
              <a:rPr dirty="0" sz="1600"/>
              <a:t>seasons</a:t>
            </a:r>
            <a:r>
              <a:rPr dirty="0" sz="1600" spc="160"/>
              <a:t> </a:t>
            </a:r>
            <a:r>
              <a:rPr dirty="0" sz="1600"/>
              <a:t>and</a:t>
            </a:r>
            <a:r>
              <a:rPr dirty="0" sz="1600" spc="150"/>
              <a:t> </a:t>
            </a:r>
            <a:r>
              <a:rPr dirty="0" sz="1600"/>
              <a:t>promotional</a:t>
            </a:r>
            <a:r>
              <a:rPr dirty="0" sz="1600" spc="165"/>
              <a:t> </a:t>
            </a:r>
            <a:r>
              <a:rPr dirty="0" sz="1600" spc="-10"/>
              <a:t>events.</a:t>
            </a:r>
            <a:endParaRPr sz="1600"/>
          </a:p>
          <a:p>
            <a:pPr marL="629285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629285" algn="l"/>
              </a:tabLst>
            </a:pPr>
            <a:r>
              <a:rPr dirty="0" sz="1600"/>
              <a:t>Big</a:t>
            </a:r>
            <a:r>
              <a:rPr dirty="0" sz="1600" spc="105"/>
              <a:t> </a:t>
            </a:r>
            <a:r>
              <a:rPr dirty="0" sz="1600"/>
              <a:t>Data</a:t>
            </a:r>
            <a:r>
              <a:rPr dirty="0" sz="1600" spc="105"/>
              <a:t> </a:t>
            </a:r>
            <a:r>
              <a:rPr dirty="0" sz="1600"/>
              <a:t>Analytics:</a:t>
            </a:r>
            <a:r>
              <a:rPr dirty="0" sz="1600" spc="210"/>
              <a:t> </a:t>
            </a:r>
            <a:r>
              <a:rPr dirty="0" sz="1600"/>
              <a:t>Processing</a:t>
            </a:r>
            <a:r>
              <a:rPr dirty="0" sz="1600" spc="135"/>
              <a:t> </a:t>
            </a:r>
            <a:r>
              <a:rPr dirty="0" sz="1600"/>
              <a:t>large</a:t>
            </a:r>
            <a:r>
              <a:rPr dirty="0" sz="1600" spc="125"/>
              <a:t> </a:t>
            </a:r>
            <a:r>
              <a:rPr dirty="0" sz="1600"/>
              <a:t>datasets</a:t>
            </a:r>
            <a:r>
              <a:rPr dirty="0" sz="1600" spc="130"/>
              <a:t> </a:t>
            </a:r>
            <a:r>
              <a:rPr dirty="0" sz="1600"/>
              <a:t>and</a:t>
            </a:r>
            <a:r>
              <a:rPr dirty="0" sz="1600" spc="114"/>
              <a:t> </a:t>
            </a:r>
            <a:r>
              <a:rPr dirty="0" sz="1600"/>
              <a:t>running</a:t>
            </a:r>
            <a:r>
              <a:rPr dirty="0" sz="1600" spc="125"/>
              <a:t> </a:t>
            </a:r>
            <a:r>
              <a:rPr dirty="0" sz="1600" spc="75"/>
              <a:t>complex</a:t>
            </a:r>
            <a:r>
              <a:rPr dirty="0" sz="1600" spc="125"/>
              <a:t> </a:t>
            </a:r>
            <a:r>
              <a:rPr dirty="0" sz="1600"/>
              <a:t>analytical</a:t>
            </a:r>
            <a:r>
              <a:rPr dirty="0" sz="1600" spc="130"/>
              <a:t> </a:t>
            </a:r>
            <a:r>
              <a:rPr dirty="0" sz="1600" spc="-10"/>
              <a:t>queries.</a:t>
            </a:r>
            <a:endParaRPr sz="1600"/>
          </a:p>
          <a:p>
            <a:pPr marL="629920" marR="1075690" indent="-190500">
              <a:lnSpc>
                <a:spcPts val="2490"/>
              </a:lnSpc>
              <a:spcBef>
                <a:spcPts val="85"/>
              </a:spcBef>
              <a:buChar char="•"/>
              <a:tabLst>
                <a:tab pos="629920" algn="l"/>
              </a:tabLst>
            </a:pPr>
            <a:r>
              <a:rPr dirty="0" sz="1600" spc="55"/>
              <a:t>Software</a:t>
            </a:r>
            <a:r>
              <a:rPr dirty="0" sz="1600" spc="45"/>
              <a:t> </a:t>
            </a:r>
            <a:r>
              <a:rPr dirty="0" sz="1600" spc="60"/>
              <a:t>Development</a:t>
            </a:r>
            <a:r>
              <a:rPr dirty="0" sz="1600" spc="50"/>
              <a:t> and</a:t>
            </a:r>
            <a:r>
              <a:rPr dirty="0" sz="1600" spc="40"/>
              <a:t> </a:t>
            </a:r>
            <a:r>
              <a:rPr dirty="0" sz="1600"/>
              <a:t>Testing:</a:t>
            </a:r>
            <a:r>
              <a:rPr dirty="0" sz="1600" spc="135"/>
              <a:t> </a:t>
            </a:r>
            <a:r>
              <a:rPr dirty="0" sz="1600"/>
              <a:t>Provisioning</a:t>
            </a:r>
            <a:r>
              <a:rPr dirty="0" sz="1600" spc="75"/>
              <a:t> </a:t>
            </a:r>
            <a:r>
              <a:rPr dirty="0" sz="1600" spc="60"/>
              <a:t>development</a:t>
            </a:r>
            <a:r>
              <a:rPr dirty="0" sz="1600" spc="70"/>
              <a:t> </a:t>
            </a:r>
            <a:r>
              <a:rPr dirty="0" sz="1600"/>
              <a:t>and</a:t>
            </a:r>
            <a:r>
              <a:rPr dirty="0" sz="1600" spc="55"/>
              <a:t> </a:t>
            </a:r>
            <a:r>
              <a:rPr dirty="0" sz="1600" spc="-10"/>
              <a:t>testing </a:t>
            </a:r>
            <a:r>
              <a:rPr dirty="0" sz="1600"/>
              <a:t>environments</a:t>
            </a:r>
            <a:r>
              <a:rPr dirty="0" sz="1600" spc="165"/>
              <a:t> </a:t>
            </a:r>
            <a:r>
              <a:rPr dirty="0" sz="1600" spc="55"/>
              <a:t>on</a:t>
            </a:r>
            <a:r>
              <a:rPr dirty="0" sz="1600" spc="145"/>
              <a:t> </a:t>
            </a:r>
            <a:r>
              <a:rPr dirty="0" sz="1600" spc="-10"/>
              <a:t>demand.</a:t>
            </a:r>
            <a:endParaRPr sz="1600"/>
          </a:p>
          <a:p>
            <a:pPr marL="629285" indent="-189865">
              <a:lnSpc>
                <a:spcPct val="100000"/>
              </a:lnSpc>
              <a:spcBef>
                <a:spcPts val="215"/>
              </a:spcBef>
              <a:buChar char="•"/>
              <a:tabLst>
                <a:tab pos="629285" algn="l"/>
              </a:tabLst>
            </a:pPr>
            <a:r>
              <a:rPr dirty="0" sz="1600" spc="95"/>
              <a:t>Media</a:t>
            </a:r>
            <a:r>
              <a:rPr dirty="0" sz="1600" spc="100"/>
              <a:t> </a:t>
            </a:r>
            <a:r>
              <a:rPr dirty="0" sz="1600"/>
              <a:t>Streaming:</a:t>
            </a:r>
            <a:r>
              <a:rPr dirty="0" sz="1600" spc="210"/>
              <a:t> </a:t>
            </a:r>
            <a:r>
              <a:rPr dirty="0" sz="1600"/>
              <a:t>Delivering</a:t>
            </a:r>
            <a:r>
              <a:rPr dirty="0" sz="1600" spc="130"/>
              <a:t> </a:t>
            </a:r>
            <a:r>
              <a:rPr dirty="0" sz="1600"/>
              <a:t>high-quality</a:t>
            </a:r>
            <a:r>
              <a:rPr dirty="0" sz="1600" spc="130"/>
              <a:t> </a:t>
            </a:r>
            <a:r>
              <a:rPr dirty="0" sz="1600" spc="65"/>
              <a:t>video</a:t>
            </a:r>
            <a:r>
              <a:rPr dirty="0" sz="1600" spc="120"/>
              <a:t> </a:t>
            </a:r>
            <a:r>
              <a:rPr dirty="0" sz="1600"/>
              <a:t>and</a:t>
            </a:r>
            <a:r>
              <a:rPr dirty="0" sz="1600" spc="114"/>
              <a:t> </a:t>
            </a:r>
            <a:r>
              <a:rPr dirty="0" sz="1600"/>
              <a:t>audio</a:t>
            </a:r>
            <a:r>
              <a:rPr dirty="0" sz="1600" spc="120"/>
              <a:t> </a:t>
            </a:r>
            <a:r>
              <a:rPr dirty="0" sz="1600"/>
              <a:t>content</a:t>
            </a:r>
            <a:r>
              <a:rPr dirty="0" sz="1600" spc="125"/>
              <a:t> </a:t>
            </a:r>
            <a:r>
              <a:rPr dirty="0" sz="1600"/>
              <a:t>to</a:t>
            </a:r>
            <a:r>
              <a:rPr dirty="0" sz="1600" spc="114"/>
              <a:t> </a:t>
            </a:r>
            <a:r>
              <a:rPr dirty="0" sz="1600"/>
              <a:t>a</a:t>
            </a:r>
            <a:r>
              <a:rPr dirty="0" sz="1600" spc="114"/>
              <a:t> </a:t>
            </a:r>
            <a:r>
              <a:rPr dirty="0" sz="1600"/>
              <a:t>large</a:t>
            </a:r>
            <a:r>
              <a:rPr dirty="0" sz="1600" spc="120"/>
              <a:t> </a:t>
            </a:r>
            <a:r>
              <a:rPr dirty="0" sz="1600" spc="-10"/>
              <a:t>audience.</a:t>
            </a:r>
            <a:endParaRPr sz="1600"/>
          </a:p>
          <a:p>
            <a:pPr marL="629285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629285" algn="l"/>
              </a:tabLst>
            </a:pPr>
            <a:r>
              <a:rPr dirty="0" sz="1600"/>
              <a:t>Gaming:</a:t>
            </a:r>
            <a:r>
              <a:rPr dirty="0" sz="1600" spc="145"/>
              <a:t> </a:t>
            </a:r>
            <a:r>
              <a:rPr dirty="0" sz="1600"/>
              <a:t>Scaling</a:t>
            </a:r>
            <a:r>
              <a:rPr dirty="0" sz="1600" spc="70"/>
              <a:t> </a:t>
            </a:r>
            <a:r>
              <a:rPr dirty="0" sz="1600" spc="50"/>
              <a:t>game</a:t>
            </a:r>
            <a:r>
              <a:rPr dirty="0" sz="1600" spc="65"/>
              <a:t> </a:t>
            </a:r>
            <a:r>
              <a:rPr dirty="0" sz="1600"/>
              <a:t>servers</a:t>
            </a:r>
            <a:r>
              <a:rPr dirty="0" sz="1600" spc="70"/>
              <a:t> </a:t>
            </a:r>
            <a:r>
              <a:rPr dirty="0" sz="1600"/>
              <a:t>to</a:t>
            </a:r>
            <a:r>
              <a:rPr dirty="0" sz="1600" spc="60"/>
              <a:t> accommodate</a:t>
            </a:r>
            <a:r>
              <a:rPr dirty="0" sz="1600" spc="85"/>
              <a:t> </a:t>
            </a:r>
            <a:r>
              <a:rPr dirty="0" sz="1600"/>
              <a:t>a</a:t>
            </a:r>
            <a:r>
              <a:rPr dirty="0" sz="1600" spc="60"/>
              <a:t> </a:t>
            </a:r>
            <a:r>
              <a:rPr dirty="0" sz="1600" spc="65"/>
              <a:t>growing</a:t>
            </a:r>
            <a:r>
              <a:rPr dirty="0" sz="1600" spc="70"/>
              <a:t> </a:t>
            </a:r>
            <a:r>
              <a:rPr dirty="0" sz="1600"/>
              <a:t>player</a:t>
            </a:r>
            <a:r>
              <a:rPr dirty="0" sz="1600" spc="70"/>
              <a:t> </a:t>
            </a:r>
            <a:r>
              <a:rPr dirty="0" sz="1600" spc="-10"/>
              <a:t>base.</a:t>
            </a:r>
            <a:endParaRPr sz="1600"/>
          </a:p>
          <a:p>
            <a:pPr marL="629285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629285" algn="l"/>
              </a:tabLst>
            </a:pPr>
            <a:r>
              <a:rPr dirty="0" sz="1600" spc="10"/>
              <a:t>Scientific</a:t>
            </a:r>
            <a:r>
              <a:rPr dirty="0" sz="1600" spc="145"/>
              <a:t> </a:t>
            </a:r>
            <a:r>
              <a:rPr dirty="0" sz="1600" spc="10"/>
              <a:t>Computing:</a:t>
            </a:r>
            <a:r>
              <a:rPr dirty="0" sz="1600" spc="260"/>
              <a:t> </a:t>
            </a:r>
            <a:r>
              <a:rPr dirty="0" sz="1600" spc="10"/>
              <a:t>Running</a:t>
            </a:r>
            <a:r>
              <a:rPr dirty="0" sz="1600" spc="160"/>
              <a:t> </a:t>
            </a:r>
            <a:r>
              <a:rPr dirty="0" sz="1600" spc="10"/>
              <a:t>computationally</a:t>
            </a:r>
            <a:r>
              <a:rPr dirty="0" sz="1600" spc="175"/>
              <a:t> </a:t>
            </a:r>
            <a:r>
              <a:rPr dirty="0" sz="1600" spc="10"/>
              <a:t>intensive</a:t>
            </a:r>
            <a:r>
              <a:rPr dirty="0" sz="1600" spc="170"/>
              <a:t> </a:t>
            </a:r>
            <a:r>
              <a:rPr dirty="0" sz="1600" spc="10"/>
              <a:t>simulations</a:t>
            </a:r>
            <a:r>
              <a:rPr dirty="0" sz="1600" spc="175"/>
              <a:t> </a:t>
            </a:r>
            <a:r>
              <a:rPr dirty="0" sz="1600" spc="10"/>
              <a:t>and</a:t>
            </a:r>
            <a:r>
              <a:rPr dirty="0" sz="1600" spc="155"/>
              <a:t> </a:t>
            </a:r>
            <a:r>
              <a:rPr dirty="0" sz="1600" spc="-10"/>
              <a:t>models.</a:t>
            </a:r>
            <a:endParaRPr sz="1600"/>
          </a:p>
          <a:p>
            <a:pPr marL="629920" marR="103505" indent="-190500">
              <a:lnSpc>
                <a:spcPts val="2490"/>
              </a:lnSpc>
              <a:spcBef>
                <a:spcPts val="10"/>
              </a:spcBef>
              <a:buChar char="•"/>
              <a:tabLst>
                <a:tab pos="629920" algn="l"/>
              </a:tabLst>
            </a:pPr>
            <a:r>
              <a:rPr dirty="0" sz="1600"/>
              <a:t>Disaster</a:t>
            </a:r>
            <a:r>
              <a:rPr dirty="0" sz="1600" spc="140"/>
              <a:t> </a:t>
            </a:r>
            <a:r>
              <a:rPr dirty="0" sz="1600"/>
              <a:t>Recovery:</a:t>
            </a:r>
            <a:r>
              <a:rPr dirty="0" sz="1600" spc="254"/>
              <a:t> </a:t>
            </a:r>
            <a:r>
              <a:rPr dirty="0" sz="1600"/>
              <a:t>Providing</a:t>
            </a:r>
            <a:r>
              <a:rPr dirty="0" sz="1600" spc="160"/>
              <a:t> </a:t>
            </a:r>
            <a:r>
              <a:rPr dirty="0" sz="1600"/>
              <a:t>redundant</a:t>
            </a:r>
            <a:r>
              <a:rPr dirty="0" sz="1600" spc="165"/>
              <a:t> </a:t>
            </a:r>
            <a:r>
              <a:rPr dirty="0" sz="1600"/>
              <a:t>resources</a:t>
            </a:r>
            <a:r>
              <a:rPr dirty="0" sz="1600" spc="165"/>
              <a:t> </a:t>
            </a:r>
            <a:r>
              <a:rPr dirty="0" sz="1600"/>
              <a:t>that</a:t>
            </a:r>
            <a:r>
              <a:rPr dirty="0" sz="1600" spc="150"/>
              <a:t> </a:t>
            </a:r>
            <a:r>
              <a:rPr dirty="0" sz="1600"/>
              <a:t>can</a:t>
            </a:r>
            <a:r>
              <a:rPr dirty="0" sz="1600" spc="150"/>
              <a:t> </a:t>
            </a:r>
            <a:r>
              <a:rPr dirty="0" sz="1600" spc="90"/>
              <a:t>be</a:t>
            </a:r>
            <a:r>
              <a:rPr dirty="0" sz="1600" spc="150"/>
              <a:t> </a:t>
            </a:r>
            <a:r>
              <a:rPr dirty="0" sz="1600"/>
              <a:t>quickly</a:t>
            </a:r>
            <a:r>
              <a:rPr dirty="0" sz="1600" spc="160"/>
              <a:t> </a:t>
            </a:r>
            <a:r>
              <a:rPr dirty="0" sz="1600"/>
              <a:t>activated</a:t>
            </a:r>
            <a:r>
              <a:rPr dirty="0" sz="1600" spc="165"/>
              <a:t> </a:t>
            </a:r>
            <a:r>
              <a:rPr dirty="0" sz="1600"/>
              <a:t>in</a:t>
            </a:r>
            <a:r>
              <a:rPr dirty="0" sz="1600" spc="150"/>
              <a:t> </a:t>
            </a:r>
            <a:r>
              <a:rPr dirty="0" sz="1600" spc="-25"/>
              <a:t>the </a:t>
            </a:r>
            <a:r>
              <a:rPr dirty="0" sz="1600"/>
              <a:t>event</a:t>
            </a:r>
            <a:r>
              <a:rPr dirty="0" sz="1600" spc="55"/>
              <a:t> </a:t>
            </a:r>
            <a:r>
              <a:rPr dirty="0" sz="1600"/>
              <a:t>of</a:t>
            </a:r>
            <a:r>
              <a:rPr dirty="0" sz="1600" spc="55"/>
              <a:t> </a:t>
            </a:r>
            <a:r>
              <a:rPr dirty="0" sz="1600"/>
              <a:t>a</a:t>
            </a:r>
            <a:r>
              <a:rPr dirty="0" sz="1600" spc="50"/>
              <a:t> </a:t>
            </a:r>
            <a:r>
              <a:rPr dirty="0" sz="1600" spc="-10"/>
              <a:t>disaster.</a:t>
            </a:r>
            <a:endParaRPr sz="1600"/>
          </a:p>
        </p:txBody>
      </p:sp>
      <p:sp>
        <p:nvSpPr>
          <p:cNvPr id="4" name="object 4" descr=""/>
          <p:cNvSpPr txBox="1"/>
          <p:nvPr/>
        </p:nvSpPr>
        <p:spPr>
          <a:xfrm>
            <a:off x="2806700" y="6171505"/>
            <a:ext cx="6655434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65">
                <a:latin typeface="Tahoma"/>
                <a:cs typeface="Tahoma"/>
              </a:rPr>
              <a:t>Technologies</a:t>
            </a:r>
            <a:r>
              <a:rPr dirty="0" sz="2800" spc="-3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Enabling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Elastic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 spc="75">
                <a:latin typeface="Tahoma"/>
                <a:cs typeface="Tahoma"/>
              </a:rPr>
              <a:t>Computing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06700" y="7035403"/>
            <a:ext cx="4419600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Several</a:t>
            </a:r>
            <a:r>
              <a:rPr dirty="0" sz="160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technologies</a:t>
            </a:r>
            <a:r>
              <a:rPr dirty="0" sz="1600" spc="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enable</a:t>
            </a:r>
            <a:r>
              <a:rPr dirty="0" sz="160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computing: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25899" y="82212"/>
            <a:ext cx="7842250" cy="37071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marR="201295" indent="-190500">
              <a:lnSpc>
                <a:spcPct val="129900"/>
              </a:lnSpc>
              <a:spcBef>
                <a:spcPts val="100"/>
              </a:spcBef>
              <a:buChar char="•"/>
              <a:tabLst>
                <a:tab pos="202565" algn="l"/>
              </a:tabLst>
            </a:pP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Virtualization: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Allows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multiple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virtual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machines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(VMs)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run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single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physical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server,</a:t>
            </a:r>
            <a:r>
              <a:rPr dirty="0" sz="1600" spc="2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improving</a:t>
            </a:r>
            <a:r>
              <a:rPr dirty="0" sz="1600" spc="2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2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utilization.</a:t>
            </a:r>
            <a:endParaRPr sz="1600">
              <a:latin typeface="Tahoma"/>
              <a:cs typeface="Tahoma"/>
            </a:endParaRPr>
          </a:p>
          <a:p>
            <a:pPr marL="202565" indent="-189865">
              <a:lnSpc>
                <a:spcPct val="100000"/>
              </a:lnSpc>
              <a:spcBef>
                <a:spcPts val="385"/>
              </a:spcBef>
              <a:buChar char="•"/>
              <a:tabLst>
                <a:tab pos="202565" algn="l"/>
              </a:tabLst>
            </a:pP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Containerization:</a:t>
            </a:r>
            <a:r>
              <a:rPr dirty="0" sz="1600" spc="2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Packages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applications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their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dependencies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into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containers,</a:t>
            </a:r>
            <a:endParaRPr sz="1600">
              <a:latin typeface="Tahoma"/>
              <a:cs typeface="Tahoma"/>
            </a:endParaRPr>
          </a:p>
          <a:p>
            <a:pPr marL="202565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making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them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portable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scalable.</a:t>
            </a:r>
            <a:endParaRPr sz="1600">
              <a:latin typeface="Tahoma"/>
              <a:cs typeface="Tahoma"/>
            </a:endParaRPr>
          </a:p>
          <a:p>
            <a:pPr marL="202565" indent="-189865">
              <a:lnSpc>
                <a:spcPct val="100000"/>
              </a:lnSpc>
              <a:spcBef>
                <a:spcPts val="385"/>
              </a:spcBef>
              <a:buChar char="•"/>
              <a:tabLst>
                <a:tab pos="202565" algn="l"/>
              </a:tabLst>
            </a:pP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Computing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Platforms: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Provide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infrastructure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services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needed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endParaRPr sz="1600">
              <a:latin typeface="Tahoma"/>
              <a:cs typeface="Tahoma"/>
            </a:endParaRPr>
          </a:p>
          <a:p>
            <a:pPr marL="202565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implement</a:t>
            </a:r>
            <a:r>
              <a:rPr dirty="0" sz="1600" spc="2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2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computing.</a:t>
            </a:r>
            <a:endParaRPr sz="1600">
              <a:latin typeface="Tahoma"/>
              <a:cs typeface="Tahoma"/>
            </a:endParaRPr>
          </a:p>
          <a:p>
            <a:pPr marL="202565" indent="-189865">
              <a:lnSpc>
                <a:spcPct val="100000"/>
              </a:lnSpc>
              <a:spcBef>
                <a:spcPts val="385"/>
              </a:spcBef>
              <a:buChar char="•"/>
              <a:tabLst>
                <a:tab pos="202565" algn="l"/>
              </a:tabLst>
            </a:pP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Auto-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Scaling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Tools:</a:t>
            </a:r>
            <a:r>
              <a:rPr dirty="0" sz="1600" spc="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Automatically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adjust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allocation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based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predefined</a:t>
            </a:r>
            <a:endParaRPr sz="1600">
              <a:latin typeface="Tahoma"/>
              <a:cs typeface="Tahoma"/>
            </a:endParaRPr>
          </a:p>
          <a:p>
            <a:pPr marL="202565">
              <a:lnSpc>
                <a:spcPct val="100000"/>
              </a:lnSpc>
              <a:spcBef>
                <a:spcPts val="575"/>
              </a:spcBef>
            </a:pP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policies.</a:t>
            </a:r>
            <a:endParaRPr sz="1600">
              <a:latin typeface="Tahoma"/>
              <a:cs typeface="Tahoma"/>
            </a:endParaRPr>
          </a:p>
          <a:p>
            <a:pPr marL="202565" indent="-189865">
              <a:lnSpc>
                <a:spcPct val="100000"/>
              </a:lnSpc>
              <a:spcBef>
                <a:spcPts val="385"/>
              </a:spcBef>
              <a:buChar char="•"/>
              <a:tabLst>
                <a:tab pos="202565" algn="l"/>
              </a:tabLst>
            </a:pP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Load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Balancers: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Distribute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traffic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across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multiple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instances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application.</a:t>
            </a:r>
            <a:endParaRPr sz="1600">
              <a:latin typeface="Tahoma"/>
              <a:cs typeface="Tahoma"/>
            </a:endParaRPr>
          </a:p>
          <a:p>
            <a:pPr marL="202565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202565" algn="l"/>
              </a:tabLst>
            </a:pP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Monitoring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Tools: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Track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utilization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performance.</a:t>
            </a:r>
            <a:endParaRPr sz="1600">
              <a:latin typeface="Tahoma"/>
              <a:cs typeface="Tahoma"/>
            </a:endParaRPr>
          </a:p>
          <a:p>
            <a:pPr marL="202565" marR="622300" indent="-190500">
              <a:lnSpc>
                <a:spcPts val="2490"/>
              </a:lnSpc>
              <a:spcBef>
                <a:spcPts val="15"/>
              </a:spcBef>
              <a:buChar char="•"/>
              <a:tabLst>
                <a:tab pos="202565" algn="l"/>
              </a:tabLst>
            </a:pP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Orchestration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Tools: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Manage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automate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deployment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scaling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30">
                <a:solidFill>
                  <a:srgbClr val="212121"/>
                </a:solidFill>
                <a:latin typeface="Tahoma"/>
                <a:cs typeface="Tahoma"/>
              </a:rPr>
              <a:t>of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containerized</a:t>
            </a:r>
            <a:r>
              <a:rPr dirty="0" sz="1600" spc="409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applications.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806700" y="4469705"/>
            <a:ext cx="522033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0">
                <a:latin typeface="Tahoma"/>
                <a:cs typeface="Tahoma"/>
              </a:rPr>
              <a:t>Challenges</a:t>
            </a:r>
            <a:r>
              <a:rPr dirty="0" sz="2800" spc="-105">
                <a:latin typeface="Tahoma"/>
                <a:cs typeface="Tahoma"/>
              </a:rPr>
              <a:t> </a:t>
            </a:r>
            <a:r>
              <a:rPr dirty="0" sz="2800" spc="85">
                <a:latin typeface="Tahoma"/>
                <a:cs typeface="Tahoma"/>
              </a:rPr>
              <a:t>of</a:t>
            </a:r>
            <a:r>
              <a:rPr dirty="0" sz="2800" spc="-12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Elastic</a:t>
            </a:r>
            <a:r>
              <a:rPr dirty="0" sz="2800" spc="-110">
                <a:latin typeface="Tahoma"/>
                <a:cs typeface="Tahoma"/>
              </a:rPr>
              <a:t> </a:t>
            </a:r>
            <a:r>
              <a:rPr dirty="0" sz="2800" spc="75">
                <a:latin typeface="Tahoma"/>
                <a:cs typeface="Tahoma"/>
              </a:rPr>
              <a:t>Computing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06700" y="5333603"/>
            <a:ext cx="8675370" cy="2418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While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offers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many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benefits,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also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presents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some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challenges: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600">
              <a:latin typeface="Tahoma"/>
              <a:cs typeface="Tahoma"/>
            </a:endParaRPr>
          </a:p>
          <a:p>
            <a:pPr marL="622300" marR="414020" indent="-190500">
              <a:lnSpc>
                <a:spcPct val="129900"/>
              </a:lnSpc>
              <a:buChar char="•"/>
              <a:tabLst>
                <a:tab pos="622300" algn="l"/>
              </a:tabLst>
            </a:pP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Complexity:</a:t>
            </a:r>
            <a:r>
              <a:rPr dirty="0" sz="1600" spc="2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Implementing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managing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environments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be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complex,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requiring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specialized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skills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expertise.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Security:</a:t>
            </a:r>
            <a:r>
              <a:rPr dirty="0" sz="1600" spc="2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Securing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environments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requires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careful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attention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access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control,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encryption,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network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security.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Management:</a:t>
            </a:r>
            <a:r>
              <a:rPr dirty="0" sz="1600" spc="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Managing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data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environments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be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challenging,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especially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when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dealing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large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datasets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distributed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databases.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25899" y="82212"/>
            <a:ext cx="8268970" cy="18783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marR="5080" indent="-190500">
              <a:lnSpc>
                <a:spcPct val="129900"/>
              </a:lnSpc>
              <a:spcBef>
                <a:spcPts val="100"/>
              </a:spcBef>
              <a:buChar char="•"/>
              <a:tabLst>
                <a:tab pos="202565" algn="l"/>
              </a:tabLst>
            </a:pP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Application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Design: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Applications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must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be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designed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be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scalable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resilient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take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full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advantage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computing.</a:t>
            </a:r>
            <a:endParaRPr sz="1600">
              <a:latin typeface="Tahoma"/>
              <a:cs typeface="Tahoma"/>
            </a:endParaRPr>
          </a:p>
          <a:p>
            <a:pPr marL="202565" indent="-189865">
              <a:lnSpc>
                <a:spcPct val="100000"/>
              </a:lnSpc>
              <a:spcBef>
                <a:spcPts val="385"/>
              </a:spcBef>
              <a:buChar char="•"/>
              <a:tabLst>
                <a:tab pos="202565" algn="l"/>
              </a:tabLst>
            </a:pP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Cost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Management:</a:t>
            </a:r>
            <a:r>
              <a:rPr dirty="0" sz="1600" spc="2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Monitoring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controlling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costs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endParaRPr sz="1600">
              <a:latin typeface="Tahoma"/>
              <a:cs typeface="Tahoma"/>
            </a:endParaRPr>
          </a:p>
          <a:p>
            <a:pPr marL="202565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environments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be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difficult,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especially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when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dealing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complex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pricing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models.</a:t>
            </a:r>
            <a:endParaRPr sz="1600">
              <a:latin typeface="Tahoma"/>
              <a:cs typeface="Tahoma"/>
            </a:endParaRPr>
          </a:p>
          <a:p>
            <a:pPr marL="202565" indent="-189865">
              <a:lnSpc>
                <a:spcPct val="100000"/>
              </a:lnSpc>
              <a:spcBef>
                <a:spcPts val="385"/>
              </a:spcBef>
              <a:buChar char="•"/>
              <a:tabLst>
                <a:tab pos="202565" algn="l"/>
              </a:tabLst>
            </a:pP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Vendor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Lock-in:</a:t>
            </a:r>
            <a:r>
              <a:rPr dirty="0" sz="1600" spc="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Choosing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specific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platform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lead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vendor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lock-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in,</a:t>
            </a:r>
            <a:endParaRPr sz="1600">
              <a:latin typeface="Tahoma"/>
              <a:cs typeface="Tahoma"/>
            </a:endParaRPr>
          </a:p>
          <a:p>
            <a:pPr marL="202565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making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difficult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switch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another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provider.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806700" y="2640905"/>
            <a:ext cx="576199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>
                <a:latin typeface="Tahoma"/>
                <a:cs typeface="Tahoma"/>
              </a:rPr>
              <a:t>Best</a:t>
            </a:r>
            <a:r>
              <a:rPr dirty="0" sz="2800" spc="-5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Practices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for</a:t>
            </a:r>
            <a:r>
              <a:rPr dirty="0" sz="2800" spc="-50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Elastic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 spc="75">
                <a:latin typeface="Tahoma"/>
                <a:cs typeface="Tahoma"/>
              </a:rPr>
              <a:t>Computing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06700" y="3442950"/>
            <a:ext cx="8568055" cy="4003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56895">
              <a:lnSpc>
                <a:spcPct val="1254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maximize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benefits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computing,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organizations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should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follow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these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best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practices: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buChar char="•"/>
              <a:tabLst>
                <a:tab pos="621665" algn="l"/>
              </a:tabLst>
            </a:pP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Plan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Carefully:</a:t>
            </a:r>
            <a:r>
              <a:rPr dirty="0" sz="1600" spc="2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Define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clear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goals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objectives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implementing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computing.</a:t>
            </a:r>
            <a:endParaRPr sz="1600">
              <a:latin typeface="Tahoma"/>
              <a:cs typeface="Tahoma"/>
            </a:endParaRPr>
          </a:p>
          <a:p>
            <a:pPr marL="622300" marR="264160" indent="-190500">
              <a:lnSpc>
                <a:spcPts val="2490"/>
              </a:lnSpc>
              <a:spcBef>
                <a:spcPts val="85"/>
              </a:spcBef>
              <a:buChar char="•"/>
              <a:tabLst>
                <a:tab pos="622300" algn="l"/>
              </a:tabLst>
            </a:pP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Choose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Right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Platform: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Select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cloud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platform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meets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your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specific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needs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requirements.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215"/>
              </a:spcBef>
              <a:buChar char="•"/>
              <a:tabLst>
                <a:tab pos="6216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Design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Scalability:</a:t>
            </a:r>
            <a:r>
              <a:rPr dirty="0" sz="1600" spc="2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Design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applications</a:t>
            </a:r>
            <a:r>
              <a:rPr dirty="0" sz="160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be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scalable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resilient.</a:t>
            </a:r>
            <a:endParaRPr sz="1600">
              <a:latin typeface="Tahoma"/>
              <a:cs typeface="Tahoma"/>
            </a:endParaRPr>
          </a:p>
          <a:p>
            <a:pPr marL="622300" marR="1125855" indent="-190500">
              <a:lnSpc>
                <a:spcPts val="2490"/>
              </a:lnSpc>
              <a:spcBef>
                <a:spcPts val="85"/>
              </a:spcBef>
              <a:buChar char="•"/>
              <a:tabLst>
                <a:tab pos="622300" algn="l"/>
              </a:tabLst>
            </a:pP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Automate</a:t>
            </a:r>
            <a:r>
              <a:rPr dirty="0" sz="1600" spc="2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Everything:</a:t>
            </a:r>
            <a:r>
              <a:rPr dirty="0" sz="1600" spc="3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Automate</a:t>
            </a:r>
            <a:r>
              <a:rPr dirty="0" sz="1600" spc="2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2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provisioning,</a:t>
            </a:r>
            <a:r>
              <a:rPr dirty="0" sz="1600" spc="2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deployment,</a:t>
            </a:r>
            <a:r>
              <a:rPr dirty="0" sz="1600" spc="2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and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management.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215"/>
              </a:spcBef>
              <a:buChar char="•"/>
              <a:tabLst>
                <a:tab pos="621665" algn="l"/>
              </a:tabLst>
            </a:pP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Monitor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Performance:</a:t>
            </a:r>
            <a:r>
              <a:rPr dirty="0" sz="1600" spc="2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Monitor</a:t>
            </a:r>
            <a:r>
              <a:rPr dirty="0" sz="1600" spc="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utilization</a:t>
            </a:r>
            <a:r>
              <a:rPr dirty="0" sz="160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performance</a:t>
            </a:r>
            <a:r>
              <a:rPr dirty="0" sz="1600" spc="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identify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bottlenecks</a:t>
            </a:r>
            <a:r>
              <a:rPr dirty="0" sz="1600" spc="3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2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optimize</a:t>
            </a:r>
            <a:r>
              <a:rPr dirty="0" sz="1600" spc="3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3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allocation.</a:t>
            </a:r>
            <a:endParaRPr sz="1600">
              <a:latin typeface="Tahoma"/>
              <a:cs typeface="Tahoma"/>
            </a:endParaRPr>
          </a:p>
          <a:p>
            <a:pPr marL="621665" indent="-189865">
              <a:lnSpc>
                <a:spcPct val="100000"/>
              </a:lnSpc>
              <a:spcBef>
                <a:spcPts val="385"/>
              </a:spcBef>
              <a:buChar char="•"/>
              <a:tabLst>
                <a:tab pos="621665" algn="l"/>
              </a:tabLst>
            </a:pP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Manage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Costs:</a:t>
            </a:r>
            <a:r>
              <a:rPr dirty="0" sz="1600" spc="2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Track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consumption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identify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opportunities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cost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optimization.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25899" y="82212"/>
            <a:ext cx="8035925" cy="12687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02565" marR="5080" indent="-190500">
              <a:lnSpc>
                <a:spcPct val="129900"/>
              </a:lnSpc>
              <a:spcBef>
                <a:spcPts val="100"/>
              </a:spcBef>
              <a:buChar char="•"/>
              <a:tabLst>
                <a:tab pos="2025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Secure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Your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Environment:</a:t>
            </a:r>
            <a:r>
              <a:rPr dirty="0" sz="1600" spc="2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Implement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robust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security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measures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protect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your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data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applications.</a:t>
            </a:r>
            <a:endParaRPr sz="1600">
              <a:latin typeface="Tahoma"/>
              <a:cs typeface="Tahoma"/>
            </a:endParaRPr>
          </a:p>
          <a:p>
            <a:pPr marL="202565" indent="-189865">
              <a:lnSpc>
                <a:spcPct val="100000"/>
              </a:lnSpc>
              <a:spcBef>
                <a:spcPts val="385"/>
              </a:spcBef>
              <a:buChar char="•"/>
              <a:tabLst>
                <a:tab pos="202565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Train</a:t>
            </a:r>
            <a:r>
              <a:rPr dirty="0" sz="1600" spc="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Your</a:t>
            </a:r>
            <a:r>
              <a:rPr dirty="0" sz="1600" spc="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Staff: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Provide</a:t>
            </a:r>
            <a:r>
              <a:rPr dirty="0" sz="160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training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your</a:t>
            </a:r>
            <a:r>
              <a:rPr dirty="0" sz="1600" spc="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7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1600" spc="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staff</a:t>
            </a:r>
            <a:r>
              <a:rPr dirty="0" sz="160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60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concepts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endParaRPr sz="1600">
              <a:latin typeface="Tahoma"/>
              <a:cs typeface="Tahoma"/>
            </a:endParaRPr>
          </a:p>
          <a:p>
            <a:pPr marL="202565">
              <a:lnSpc>
                <a:spcPct val="100000"/>
              </a:lnSpc>
              <a:spcBef>
                <a:spcPts val="575"/>
              </a:spcBef>
            </a:pP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technologies.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806700" y="2031305"/>
            <a:ext cx="18135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5">
                <a:latin typeface="Tahoma"/>
                <a:cs typeface="Tahoma"/>
              </a:rPr>
              <a:t>Conclusion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06700" y="2833350"/>
            <a:ext cx="8673465" cy="2165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powerful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cloud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model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enables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organizations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scale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their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7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infrastructure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demand,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optimize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resource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utilization,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reduce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costs.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carefully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planning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implementing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strategies,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organizations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improve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their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agility,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enhance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their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performance,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gain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competitive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advantage.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While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there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are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challenges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associated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computing,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benefits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far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outweigh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risks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many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organizations.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cloud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continues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evolve,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elastic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computing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will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become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an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increasingly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important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capability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businesses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sizes.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2025-07-31T19:30:49Z</dcterms:created>
  <dcterms:modified xsi:type="dcterms:W3CDTF">2025-07-31T19:30:49Z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LastSaved">
    <vt:filetime>2025-07-31T00:00:00Z</vt:filetime>
  </property>
</Properties>
</file>