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A47A43-FD1D-4339-BDEF-B853161DE189}">
  <a:tblStyle styleId="{3AA47A43-FD1D-4339-BDEF-B853161DE18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597af2c7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597af2c7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6de41368db58b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6de41368db58b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a5fb335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a5fb335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a5fb33517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a5fb3351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a5fb33517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a5fb335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see that that the weather patterns are different across most sites as the data is taken across vast areas of lands such as different states affecting the energy consumption. Some sites have similar weather patterns but different energy consumption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a5fb3351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a5fb3351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a5fb33517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7a5fb33517_1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a5fb3351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a5fb3351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a5fb3351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a5fb3351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a71e412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a71e41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a5fb33517_6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7a5fb33517_6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As we can see,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Site 13 could be cities such as Minneapolis, where there a lot of office headquarters such as 3M and Target having high steam consumption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a5fb33517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a5fb33517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a5fb33517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7a5fb33517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Site 0 can be in cities in Florida - hot, humid places + rich areas where people prefer chilled water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a5fb33517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7a5fb33517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Site 7 has the lowest amount of buildings but large amount of areas across all sites but the highest amount of consumption especially in electricity. This could be one of the educational towns in US where the buildings are pretty old and the metres haven’t been updated.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7a5fb3351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7a5fb335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a5fb33517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a5fb33517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How many units of electricity is UT Tower going to consume next year?</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050">
                <a:solidFill>
                  <a:schemeClr val="dk1"/>
                </a:solidFill>
                <a:highlight>
                  <a:srgbClr val="FFFFFF"/>
                </a:highlight>
              </a:rPr>
              <a:t>Q: How much does it cost to cool a skyscraper in the summer?</a:t>
            </a: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1050">
                <a:solidFill>
                  <a:schemeClr val="dk1"/>
                </a:solidFill>
                <a:highlight>
                  <a:srgbClr val="FFFFFF"/>
                </a:highlight>
              </a:rPr>
              <a:t>A: A lot! And not just in dollars, but in environmental impact.</a:t>
            </a: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1050">
                <a:solidFill>
                  <a:schemeClr val="dk1"/>
                </a:solidFill>
                <a:highlight>
                  <a:srgbClr val="FFFFFF"/>
                </a:highlight>
              </a:rPr>
              <a:t>Thankfully, significant investments are being made to improve building efficiencies to reduce costs and emissions. The question is, are the improvements working? That’s where you come in. Under pay-for-performance financing, the building owner makes payments based on the difference between their real energy consumption and what they would have used without any retrofits. The latter values have to come from a model.</a:t>
            </a:r>
            <a:endParaRPr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597af2c7f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597af2c7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97af2c7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97af2c7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a5fb33517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a5fb3351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5fb33517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5fb3351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a5fb3351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a5fb335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5fb3351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a5fb335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ashrae.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kaggle.com/c/ashrae-energy-predictio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7275"/>
            <a:ext cx="8520600" cy="4282500"/>
          </a:xfrm>
          <a:prstGeom prst="rect">
            <a:avLst/>
          </a:prstGeom>
        </p:spPr>
        <p:txBody>
          <a:bodyPr spcFirstLastPara="1" wrap="square" lIns="91425" tIns="91425" rIns="91425" bIns="91425" anchor="b" anchorCtr="0">
            <a:noAutofit/>
          </a:bodyPr>
          <a:lstStyle/>
          <a:p>
            <a:pPr marL="0" lvl="0" indent="0" algn="ctr" rtl="0">
              <a:lnSpc>
                <a:spcPct val="115000"/>
              </a:lnSpc>
              <a:spcBef>
                <a:spcPts val="500"/>
              </a:spcBef>
              <a:spcAft>
                <a:spcPts val="0"/>
              </a:spcAft>
              <a:buNone/>
            </a:pPr>
            <a:r>
              <a:rPr lang="en" sz="5400" dirty="0">
                <a:solidFill>
                  <a:srgbClr val="073763"/>
                </a:solidFill>
              </a:rPr>
              <a:t>Great Energy Predictor</a:t>
            </a:r>
            <a:endParaRPr sz="5400" dirty="0">
              <a:solidFill>
                <a:srgbClr val="073763"/>
              </a:solidFill>
            </a:endParaRPr>
          </a:p>
          <a:p>
            <a:pPr marL="0" lvl="0" indent="0" algn="ctr" rtl="0">
              <a:lnSpc>
                <a:spcPct val="115000"/>
              </a:lnSpc>
              <a:spcBef>
                <a:spcPts val="600"/>
              </a:spcBef>
              <a:spcAft>
                <a:spcPts val="0"/>
              </a:spcAft>
              <a:buNone/>
            </a:pPr>
            <a:endParaRPr sz="2000" dirty="0">
              <a:solidFill>
                <a:srgbClr val="073763"/>
              </a:solidFill>
            </a:endParaRPr>
          </a:p>
          <a:p>
            <a:pPr marL="0" lvl="0" indent="0" algn="ctr" rtl="0">
              <a:lnSpc>
                <a:spcPct val="115000"/>
              </a:lnSpc>
              <a:spcBef>
                <a:spcPts val="600"/>
              </a:spcBef>
              <a:spcAft>
                <a:spcPts val="0"/>
              </a:spcAft>
              <a:buNone/>
            </a:pPr>
            <a:r>
              <a:rPr lang="en" sz="2000" b="1" dirty="0">
                <a:solidFill>
                  <a:srgbClr val="073763"/>
                </a:solidFill>
              </a:rPr>
              <a:t>Team: High on Data</a:t>
            </a:r>
            <a:endParaRPr sz="2000" b="1" dirty="0">
              <a:solidFill>
                <a:srgbClr val="073763"/>
              </a:solidFill>
            </a:endParaRPr>
          </a:p>
          <a:p>
            <a:pPr marL="0" lvl="0" indent="0" algn="ctr" rtl="0">
              <a:lnSpc>
                <a:spcPct val="115000"/>
              </a:lnSpc>
              <a:spcBef>
                <a:spcPts val="600"/>
              </a:spcBef>
              <a:spcAft>
                <a:spcPts val="0"/>
              </a:spcAft>
              <a:buNone/>
            </a:pPr>
            <a:r>
              <a:rPr lang="en" sz="2000" dirty="0">
                <a:solidFill>
                  <a:srgbClr val="073763"/>
                </a:solidFill>
              </a:rPr>
              <a:t>Members: Anisha Alluru, Apoorva Jasti, Aurangzaib Ahmed Siddiqui,</a:t>
            </a:r>
            <a:endParaRPr sz="2000" dirty="0">
              <a:solidFill>
                <a:srgbClr val="073763"/>
              </a:solidFill>
            </a:endParaRPr>
          </a:p>
          <a:p>
            <a:pPr marL="0" lvl="0" indent="0" algn="ctr" rtl="0">
              <a:lnSpc>
                <a:spcPct val="115000"/>
              </a:lnSpc>
              <a:spcBef>
                <a:spcPts val="600"/>
              </a:spcBef>
              <a:spcAft>
                <a:spcPts val="0"/>
              </a:spcAft>
              <a:buClr>
                <a:schemeClr val="dk1"/>
              </a:buClr>
              <a:buSzPts val="1100"/>
              <a:buFont typeface="Arial"/>
              <a:buNone/>
            </a:pPr>
            <a:r>
              <a:rPr lang="en" sz="2000" dirty="0">
                <a:solidFill>
                  <a:srgbClr val="073763"/>
                </a:solidFill>
              </a:rPr>
              <a:t>Manas Rai, Vishal Ramachandran</a:t>
            </a:r>
            <a:endParaRPr sz="2000" dirty="0">
              <a:solidFill>
                <a:srgbClr val="073763"/>
              </a:solidFill>
            </a:endParaRPr>
          </a:p>
          <a:p>
            <a:pPr marL="0" lvl="0" indent="0" algn="ctr" rtl="0">
              <a:lnSpc>
                <a:spcPct val="115000"/>
              </a:lnSpc>
              <a:spcBef>
                <a:spcPts val="600"/>
              </a:spcBef>
              <a:spcAft>
                <a:spcPts val="0"/>
              </a:spcAft>
              <a:buNone/>
            </a:pPr>
            <a:endParaRPr sz="2000" dirty="0">
              <a:solidFill>
                <a:srgbClr val="073763"/>
              </a:solidFill>
            </a:endParaRPr>
          </a:p>
          <a:p>
            <a:pPr marL="0" lvl="0" indent="0" algn="ctr" rtl="0">
              <a:lnSpc>
                <a:spcPct val="115000"/>
              </a:lnSpc>
              <a:spcBef>
                <a:spcPts val="600"/>
              </a:spcBef>
              <a:spcAft>
                <a:spcPts val="0"/>
              </a:spcAft>
              <a:buClr>
                <a:schemeClr val="dk1"/>
              </a:buClr>
              <a:buSzPts val="1100"/>
              <a:buFont typeface="Arial"/>
              <a:buNone/>
            </a:pPr>
            <a:endParaRPr sz="2000" dirty="0">
              <a:solidFill>
                <a:srgbClr val="073763"/>
              </a:solidFill>
            </a:endParaRPr>
          </a:p>
          <a:p>
            <a:pPr marL="0" lvl="0" indent="0" algn="ctr" rtl="0">
              <a:spcBef>
                <a:spcPts val="600"/>
              </a:spcBef>
              <a:spcAft>
                <a:spcPts val="0"/>
              </a:spcAft>
              <a:buNone/>
            </a:pPr>
            <a:endParaRPr sz="2400" dirty="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4"/>
          <p:cNvSpPr txBox="1">
            <a:spLocks noGrp="1"/>
          </p:cNvSpPr>
          <p:nvPr>
            <p:ph type="ctrTitle"/>
          </p:nvPr>
        </p:nvSpPr>
        <p:spPr>
          <a:xfrm>
            <a:off x="311700" y="165175"/>
            <a:ext cx="8520600"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166" name="Google Shape;166;p34"/>
          <p:cNvSpPr txBox="1">
            <a:spLocks noGrp="1"/>
          </p:cNvSpPr>
          <p:nvPr>
            <p:ph type="ctrTitle"/>
          </p:nvPr>
        </p:nvSpPr>
        <p:spPr>
          <a:xfrm>
            <a:off x="167925" y="472675"/>
            <a:ext cx="8780400" cy="50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rgbClr val="073763"/>
                </a:solidFill>
              </a:rPr>
              <a:t>Residential/Lodging are tallest &amp; Site 7 has more spread buildings</a:t>
            </a:r>
            <a:endParaRPr sz="2800">
              <a:solidFill>
                <a:srgbClr val="073763"/>
              </a:solidFill>
            </a:endParaRPr>
          </a:p>
        </p:txBody>
      </p:sp>
      <p:pic>
        <p:nvPicPr>
          <p:cNvPr id="167" name="Google Shape;167;p34"/>
          <p:cNvPicPr preferRelativeResize="0"/>
          <p:nvPr/>
        </p:nvPicPr>
        <p:blipFill rotWithShape="1">
          <a:blip r:embed="rId3">
            <a:alphaModFix/>
          </a:blip>
          <a:srcRect t="7475"/>
          <a:stretch/>
        </p:blipFill>
        <p:spPr>
          <a:xfrm>
            <a:off x="457200" y="1100950"/>
            <a:ext cx="3962650" cy="3280550"/>
          </a:xfrm>
          <a:prstGeom prst="rect">
            <a:avLst/>
          </a:prstGeom>
          <a:noFill/>
          <a:ln>
            <a:noFill/>
          </a:ln>
        </p:spPr>
      </p:pic>
      <p:pic>
        <p:nvPicPr>
          <p:cNvPr id="168" name="Google Shape;168;p34"/>
          <p:cNvPicPr preferRelativeResize="0"/>
          <p:nvPr/>
        </p:nvPicPr>
        <p:blipFill rotWithShape="1">
          <a:blip r:embed="rId4">
            <a:alphaModFix/>
          </a:blip>
          <a:srcRect t="8475"/>
          <a:stretch/>
        </p:blipFill>
        <p:spPr>
          <a:xfrm>
            <a:off x="4572000" y="1023050"/>
            <a:ext cx="4495800" cy="2983697"/>
          </a:xfrm>
          <a:prstGeom prst="rect">
            <a:avLst/>
          </a:prstGeom>
          <a:noFill/>
          <a:ln>
            <a:noFill/>
          </a:ln>
        </p:spPr>
      </p:pic>
      <p:sp>
        <p:nvSpPr>
          <p:cNvPr id="169" name="Google Shape;169;p34"/>
          <p:cNvSpPr/>
          <p:nvPr/>
        </p:nvSpPr>
        <p:spPr>
          <a:xfrm>
            <a:off x="5148225" y="1100924"/>
            <a:ext cx="259500" cy="27969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4"/>
          <p:cNvSpPr/>
          <p:nvPr/>
        </p:nvSpPr>
        <p:spPr>
          <a:xfrm>
            <a:off x="769925" y="1116450"/>
            <a:ext cx="259500" cy="30627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ctrTitle"/>
          </p:nvPr>
        </p:nvSpPr>
        <p:spPr>
          <a:xfrm>
            <a:off x="311700" y="165175"/>
            <a:ext cx="8520600" cy="856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2400">
              <a:solidFill>
                <a:srgbClr val="073763"/>
              </a:solidFill>
            </a:endParaRPr>
          </a:p>
          <a:p>
            <a:pPr marL="0" lvl="0" indent="0" algn="just" rtl="0">
              <a:spcBef>
                <a:spcPts val="0"/>
              </a:spcBef>
              <a:spcAft>
                <a:spcPts val="0"/>
              </a:spcAft>
              <a:buNone/>
            </a:pPr>
            <a:endParaRPr sz="2400">
              <a:solidFill>
                <a:srgbClr val="073763"/>
              </a:solidFill>
              <a:highlight>
                <a:srgbClr val="FFFFFF"/>
              </a:highlight>
            </a:endParaRPr>
          </a:p>
          <a:p>
            <a:pPr marL="0" lvl="0" indent="0" algn="just" rtl="0">
              <a:spcBef>
                <a:spcPts val="0"/>
              </a:spcBef>
              <a:spcAft>
                <a:spcPts val="0"/>
              </a:spcAft>
              <a:buNone/>
            </a:pPr>
            <a:endParaRPr sz="2400">
              <a:solidFill>
                <a:srgbClr val="073763"/>
              </a:solidFill>
              <a:highlight>
                <a:srgbClr val="FFFFFF"/>
              </a:highlight>
            </a:endParaRPr>
          </a:p>
        </p:txBody>
      </p:sp>
      <p:pic>
        <p:nvPicPr>
          <p:cNvPr id="176" name="Google Shape;176;p35"/>
          <p:cNvPicPr preferRelativeResize="0"/>
          <p:nvPr/>
        </p:nvPicPr>
        <p:blipFill>
          <a:blip r:embed="rId3">
            <a:alphaModFix/>
          </a:blip>
          <a:stretch>
            <a:fillRect/>
          </a:stretch>
        </p:blipFill>
        <p:spPr>
          <a:xfrm>
            <a:off x="616500" y="966975"/>
            <a:ext cx="7986201" cy="3486024"/>
          </a:xfrm>
          <a:prstGeom prst="rect">
            <a:avLst/>
          </a:prstGeom>
          <a:noFill/>
          <a:ln>
            <a:noFill/>
          </a:ln>
        </p:spPr>
      </p:pic>
      <p:pic>
        <p:nvPicPr>
          <p:cNvPr id="177" name="Google Shape;177;p35"/>
          <p:cNvPicPr preferRelativeResize="0"/>
          <p:nvPr/>
        </p:nvPicPr>
        <p:blipFill>
          <a:blip r:embed="rId4">
            <a:alphaModFix/>
          </a:blip>
          <a:stretch>
            <a:fillRect/>
          </a:stretch>
        </p:blipFill>
        <p:spPr>
          <a:xfrm>
            <a:off x="4138900" y="3516075"/>
            <a:ext cx="659225" cy="339850"/>
          </a:xfrm>
          <a:prstGeom prst="rect">
            <a:avLst/>
          </a:prstGeom>
          <a:noFill/>
          <a:ln>
            <a:noFill/>
          </a:ln>
        </p:spPr>
      </p:pic>
      <p:pic>
        <p:nvPicPr>
          <p:cNvPr id="178" name="Google Shape;178;p35"/>
          <p:cNvPicPr preferRelativeResize="0"/>
          <p:nvPr/>
        </p:nvPicPr>
        <p:blipFill>
          <a:blip r:embed="rId5">
            <a:alphaModFix/>
          </a:blip>
          <a:stretch>
            <a:fillRect/>
          </a:stretch>
        </p:blipFill>
        <p:spPr>
          <a:xfrm>
            <a:off x="457200" y="1466700"/>
            <a:ext cx="495600" cy="1759725"/>
          </a:xfrm>
          <a:prstGeom prst="rect">
            <a:avLst/>
          </a:prstGeom>
          <a:noFill/>
          <a:ln>
            <a:noFill/>
          </a:ln>
        </p:spPr>
      </p:pic>
      <p:sp>
        <p:nvSpPr>
          <p:cNvPr id="179" name="Google Shape;179;p35"/>
          <p:cNvSpPr txBox="1">
            <a:spLocks noGrp="1"/>
          </p:cNvSpPr>
          <p:nvPr>
            <p:ph type="ctrTitle"/>
          </p:nvPr>
        </p:nvSpPr>
        <p:spPr>
          <a:xfrm>
            <a:off x="-138925" y="598575"/>
            <a:ext cx="9396600" cy="4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rgbClr val="073763"/>
                </a:solidFill>
              </a:rPr>
              <a:t>Sites 7 &amp; 11 predominantly have educational buildings while Site 13 mostly has office buildings</a:t>
            </a:r>
            <a:endParaRPr sz="2800">
              <a:solidFill>
                <a:srgbClr val="073763"/>
              </a:solidFill>
            </a:endParaRPr>
          </a:p>
        </p:txBody>
      </p:sp>
      <p:sp>
        <p:nvSpPr>
          <p:cNvPr id="180" name="Google Shape;180;p35"/>
          <p:cNvSpPr/>
          <p:nvPr/>
        </p:nvSpPr>
        <p:spPr>
          <a:xfrm>
            <a:off x="7212950" y="2067850"/>
            <a:ext cx="335700" cy="15588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5"/>
          <p:cNvSpPr/>
          <p:nvPr/>
        </p:nvSpPr>
        <p:spPr>
          <a:xfrm>
            <a:off x="4538625" y="3190100"/>
            <a:ext cx="259500" cy="4542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a:off x="6291225" y="3190100"/>
            <a:ext cx="335700" cy="4542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a:spLocks noGrp="1"/>
          </p:cNvSpPr>
          <p:nvPr>
            <p:ph type="ctrTitle"/>
          </p:nvPr>
        </p:nvSpPr>
        <p:spPr>
          <a:xfrm>
            <a:off x="311700" y="165175"/>
            <a:ext cx="8520600"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188" name="Google Shape;188;p36"/>
          <p:cNvSpPr txBox="1">
            <a:spLocks noGrp="1"/>
          </p:cNvSpPr>
          <p:nvPr>
            <p:ph type="ctrTitle"/>
          </p:nvPr>
        </p:nvSpPr>
        <p:spPr>
          <a:xfrm>
            <a:off x="0" y="469975"/>
            <a:ext cx="8780400" cy="495000"/>
          </a:xfrm>
          <a:prstGeom prst="rect">
            <a:avLst/>
          </a:prstGeom>
        </p:spPr>
        <p:txBody>
          <a:bodyPr spcFirstLastPara="1" wrap="square" lIns="91425" tIns="91425" rIns="91425" bIns="91425" anchor="b" anchorCtr="0">
            <a:noAutofit/>
          </a:bodyPr>
          <a:lstStyle/>
          <a:p>
            <a:pPr marL="457200" lvl="0" indent="0" algn="ctr" rtl="0">
              <a:lnSpc>
                <a:spcPct val="100000"/>
              </a:lnSpc>
              <a:spcBef>
                <a:spcPts val="0"/>
              </a:spcBef>
              <a:spcAft>
                <a:spcPts val="0"/>
              </a:spcAft>
              <a:buNone/>
            </a:pPr>
            <a:r>
              <a:rPr lang="en" sz="2800">
                <a:solidFill>
                  <a:srgbClr val="073763"/>
                </a:solidFill>
                <a:highlight>
                  <a:schemeClr val="lt1"/>
                </a:highlight>
              </a:rPr>
              <a:t>Chilled water was the most consumed energy in utility buildings</a:t>
            </a:r>
            <a:endParaRPr sz="2800">
              <a:solidFill>
                <a:srgbClr val="073763"/>
              </a:solidFill>
            </a:endParaRPr>
          </a:p>
        </p:txBody>
      </p:sp>
      <p:pic>
        <p:nvPicPr>
          <p:cNvPr id="189" name="Google Shape;189;p36"/>
          <p:cNvPicPr preferRelativeResize="0"/>
          <p:nvPr/>
        </p:nvPicPr>
        <p:blipFill rotWithShape="1">
          <a:blip r:embed="rId3">
            <a:alphaModFix/>
          </a:blip>
          <a:srcRect t="5490"/>
          <a:stretch/>
        </p:blipFill>
        <p:spPr>
          <a:xfrm>
            <a:off x="1112925" y="811100"/>
            <a:ext cx="7076850" cy="3521299"/>
          </a:xfrm>
          <a:prstGeom prst="rect">
            <a:avLst/>
          </a:prstGeom>
          <a:noFill/>
          <a:ln>
            <a:noFill/>
          </a:ln>
        </p:spPr>
      </p:pic>
      <p:sp>
        <p:nvSpPr>
          <p:cNvPr id="190" name="Google Shape;190;p36"/>
          <p:cNvSpPr/>
          <p:nvPr/>
        </p:nvSpPr>
        <p:spPr>
          <a:xfrm>
            <a:off x="7363000" y="811100"/>
            <a:ext cx="331500" cy="25818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ctrTitle"/>
          </p:nvPr>
        </p:nvSpPr>
        <p:spPr>
          <a:xfrm>
            <a:off x="311700" y="165175"/>
            <a:ext cx="8520600"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pic>
        <p:nvPicPr>
          <p:cNvPr id="196" name="Google Shape;196;p37"/>
          <p:cNvPicPr preferRelativeResize="0"/>
          <p:nvPr/>
        </p:nvPicPr>
        <p:blipFill rotWithShape="1">
          <a:blip r:embed="rId3">
            <a:alphaModFix/>
          </a:blip>
          <a:srcRect l="25941" t="27568" r="50272" b="24653"/>
          <a:stretch/>
        </p:blipFill>
        <p:spPr>
          <a:xfrm>
            <a:off x="3501625" y="702899"/>
            <a:ext cx="1982376" cy="3263450"/>
          </a:xfrm>
          <a:prstGeom prst="rect">
            <a:avLst/>
          </a:prstGeom>
          <a:noFill/>
          <a:ln>
            <a:noFill/>
          </a:ln>
        </p:spPr>
      </p:pic>
      <p:pic>
        <p:nvPicPr>
          <p:cNvPr id="197" name="Google Shape;197;p37"/>
          <p:cNvPicPr preferRelativeResize="0"/>
          <p:nvPr/>
        </p:nvPicPr>
        <p:blipFill rotWithShape="1">
          <a:blip r:embed="rId3">
            <a:alphaModFix/>
          </a:blip>
          <a:srcRect l="625" t="3689" r="74653" b="72052"/>
          <a:stretch/>
        </p:blipFill>
        <p:spPr>
          <a:xfrm>
            <a:off x="1190650" y="728675"/>
            <a:ext cx="1982376" cy="1594225"/>
          </a:xfrm>
          <a:prstGeom prst="rect">
            <a:avLst/>
          </a:prstGeom>
          <a:noFill/>
          <a:ln>
            <a:noFill/>
          </a:ln>
        </p:spPr>
      </p:pic>
      <p:pic>
        <p:nvPicPr>
          <p:cNvPr id="198" name="Google Shape;198;p37"/>
          <p:cNvPicPr preferRelativeResize="0"/>
          <p:nvPr/>
        </p:nvPicPr>
        <p:blipFill rotWithShape="1">
          <a:blip r:embed="rId3">
            <a:alphaModFix/>
          </a:blip>
          <a:srcRect t="75741" r="75278" b="1888"/>
          <a:stretch/>
        </p:blipFill>
        <p:spPr>
          <a:xfrm>
            <a:off x="1120375" y="2343150"/>
            <a:ext cx="1982376" cy="1594225"/>
          </a:xfrm>
          <a:prstGeom prst="rect">
            <a:avLst/>
          </a:prstGeom>
          <a:noFill/>
          <a:ln>
            <a:noFill/>
          </a:ln>
        </p:spPr>
      </p:pic>
      <p:pic>
        <p:nvPicPr>
          <p:cNvPr id="199" name="Google Shape;199;p37"/>
          <p:cNvPicPr preferRelativeResize="0"/>
          <p:nvPr/>
        </p:nvPicPr>
        <p:blipFill rotWithShape="1">
          <a:blip r:embed="rId3">
            <a:alphaModFix/>
          </a:blip>
          <a:srcRect l="77002" t="27688" b="24530"/>
          <a:stretch/>
        </p:blipFill>
        <p:spPr>
          <a:xfrm>
            <a:off x="5959075" y="728675"/>
            <a:ext cx="1916674" cy="3263450"/>
          </a:xfrm>
          <a:prstGeom prst="rect">
            <a:avLst/>
          </a:prstGeom>
          <a:noFill/>
          <a:ln>
            <a:noFill/>
          </a:ln>
        </p:spPr>
      </p:pic>
      <p:sp>
        <p:nvSpPr>
          <p:cNvPr id="200" name="Google Shape;200;p37"/>
          <p:cNvSpPr txBox="1">
            <a:spLocks noGrp="1"/>
          </p:cNvSpPr>
          <p:nvPr>
            <p:ph type="ctrTitle"/>
          </p:nvPr>
        </p:nvSpPr>
        <p:spPr>
          <a:xfrm>
            <a:off x="167925" y="160675"/>
            <a:ext cx="87804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073763"/>
                </a:solidFill>
              </a:rPr>
              <a:t>Monthly Weather patterns (Air Temperature) across Sites</a:t>
            </a:r>
            <a:endParaRPr sz="2400">
              <a:solidFill>
                <a:srgbClr val="07376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ctrTitle"/>
          </p:nvPr>
        </p:nvSpPr>
        <p:spPr>
          <a:xfrm>
            <a:off x="311700" y="165175"/>
            <a:ext cx="8520600"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206" name="Google Shape;206;p38"/>
          <p:cNvSpPr txBox="1">
            <a:spLocks noGrp="1"/>
          </p:cNvSpPr>
          <p:nvPr>
            <p:ph type="ctrTitle"/>
          </p:nvPr>
        </p:nvSpPr>
        <p:spPr>
          <a:xfrm>
            <a:off x="-92869" y="53517"/>
            <a:ext cx="9041194" cy="4950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600" dirty="0">
                <a:solidFill>
                  <a:srgbClr val="073763"/>
                </a:solidFill>
                <a:highlight>
                  <a:schemeClr val="lt1"/>
                </a:highlight>
              </a:rPr>
              <a:t>Air Temperature is a good indicator of energy consumption</a:t>
            </a:r>
            <a:endParaRPr sz="2600" dirty="0">
              <a:solidFill>
                <a:srgbClr val="073763"/>
              </a:solidFill>
            </a:endParaRPr>
          </a:p>
        </p:txBody>
      </p:sp>
      <p:pic>
        <p:nvPicPr>
          <p:cNvPr id="207" name="Google Shape;207;p38"/>
          <p:cNvPicPr preferRelativeResize="0"/>
          <p:nvPr/>
        </p:nvPicPr>
        <p:blipFill>
          <a:blip r:embed="rId3">
            <a:alphaModFix/>
          </a:blip>
          <a:stretch>
            <a:fillRect/>
          </a:stretch>
        </p:blipFill>
        <p:spPr>
          <a:xfrm>
            <a:off x="1143000" y="576775"/>
            <a:ext cx="6953250" cy="354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ctrTitle"/>
          </p:nvPr>
        </p:nvSpPr>
        <p:spPr>
          <a:xfrm>
            <a:off x="311700" y="165175"/>
            <a:ext cx="8520600" cy="792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5200"/>
              <a:buNone/>
            </a:pPr>
            <a:endParaRPr sz="3000">
              <a:solidFill>
                <a:srgbClr val="073763"/>
              </a:solidFill>
            </a:endParaRPr>
          </a:p>
          <a:p>
            <a:pPr marL="0" lvl="0" indent="0" algn="just" rtl="0">
              <a:lnSpc>
                <a:spcPct val="100000"/>
              </a:lnSpc>
              <a:spcBef>
                <a:spcPts val="0"/>
              </a:spcBef>
              <a:spcAft>
                <a:spcPts val="0"/>
              </a:spcAft>
              <a:buSzPts val="5200"/>
              <a:buNone/>
            </a:pPr>
            <a:endParaRPr sz="1800">
              <a:solidFill>
                <a:srgbClr val="073763"/>
              </a:solidFill>
              <a:highlight>
                <a:srgbClr val="FFFFFF"/>
              </a:highlight>
            </a:endParaRPr>
          </a:p>
          <a:p>
            <a:pPr marL="0" lvl="0" indent="0" algn="just" rtl="0">
              <a:lnSpc>
                <a:spcPct val="100000"/>
              </a:lnSpc>
              <a:spcBef>
                <a:spcPts val="0"/>
              </a:spcBef>
              <a:spcAft>
                <a:spcPts val="0"/>
              </a:spcAft>
              <a:buSzPts val="5200"/>
              <a:buNone/>
            </a:pPr>
            <a:endParaRPr sz="1050">
              <a:solidFill>
                <a:srgbClr val="073763"/>
              </a:solidFill>
              <a:highlight>
                <a:srgbClr val="FFFFFF"/>
              </a:highlight>
            </a:endParaRPr>
          </a:p>
        </p:txBody>
      </p:sp>
      <p:sp>
        <p:nvSpPr>
          <p:cNvPr id="213" name="Google Shape;213;p39"/>
          <p:cNvSpPr txBox="1">
            <a:spLocks noGrp="1"/>
          </p:cNvSpPr>
          <p:nvPr>
            <p:ph type="ctrTitle"/>
          </p:nvPr>
        </p:nvSpPr>
        <p:spPr>
          <a:xfrm>
            <a:off x="167925" y="160675"/>
            <a:ext cx="8780400" cy="495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SzPts val="5200"/>
              <a:buNone/>
            </a:pPr>
            <a:r>
              <a:rPr lang="en" sz="2800">
                <a:solidFill>
                  <a:srgbClr val="073763"/>
                </a:solidFill>
              </a:rPr>
              <a:t>Time Series Analysis of Energy Consumption</a:t>
            </a:r>
            <a:endParaRPr sz="2800">
              <a:solidFill>
                <a:srgbClr val="073763"/>
              </a:solidFill>
            </a:endParaRPr>
          </a:p>
        </p:txBody>
      </p:sp>
      <p:graphicFrame>
        <p:nvGraphicFramePr>
          <p:cNvPr id="214" name="Google Shape;214;p39"/>
          <p:cNvGraphicFramePr/>
          <p:nvPr/>
        </p:nvGraphicFramePr>
        <p:xfrm>
          <a:off x="0" y="730254"/>
          <a:ext cx="9144000" cy="304810"/>
        </p:xfrm>
        <a:graphic>
          <a:graphicData uri="http://schemas.openxmlformats.org/drawingml/2006/table">
            <a:tbl>
              <a:tblPr firstRow="1" bandRow="1">
                <a:noFill/>
                <a:tableStyleId>{3AA47A43-FD1D-4339-BDEF-B853161DE189}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03475">
                <a:tc>
                  <a:txBody>
                    <a:bodyPr/>
                    <a:lstStyle/>
                    <a:p>
                      <a:pPr marL="0" marR="0" lvl="0" indent="0" algn="ctr" rtl="0">
                        <a:lnSpc>
                          <a:spcPct val="100000"/>
                        </a:lnSpc>
                        <a:spcBef>
                          <a:spcPts val="0"/>
                        </a:spcBef>
                        <a:spcAft>
                          <a:spcPts val="0"/>
                        </a:spcAft>
                        <a:buNone/>
                      </a:pPr>
                      <a:r>
                        <a:rPr lang="en" sz="1400" u="none" strike="noStrike" cap="none">
                          <a:solidFill>
                            <a:schemeClr val="dk1"/>
                          </a:solidFill>
                        </a:rPr>
                        <a:t>Hour of the Day</a:t>
                      </a:r>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None/>
                      </a:pPr>
                      <a:r>
                        <a:rPr lang="en" sz="1400" u="none" strike="noStrike" cap="none">
                          <a:solidFill>
                            <a:schemeClr val="dk1"/>
                          </a:solidFill>
                        </a:rPr>
                        <a:t>Day of the Week </a:t>
                      </a:r>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None/>
                      </a:pPr>
                      <a:r>
                        <a:rPr lang="en" sz="1400" u="none" strike="noStrike" cap="none">
                          <a:solidFill>
                            <a:schemeClr val="dk1"/>
                          </a:solidFill>
                        </a:rPr>
                        <a:t>Month of the Year</a:t>
                      </a:r>
                      <a:endParaRPr/>
                    </a:p>
                  </a:txBody>
                  <a:tcPr marL="91450" marR="91450" marT="45725" marB="45725">
                    <a:solidFill>
                      <a:schemeClr val="lt2"/>
                    </a:solidFill>
                  </a:tcPr>
                </a:tc>
                <a:extLst>
                  <a:ext uri="{0D108BD9-81ED-4DB2-BD59-A6C34878D82A}">
                    <a16:rowId xmlns:a16="http://schemas.microsoft.com/office/drawing/2014/main" val="10000"/>
                  </a:ext>
                </a:extLst>
              </a:tr>
            </a:tbl>
          </a:graphicData>
        </a:graphic>
      </p:graphicFrame>
      <p:graphicFrame>
        <p:nvGraphicFramePr>
          <p:cNvPr id="215" name="Google Shape;215;p39"/>
          <p:cNvGraphicFramePr/>
          <p:nvPr/>
        </p:nvGraphicFramePr>
        <p:xfrm>
          <a:off x="-4768" y="3352026"/>
          <a:ext cx="9144000" cy="518170"/>
        </p:xfrm>
        <a:graphic>
          <a:graphicData uri="http://schemas.openxmlformats.org/drawingml/2006/table">
            <a:tbl>
              <a:tblPr firstRow="1" bandRow="1">
                <a:noFill/>
                <a:tableStyleId>{3AA47A43-FD1D-4339-BDEF-B853161DE189}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95000">
                <a:tc>
                  <a:txBody>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Higher energy consumption </a:t>
                      </a:r>
                      <a:r>
                        <a:rPr lang="en">
                          <a:solidFill>
                            <a:srgbClr val="000000"/>
                          </a:solidFill>
                        </a:rPr>
                        <a:t>during day time</a:t>
                      </a:r>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Higher energy consumption </a:t>
                      </a:r>
                      <a:r>
                        <a:rPr lang="en">
                          <a:solidFill>
                            <a:srgbClr val="000000"/>
                          </a:solidFill>
                        </a:rPr>
                        <a:t>during the weekdays</a:t>
                      </a:r>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Higher energy consumption during </a:t>
                      </a:r>
                      <a:r>
                        <a:rPr lang="en">
                          <a:solidFill>
                            <a:srgbClr val="000000"/>
                          </a:solidFill>
                        </a:rPr>
                        <a:t>Dec-Jan</a:t>
                      </a:r>
                      <a:endParaRPr/>
                    </a:p>
                  </a:txBody>
                  <a:tcPr marL="91450" marR="91450" marT="45725" marB="45725">
                    <a:solidFill>
                      <a:schemeClr val="lt2"/>
                    </a:solidFill>
                  </a:tcPr>
                </a:tc>
                <a:extLst>
                  <a:ext uri="{0D108BD9-81ED-4DB2-BD59-A6C34878D82A}">
                    <a16:rowId xmlns:a16="http://schemas.microsoft.com/office/drawing/2014/main" val="10000"/>
                  </a:ext>
                </a:extLst>
              </a:tr>
            </a:tbl>
          </a:graphicData>
        </a:graphic>
      </p:graphicFrame>
      <p:cxnSp>
        <p:nvCxnSpPr>
          <p:cNvPr id="216" name="Google Shape;216;p39"/>
          <p:cNvCxnSpPr/>
          <p:nvPr/>
        </p:nvCxnSpPr>
        <p:spPr>
          <a:xfrm>
            <a:off x="3041943" y="1033705"/>
            <a:ext cx="0" cy="2389500"/>
          </a:xfrm>
          <a:prstGeom prst="straightConnector1">
            <a:avLst/>
          </a:prstGeom>
          <a:noFill/>
          <a:ln w="9525" cap="flat" cmpd="sng">
            <a:solidFill>
              <a:srgbClr val="777777"/>
            </a:solidFill>
            <a:prstDash val="lgDashDot"/>
            <a:round/>
            <a:headEnd type="none" w="sm" len="sm"/>
            <a:tailEnd type="none" w="sm" len="sm"/>
          </a:ln>
        </p:spPr>
      </p:cxnSp>
      <p:cxnSp>
        <p:nvCxnSpPr>
          <p:cNvPr id="217" name="Google Shape;217;p39"/>
          <p:cNvCxnSpPr/>
          <p:nvPr/>
        </p:nvCxnSpPr>
        <p:spPr>
          <a:xfrm>
            <a:off x="6089929" y="1033708"/>
            <a:ext cx="0" cy="2389500"/>
          </a:xfrm>
          <a:prstGeom prst="straightConnector1">
            <a:avLst/>
          </a:prstGeom>
          <a:noFill/>
          <a:ln w="9525" cap="flat" cmpd="sng">
            <a:solidFill>
              <a:srgbClr val="777777"/>
            </a:solidFill>
            <a:prstDash val="lgDashDot"/>
            <a:round/>
            <a:headEnd type="none" w="sm" len="sm"/>
            <a:tailEnd type="none" w="sm" len="sm"/>
          </a:ln>
        </p:spPr>
      </p:cxnSp>
      <p:pic>
        <p:nvPicPr>
          <p:cNvPr id="218" name="Google Shape;218;p39"/>
          <p:cNvPicPr preferRelativeResize="0"/>
          <p:nvPr/>
        </p:nvPicPr>
        <p:blipFill>
          <a:blip r:embed="rId3">
            <a:alphaModFix/>
          </a:blip>
          <a:stretch>
            <a:fillRect/>
          </a:stretch>
        </p:blipFill>
        <p:spPr>
          <a:xfrm>
            <a:off x="152400" y="1183654"/>
            <a:ext cx="2775250" cy="1897729"/>
          </a:xfrm>
          <a:prstGeom prst="rect">
            <a:avLst/>
          </a:prstGeom>
          <a:noFill/>
          <a:ln>
            <a:noFill/>
          </a:ln>
        </p:spPr>
      </p:pic>
      <p:pic>
        <p:nvPicPr>
          <p:cNvPr id="219" name="Google Shape;219;p39"/>
          <p:cNvPicPr preferRelativeResize="0"/>
          <p:nvPr/>
        </p:nvPicPr>
        <p:blipFill>
          <a:blip r:embed="rId4">
            <a:alphaModFix/>
          </a:blip>
          <a:stretch>
            <a:fillRect/>
          </a:stretch>
        </p:blipFill>
        <p:spPr>
          <a:xfrm>
            <a:off x="3080050" y="1183654"/>
            <a:ext cx="2970906" cy="2015972"/>
          </a:xfrm>
          <a:prstGeom prst="rect">
            <a:avLst/>
          </a:prstGeom>
          <a:noFill/>
          <a:ln>
            <a:noFill/>
          </a:ln>
        </p:spPr>
      </p:pic>
      <p:pic>
        <p:nvPicPr>
          <p:cNvPr id="220" name="Google Shape;220;p39"/>
          <p:cNvPicPr preferRelativeResize="0"/>
          <p:nvPr/>
        </p:nvPicPr>
        <p:blipFill>
          <a:blip r:embed="rId5">
            <a:alphaModFix/>
          </a:blip>
          <a:stretch>
            <a:fillRect/>
          </a:stretch>
        </p:blipFill>
        <p:spPr>
          <a:xfrm>
            <a:off x="6203357" y="1183654"/>
            <a:ext cx="2788243" cy="18776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ctrTitle"/>
          </p:nvPr>
        </p:nvSpPr>
        <p:spPr>
          <a:xfrm>
            <a:off x="311700" y="165175"/>
            <a:ext cx="8520600" cy="4538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226" name="Google Shape;226;p40"/>
          <p:cNvSpPr txBox="1">
            <a:spLocks noGrp="1"/>
          </p:cNvSpPr>
          <p:nvPr>
            <p:ph type="ctrTitle"/>
          </p:nvPr>
        </p:nvSpPr>
        <p:spPr>
          <a:xfrm>
            <a:off x="167925" y="-1441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rgbClr val="073763"/>
                </a:solidFill>
              </a:rPr>
              <a:t>Modeling - CatBoost</a:t>
            </a:r>
            <a:endParaRPr sz="3000">
              <a:solidFill>
                <a:srgbClr val="073763"/>
              </a:solidFill>
            </a:endParaRPr>
          </a:p>
        </p:txBody>
      </p:sp>
      <p:sp>
        <p:nvSpPr>
          <p:cNvPr id="227" name="Google Shape;227;p40"/>
          <p:cNvSpPr txBox="1"/>
          <p:nvPr/>
        </p:nvSpPr>
        <p:spPr>
          <a:xfrm>
            <a:off x="414350" y="735025"/>
            <a:ext cx="3861600" cy="34692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073763"/>
              </a:buClr>
              <a:buSzPts val="1600"/>
              <a:buChar char="●"/>
            </a:pPr>
            <a:r>
              <a:rPr lang="en" sz="1600">
                <a:solidFill>
                  <a:srgbClr val="073763"/>
                </a:solidFill>
              </a:rPr>
              <a:t>Train and Validation</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H1 vs H2</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3 fold CV</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500 boosting trees</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Parameters</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Learning rate: 0.05</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Max depth: 8</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Train Score: 0.84</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Validation Score: 1.29</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Test Score: 1.34</a:t>
            </a:r>
            <a:endParaRPr sz="1600">
              <a:solidFill>
                <a:srgbClr val="073763"/>
              </a:solidFill>
            </a:endParaRPr>
          </a:p>
          <a:p>
            <a:pPr marL="0" lvl="0" indent="0" algn="l" rtl="0">
              <a:spcBef>
                <a:spcPts val="0"/>
              </a:spcBef>
              <a:spcAft>
                <a:spcPts val="0"/>
              </a:spcAft>
              <a:buNone/>
            </a:pPr>
            <a:endParaRPr sz="1600">
              <a:solidFill>
                <a:srgbClr val="073763"/>
              </a:solidFill>
            </a:endParaRPr>
          </a:p>
        </p:txBody>
      </p:sp>
      <p:pic>
        <p:nvPicPr>
          <p:cNvPr id="228" name="Google Shape;228;p40"/>
          <p:cNvPicPr preferRelativeResize="0"/>
          <p:nvPr/>
        </p:nvPicPr>
        <p:blipFill>
          <a:blip r:embed="rId3">
            <a:alphaModFix/>
          </a:blip>
          <a:stretch>
            <a:fillRect/>
          </a:stretch>
        </p:blipFill>
        <p:spPr>
          <a:xfrm>
            <a:off x="4605338" y="747713"/>
            <a:ext cx="4200525" cy="303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ctrTitle"/>
          </p:nvPr>
        </p:nvSpPr>
        <p:spPr>
          <a:xfrm>
            <a:off x="311700" y="165175"/>
            <a:ext cx="8520600" cy="4538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234" name="Google Shape;234;p41"/>
          <p:cNvSpPr txBox="1">
            <a:spLocks noGrp="1"/>
          </p:cNvSpPr>
          <p:nvPr>
            <p:ph type="ctrTitle"/>
          </p:nvPr>
        </p:nvSpPr>
        <p:spPr>
          <a:xfrm>
            <a:off x="167925" y="-1441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rgbClr val="073763"/>
                </a:solidFill>
              </a:rPr>
              <a:t>Modeling - LGBM</a:t>
            </a:r>
            <a:endParaRPr sz="3000">
              <a:solidFill>
                <a:srgbClr val="073763"/>
              </a:solidFill>
            </a:endParaRPr>
          </a:p>
        </p:txBody>
      </p:sp>
      <p:pic>
        <p:nvPicPr>
          <p:cNvPr id="235" name="Google Shape;235;p41"/>
          <p:cNvPicPr preferRelativeResize="0"/>
          <p:nvPr/>
        </p:nvPicPr>
        <p:blipFill>
          <a:blip r:embed="rId3">
            <a:alphaModFix/>
          </a:blip>
          <a:stretch>
            <a:fillRect/>
          </a:stretch>
        </p:blipFill>
        <p:spPr>
          <a:xfrm>
            <a:off x="4067175" y="671513"/>
            <a:ext cx="4362450" cy="3038475"/>
          </a:xfrm>
          <a:prstGeom prst="rect">
            <a:avLst/>
          </a:prstGeom>
          <a:noFill/>
          <a:ln>
            <a:noFill/>
          </a:ln>
        </p:spPr>
      </p:pic>
      <p:sp>
        <p:nvSpPr>
          <p:cNvPr id="236" name="Google Shape;236;p41"/>
          <p:cNvSpPr txBox="1"/>
          <p:nvPr/>
        </p:nvSpPr>
        <p:spPr>
          <a:xfrm>
            <a:off x="414350" y="735025"/>
            <a:ext cx="3770100" cy="34692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073763"/>
              </a:buClr>
              <a:buSzPts val="1600"/>
              <a:buChar char="●"/>
            </a:pPr>
            <a:r>
              <a:rPr lang="en" sz="1600">
                <a:solidFill>
                  <a:srgbClr val="073763"/>
                </a:solidFill>
              </a:rPr>
              <a:t>3 fold cross validation</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Tuned Parameters</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Learning rate: 0.03</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Feature Fraction: 0.85</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Reg Lambda: 0.2</a:t>
            </a:r>
            <a:endParaRPr sz="1600">
              <a:solidFill>
                <a:srgbClr val="073763"/>
              </a:solidFill>
            </a:endParaRPr>
          </a:p>
          <a:p>
            <a:pPr marL="914400" lvl="1" indent="-330200" algn="l" rtl="0">
              <a:spcBef>
                <a:spcPts val="0"/>
              </a:spcBef>
              <a:spcAft>
                <a:spcPts val="0"/>
              </a:spcAft>
              <a:buClr>
                <a:srgbClr val="073763"/>
              </a:buClr>
              <a:buSzPts val="1600"/>
              <a:buChar char="○"/>
            </a:pPr>
            <a:r>
              <a:rPr lang="en" sz="1600">
                <a:solidFill>
                  <a:srgbClr val="073763"/>
                </a:solidFill>
              </a:rPr>
              <a:t>Max depth: 10</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Train Score: 0.55</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Validation Score: 1.02</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Test Score: 1.11 (Kaggle Top 40%)</a:t>
            </a:r>
            <a:endParaRPr sz="1600">
              <a:solidFill>
                <a:srgbClr val="073763"/>
              </a:solidFill>
            </a:endParaRPr>
          </a:p>
          <a:p>
            <a:pPr marL="457200" lvl="0" indent="-330200" algn="l" rtl="0">
              <a:spcBef>
                <a:spcPts val="0"/>
              </a:spcBef>
              <a:spcAft>
                <a:spcPts val="0"/>
              </a:spcAft>
              <a:buClr>
                <a:srgbClr val="073763"/>
              </a:buClr>
              <a:buSzPts val="1600"/>
              <a:buChar char="●"/>
            </a:pPr>
            <a:r>
              <a:rPr lang="en" sz="1600">
                <a:solidFill>
                  <a:srgbClr val="073763"/>
                </a:solidFill>
              </a:rPr>
              <a:t>Test Score Post-Processing: 1.01 </a:t>
            </a:r>
            <a:r>
              <a:rPr lang="en" sz="1600" b="1">
                <a:solidFill>
                  <a:srgbClr val="073763"/>
                </a:solidFill>
              </a:rPr>
              <a:t>(Kaggle Top 20%)</a:t>
            </a:r>
            <a:endParaRPr sz="1600" b="1">
              <a:solidFill>
                <a:srgbClr val="073763"/>
              </a:solidFill>
            </a:endParaRPr>
          </a:p>
          <a:p>
            <a:pPr marL="0" lvl="0" indent="0" algn="l" rtl="0">
              <a:spcBef>
                <a:spcPts val="0"/>
              </a:spcBef>
              <a:spcAft>
                <a:spcPts val="0"/>
              </a:spcAft>
              <a:buNone/>
            </a:pPr>
            <a:endParaRPr sz="1600">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0"/>
        <p:cNvGrpSpPr/>
        <p:nvPr/>
      </p:nvGrpSpPr>
      <p:grpSpPr>
        <a:xfrm>
          <a:off x="0" y="0"/>
          <a:ext cx="0" cy="0"/>
          <a:chOff x="0" y="0"/>
          <a:chExt cx="0" cy="0"/>
        </a:xfrm>
      </p:grpSpPr>
      <p:sp>
        <p:nvSpPr>
          <p:cNvPr id="241" name="Google Shape;241;p42"/>
          <p:cNvSpPr txBox="1">
            <a:spLocks noGrp="1"/>
          </p:cNvSpPr>
          <p:nvPr>
            <p:ph type="ctrTitle"/>
          </p:nvPr>
        </p:nvSpPr>
        <p:spPr>
          <a:xfrm>
            <a:off x="311700" y="165175"/>
            <a:ext cx="8520600" cy="4538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242" name="Google Shape;242;p42"/>
          <p:cNvSpPr txBox="1">
            <a:spLocks noGrp="1"/>
          </p:cNvSpPr>
          <p:nvPr>
            <p:ph type="ctrTitle"/>
          </p:nvPr>
        </p:nvSpPr>
        <p:spPr>
          <a:xfrm>
            <a:off x="167925" y="-67925"/>
            <a:ext cx="8520600" cy="5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rgbClr val="073763"/>
                </a:solidFill>
              </a:rPr>
              <a:t>Model Prediction (for Building 1298)</a:t>
            </a:r>
            <a:endParaRPr sz="2800">
              <a:solidFill>
                <a:srgbClr val="073763"/>
              </a:solidFill>
            </a:endParaRPr>
          </a:p>
        </p:txBody>
      </p:sp>
      <p:pic>
        <p:nvPicPr>
          <p:cNvPr id="243" name="Google Shape;243;p42"/>
          <p:cNvPicPr preferRelativeResize="0"/>
          <p:nvPr/>
        </p:nvPicPr>
        <p:blipFill>
          <a:blip r:embed="rId3">
            <a:alphaModFix/>
          </a:blip>
          <a:stretch>
            <a:fillRect/>
          </a:stretch>
        </p:blipFill>
        <p:spPr>
          <a:xfrm>
            <a:off x="620175" y="406746"/>
            <a:ext cx="3815125" cy="2366111"/>
          </a:xfrm>
          <a:prstGeom prst="rect">
            <a:avLst/>
          </a:prstGeom>
          <a:noFill/>
          <a:ln>
            <a:noFill/>
          </a:ln>
        </p:spPr>
      </p:pic>
      <p:pic>
        <p:nvPicPr>
          <p:cNvPr id="244" name="Google Shape;244;p42"/>
          <p:cNvPicPr preferRelativeResize="0"/>
          <p:nvPr/>
        </p:nvPicPr>
        <p:blipFill>
          <a:blip r:embed="rId4">
            <a:alphaModFix/>
          </a:blip>
          <a:stretch>
            <a:fillRect/>
          </a:stretch>
        </p:blipFill>
        <p:spPr>
          <a:xfrm>
            <a:off x="543975" y="2759725"/>
            <a:ext cx="3918150" cy="2403049"/>
          </a:xfrm>
          <a:prstGeom prst="rect">
            <a:avLst/>
          </a:prstGeom>
          <a:noFill/>
          <a:ln>
            <a:noFill/>
          </a:ln>
        </p:spPr>
      </p:pic>
      <p:pic>
        <p:nvPicPr>
          <p:cNvPr id="245" name="Google Shape;245;p42"/>
          <p:cNvPicPr preferRelativeResize="0"/>
          <p:nvPr/>
        </p:nvPicPr>
        <p:blipFill>
          <a:blip r:embed="rId5">
            <a:alphaModFix/>
          </a:blip>
          <a:stretch>
            <a:fillRect/>
          </a:stretch>
        </p:blipFill>
        <p:spPr>
          <a:xfrm>
            <a:off x="4832300" y="2772850"/>
            <a:ext cx="3918151" cy="2366100"/>
          </a:xfrm>
          <a:prstGeom prst="rect">
            <a:avLst/>
          </a:prstGeom>
          <a:noFill/>
          <a:ln>
            <a:noFill/>
          </a:ln>
        </p:spPr>
      </p:pic>
      <p:pic>
        <p:nvPicPr>
          <p:cNvPr id="246" name="Google Shape;246;p42"/>
          <p:cNvPicPr preferRelativeResize="0"/>
          <p:nvPr/>
        </p:nvPicPr>
        <p:blipFill>
          <a:blip r:embed="rId6">
            <a:alphaModFix/>
          </a:blip>
          <a:stretch>
            <a:fillRect/>
          </a:stretch>
        </p:blipFill>
        <p:spPr>
          <a:xfrm>
            <a:off x="4801100" y="406750"/>
            <a:ext cx="3918150" cy="236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ctrTitle"/>
          </p:nvPr>
        </p:nvSpPr>
        <p:spPr>
          <a:xfrm>
            <a:off x="311700" y="165175"/>
            <a:ext cx="8520600" cy="4538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5200"/>
              <a:buNone/>
            </a:pPr>
            <a:endParaRPr sz="3000">
              <a:solidFill>
                <a:srgbClr val="073763"/>
              </a:solidFill>
            </a:endParaRPr>
          </a:p>
          <a:p>
            <a:pPr marL="0" lvl="0" indent="0" algn="just" rtl="0">
              <a:lnSpc>
                <a:spcPct val="100000"/>
              </a:lnSpc>
              <a:spcBef>
                <a:spcPts val="0"/>
              </a:spcBef>
              <a:spcAft>
                <a:spcPts val="0"/>
              </a:spcAft>
              <a:buSzPts val="5200"/>
              <a:buNone/>
            </a:pPr>
            <a:endParaRPr sz="1800">
              <a:solidFill>
                <a:srgbClr val="073763"/>
              </a:solidFill>
              <a:highlight>
                <a:srgbClr val="FFFFFF"/>
              </a:highlight>
            </a:endParaRPr>
          </a:p>
          <a:p>
            <a:pPr marL="0" lvl="0" indent="0" algn="just" rtl="0">
              <a:lnSpc>
                <a:spcPct val="100000"/>
              </a:lnSpc>
              <a:spcBef>
                <a:spcPts val="0"/>
              </a:spcBef>
              <a:spcAft>
                <a:spcPts val="0"/>
              </a:spcAft>
              <a:buSzPts val="5200"/>
              <a:buNone/>
            </a:pPr>
            <a:endParaRPr sz="1050">
              <a:solidFill>
                <a:srgbClr val="073763"/>
              </a:solidFill>
              <a:highlight>
                <a:srgbClr val="FFFFFF"/>
              </a:highlight>
            </a:endParaRPr>
          </a:p>
        </p:txBody>
      </p:sp>
      <p:sp>
        <p:nvSpPr>
          <p:cNvPr id="252" name="Google Shape;252;p43"/>
          <p:cNvSpPr txBox="1">
            <a:spLocks noGrp="1"/>
          </p:cNvSpPr>
          <p:nvPr>
            <p:ph type="ctrTitle"/>
          </p:nvPr>
        </p:nvSpPr>
        <p:spPr>
          <a:xfrm>
            <a:off x="244125" y="8275"/>
            <a:ext cx="8520600" cy="635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000">
                <a:solidFill>
                  <a:srgbClr val="073763"/>
                </a:solidFill>
              </a:rPr>
              <a:t>Recommendation</a:t>
            </a:r>
            <a:endParaRPr sz="3000">
              <a:solidFill>
                <a:srgbClr val="073763"/>
              </a:solidFill>
            </a:endParaRPr>
          </a:p>
        </p:txBody>
      </p:sp>
      <p:sp>
        <p:nvSpPr>
          <p:cNvPr id="253" name="Google Shape;253;p43"/>
          <p:cNvSpPr txBox="1"/>
          <p:nvPr/>
        </p:nvSpPr>
        <p:spPr>
          <a:xfrm>
            <a:off x="57840" y="2647950"/>
            <a:ext cx="3921000" cy="12801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a:t>
            </a:r>
            <a:r>
              <a:rPr lang="en" sz="1800" b="1" i="0" u="none" strike="noStrike" cap="none">
                <a:solidFill>
                  <a:srgbClr val="000000"/>
                </a:solidFill>
                <a:latin typeface="Arial"/>
                <a:ea typeface="Arial"/>
                <a:cs typeface="Arial"/>
                <a:sym typeface="Arial"/>
              </a:rPr>
              <a:t> Recommendation</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000000"/>
                </a:solidFill>
                <a:latin typeface="Arial"/>
                <a:ea typeface="Arial"/>
                <a:cs typeface="Arial"/>
                <a:sym typeface="Arial"/>
              </a:rPr>
              <a:t>Upgrade the steam equipment used in the offices in Site 13</a:t>
            </a:r>
            <a:endParaRPr sz="1600" b="0" i="0" u="none" strike="noStrike" cap="none">
              <a:solidFill>
                <a:srgbClr val="000000"/>
              </a:solidFill>
              <a:latin typeface="Arial"/>
              <a:ea typeface="Arial"/>
              <a:cs typeface="Arial"/>
              <a:sym typeface="Arial"/>
            </a:endParaRPr>
          </a:p>
        </p:txBody>
      </p:sp>
      <p:sp>
        <p:nvSpPr>
          <p:cNvPr id="254" name="Google Shape;254;p43"/>
          <p:cNvSpPr txBox="1"/>
          <p:nvPr/>
        </p:nvSpPr>
        <p:spPr>
          <a:xfrm>
            <a:off x="57675" y="1005825"/>
            <a:ext cx="3921000" cy="12801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Insights</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000000"/>
                </a:solidFill>
                <a:latin typeface="Arial"/>
                <a:ea typeface="Arial"/>
                <a:cs typeface="Arial"/>
                <a:sym typeface="Arial"/>
              </a:rPr>
              <a:t>Site 13 consumes high amount of steam</a:t>
            </a:r>
            <a:endParaRPr sz="1600" b="0" i="0" u="none" strike="noStrike" cap="none">
              <a:solidFill>
                <a:srgbClr val="000000"/>
              </a:solidFill>
              <a:latin typeface="Arial"/>
              <a:ea typeface="Arial"/>
              <a:cs typeface="Arial"/>
              <a:sym typeface="Arial"/>
            </a:endParaRPr>
          </a:p>
        </p:txBody>
      </p:sp>
      <p:pic>
        <p:nvPicPr>
          <p:cNvPr id="255" name="Google Shape;255;p43" descr="Image result for insights nounproject"/>
          <p:cNvPicPr preferRelativeResize="0"/>
          <p:nvPr/>
        </p:nvPicPr>
        <p:blipFill rotWithShape="1">
          <a:blip r:embed="rId3">
            <a:alphaModFix/>
          </a:blip>
          <a:srcRect/>
          <a:stretch/>
        </p:blipFill>
        <p:spPr>
          <a:xfrm>
            <a:off x="188731" y="1105912"/>
            <a:ext cx="530487" cy="530487"/>
          </a:xfrm>
          <a:prstGeom prst="rect">
            <a:avLst/>
          </a:prstGeom>
          <a:noFill/>
          <a:ln>
            <a:noFill/>
          </a:ln>
        </p:spPr>
      </p:pic>
      <p:pic>
        <p:nvPicPr>
          <p:cNvPr id="256" name="Google Shape;256;p43" descr="Image result for recommendation nounproject"/>
          <p:cNvPicPr preferRelativeResize="0"/>
          <p:nvPr/>
        </p:nvPicPr>
        <p:blipFill rotWithShape="1">
          <a:blip r:embed="rId4">
            <a:alphaModFix/>
          </a:blip>
          <a:srcRect/>
          <a:stretch/>
        </p:blipFill>
        <p:spPr>
          <a:xfrm>
            <a:off x="57675" y="2556088"/>
            <a:ext cx="792600" cy="792600"/>
          </a:xfrm>
          <a:prstGeom prst="rect">
            <a:avLst/>
          </a:prstGeom>
          <a:noFill/>
          <a:ln>
            <a:noFill/>
          </a:ln>
        </p:spPr>
      </p:pic>
      <p:pic>
        <p:nvPicPr>
          <p:cNvPr id="257" name="Google Shape;257;p43"/>
          <p:cNvPicPr preferRelativeResize="0"/>
          <p:nvPr/>
        </p:nvPicPr>
        <p:blipFill>
          <a:blip r:embed="rId5">
            <a:alphaModFix/>
          </a:blip>
          <a:stretch>
            <a:fillRect/>
          </a:stretch>
        </p:blipFill>
        <p:spPr>
          <a:xfrm>
            <a:off x="3978675" y="737529"/>
            <a:ext cx="5146275" cy="3467771"/>
          </a:xfrm>
          <a:prstGeom prst="rect">
            <a:avLst/>
          </a:prstGeom>
          <a:noFill/>
          <a:ln>
            <a:noFill/>
          </a:ln>
        </p:spPr>
      </p:pic>
      <p:sp>
        <p:nvSpPr>
          <p:cNvPr id="258" name="Google Shape;258;p43"/>
          <p:cNvSpPr/>
          <p:nvPr/>
        </p:nvSpPr>
        <p:spPr>
          <a:xfrm>
            <a:off x="8193375" y="2067850"/>
            <a:ext cx="269700" cy="20433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subTitle" idx="1"/>
          </p:nvPr>
        </p:nvSpPr>
        <p:spPr>
          <a:xfrm>
            <a:off x="311700" y="167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073763"/>
                </a:solidFill>
              </a:rPr>
              <a:t>Agenda</a:t>
            </a:r>
            <a:endParaRPr sz="3600">
              <a:solidFill>
                <a:srgbClr val="073763"/>
              </a:solidFill>
            </a:endParaRPr>
          </a:p>
        </p:txBody>
      </p:sp>
      <p:sp>
        <p:nvSpPr>
          <p:cNvPr id="105" name="Google Shape;105;p26"/>
          <p:cNvSpPr txBox="1"/>
          <p:nvPr/>
        </p:nvSpPr>
        <p:spPr>
          <a:xfrm>
            <a:off x="868000" y="1026550"/>
            <a:ext cx="7592700" cy="28167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Project Overview</a:t>
            </a:r>
            <a:endParaRPr sz="3000"/>
          </a:p>
          <a:p>
            <a:pPr marL="457200" lvl="0" indent="-419100" algn="l" rtl="0">
              <a:spcBef>
                <a:spcPts val="0"/>
              </a:spcBef>
              <a:spcAft>
                <a:spcPts val="0"/>
              </a:spcAft>
              <a:buSzPts val="3000"/>
              <a:buChar char="●"/>
            </a:pPr>
            <a:r>
              <a:rPr lang="en" sz="3000"/>
              <a:t>Data Description and Handling</a:t>
            </a:r>
            <a:endParaRPr sz="3000"/>
          </a:p>
          <a:p>
            <a:pPr marL="457200" lvl="0" indent="-419100" algn="l" rtl="0">
              <a:spcBef>
                <a:spcPts val="0"/>
              </a:spcBef>
              <a:spcAft>
                <a:spcPts val="0"/>
              </a:spcAft>
              <a:buSzPts val="3000"/>
              <a:buChar char="●"/>
            </a:pPr>
            <a:r>
              <a:rPr lang="en" sz="3000"/>
              <a:t>Exploratory Data Analysis</a:t>
            </a:r>
            <a:endParaRPr sz="3000"/>
          </a:p>
          <a:p>
            <a:pPr marL="457200" lvl="0" indent="-419100" algn="l" rtl="0">
              <a:spcBef>
                <a:spcPts val="0"/>
              </a:spcBef>
              <a:spcAft>
                <a:spcPts val="0"/>
              </a:spcAft>
              <a:buSzPts val="3000"/>
              <a:buChar char="●"/>
            </a:pPr>
            <a:r>
              <a:rPr lang="en" sz="3000"/>
              <a:t>Modeling and Prediction</a:t>
            </a:r>
            <a:endParaRPr sz="3000"/>
          </a:p>
          <a:p>
            <a:pPr marL="457200" lvl="0" indent="-419100" algn="l" rtl="0">
              <a:spcBef>
                <a:spcPts val="0"/>
              </a:spcBef>
              <a:spcAft>
                <a:spcPts val="0"/>
              </a:spcAft>
              <a:buSzPts val="3000"/>
              <a:buChar char="●"/>
            </a:pPr>
            <a:r>
              <a:rPr lang="en" sz="3000"/>
              <a:t>Recommendations and Conclusion</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a:spLocks noGrp="1"/>
          </p:cNvSpPr>
          <p:nvPr>
            <p:ph type="ctrTitle"/>
          </p:nvPr>
        </p:nvSpPr>
        <p:spPr>
          <a:xfrm>
            <a:off x="311700" y="165175"/>
            <a:ext cx="8520600" cy="4538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5200"/>
              <a:buNone/>
            </a:pPr>
            <a:endParaRPr sz="3000">
              <a:solidFill>
                <a:srgbClr val="073763"/>
              </a:solidFill>
            </a:endParaRPr>
          </a:p>
          <a:p>
            <a:pPr marL="0" lvl="0" indent="0" algn="just" rtl="0">
              <a:lnSpc>
                <a:spcPct val="100000"/>
              </a:lnSpc>
              <a:spcBef>
                <a:spcPts val="0"/>
              </a:spcBef>
              <a:spcAft>
                <a:spcPts val="0"/>
              </a:spcAft>
              <a:buSzPts val="5200"/>
              <a:buNone/>
            </a:pPr>
            <a:endParaRPr sz="1800">
              <a:solidFill>
                <a:srgbClr val="073763"/>
              </a:solidFill>
              <a:highlight>
                <a:srgbClr val="FFFFFF"/>
              </a:highlight>
            </a:endParaRPr>
          </a:p>
          <a:p>
            <a:pPr marL="0" lvl="0" indent="0" algn="just" rtl="0">
              <a:lnSpc>
                <a:spcPct val="100000"/>
              </a:lnSpc>
              <a:spcBef>
                <a:spcPts val="0"/>
              </a:spcBef>
              <a:spcAft>
                <a:spcPts val="0"/>
              </a:spcAft>
              <a:buSzPts val="5200"/>
              <a:buNone/>
            </a:pPr>
            <a:endParaRPr sz="1050">
              <a:solidFill>
                <a:srgbClr val="073763"/>
              </a:solidFill>
              <a:highlight>
                <a:srgbClr val="FFFFFF"/>
              </a:highlight>
            </a:endParaRPr>
          </a:p>
        </p:txBody>
      </p:sp>
      <p:sp>
        <p:nvSpPr>
          <p:cNvPr id="264" name="Google Shape;264;p44"/>
          <p:cNvSpPr txBox="1">
            <a:spLocks noGrp="1"/>
          </p:cNvSpPr>
          <p:nvPr>
            <p:ph type="ctrTitle"/>
          </p:nvPr>
        </p:nvSpPr>
        <p:spPr>
          <a:xfrm>
            <a:off x="244125" y="8275"/>
            <a:ext cx="8520600" cy="635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000">
                <a:solidFill>
                  <a:srgbClr val="073763"/>
                </a:solidFill>
              </a:rPr>
              <a:t>Recommendation</a:t>
            </a:r>
            <a:endParaRPr sz="3000">
              <a:solidFill>
                <a:srgbClr val="073763"/>
              </a:solidFill>
            </a:endParaRPr>
          </a:p>
        </p:txBody>
      </p:sp>
      <p:sp>
        <p:nvSpPr>
          <p:cNvPr id="265" name="Google Shape;265;p44"/>
          <p:cNvSpPr txBox="1"/>
          <p:nvPr/>
        </p:nvSpPr>
        <p:spPr>
          <a:xfrm>
            <a:off x="57840" y="2647950"/>
            <a:ext cx="3921000" cy="12801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a:t>
            </a:r>
            <a:r>
              <a:rPr lang="en" sz="1800" b="1" i="0" u="none" strike="noStrike" cap="none">
                <a:solidFill>
                  <a:srgbClr val="000000"/>
                </a:solidFill>
                <a:latin typeface="Arial"/>
                <a:ea typeface="Arial"/>
                <a:cs typeface="Arial"/>
                <a:sym typeface="Arial"/>
              </a:rPr>
              <a:t> Recommendation</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000000"/>
                </a:solidFill>
                <a:latin typeface="Arial"/>
                <a:ea typeface="Arial"/>
                <a:cs typeface="Arial"/>
                <a:sym typeface="Arial"/>
              </a:rPr>
              <a:t>Upgrade the </a:t>
            </a:r>
            <a:r>
              <a:rPr lang="en" sz="1600"/>
              <a:t>chilled water system in the educational and residential buildings</a:t>
            </a:r>
            <a:endParaRPr sz="1600" b="0" i="0" u="none" strike="noStrike" cap="none">
              <a:solidFill>
                <a:srgbClr val="000000"/>
              </a:solidFill>
              <a:latin typeface="Arial"/>
              <a:ea typeface="Arial"/>
              <a:cs typeface="Arial"/>
              <a:sym typeface="Arial"/>
            </a:endParaRPr>
          </a:p>
        </p:txBody>
      </p:sp>
      <p:sp>
        <p:nvSpPr>
          <p:cNvPr id="266" name="Google Shape;266;p44"/>
          <p:cNvSpPr txBox="1"/>
          <p:nvPr/>
        </p:nvSpPr>
        <p:spPr>
          <a:xfrm>
            <a:off x="57675" y="1005825"/>
            <a:ext cx="3921000" cy="12801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Insights</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000000"/>
                </a:solidFill>
                <a:latin typeface="Arial"/>
                <a:ea typeface="Arial"/>
                <a:cs typeface="Arial"/>
                <a:sym typeface="Arial"/>
              </a:rPr>
              <a:t>Site </a:t>
            </a:r>
            <a:r>
              <a:rPr lang="en" sz="1600"/>
              <a:t>0</a:t>
            </a:r>
            <a:r>
              <a:rPr lang="en" sz="1600" b="0" i="0" u="none" strike="noStrike" cap="none">
                <a:solidFill>
                  <a:srgbClr val="000000"/>
                </a:solidFill>
                <a:latin typeface="Arial"/>
                <a:ea typeface="Arial"/>
                <a:cs typeface="Arial"/>
                <a:sym typeface="Arial"/>
              </a:rPr>
              <a:t> consumes </a:t>
            </a:r>
            <a:r>
              <a:rPr lang="en" sz="1600"/>
              <a:t>most</a:t>
            </a:r>
            <a:r>
              <a:rPr lang="en" sz="1600" b="0" i="0" u="none" strike="noStrike" cap="none">
                <a:solidFill>
                  <a:srgbClr val="000000"/>
                </a:solidFill>
                <a:latin typeface="Arial"/>
                <a:ea typeface="Arial"/>
                <a:cs typeface="Arial"/>
                <a:sym typeface="Arial"/>
              </a:rPr>
              <a:t> amount of </a:t>
            </a:r>
            <a:r>
              <a:rPr lang="en" sz="1600"/>
              <a:t>chilled water, at least 6 times more than others</a:t>
            </a:r>
            <a:endParaRPr sz="1600" b="0" i="0" u="none" strike="noStrike" cap="none">
              <a:solidFill>
                <a:srgbClr val="000000"/>
              </a:solidFill>
              <a:latin typeface="Arial"/>
              <a:ea typeface="Arial"/>
              <a:cs typeface="Arial"/>
              <a:sym typeface="Arial"/>
            </a:endParaRPr>
          </a:p>
        </p:txBody>
      </p:sp>
      <p:pic>
        <p:nvPicPr>
          <p:cNvPr id="267" name="Google Shape;267;p44" descr="Image result for insights nounproject"/>
          <p:cNvPicPr preferRelativeResize="0"/>
          <p:nvPr/>
        </p:nvPicPr>
        <p:blipFill rotWithShape="1">
          <a:blip r:embed="rId3">
            <a:alphaModFix/>
          </a:blip>
          <a:srcRect/>
          <a:stretch/>
        </p:blipFill>
        <p:spPr>
          <a:xfrm>
            <a:off x="188731" y="1105912"/>
            <a:ext cx="530487" cy="530487"/>
          </a:xfrm>
          <a:prstGeom prst="rect">
            <a:avLst/>
          </a:prstGeom>
          <a:noFill/>
          <a:ln>
            <a:noFill/>
          </a:ln>
        </p:spPr>
      </p:pic>
      <p:pic>
        <p:nvPicPr>
          <p:cNvPr id="268" name="Google Shape;268;p44" descr="Image result for recommendation nounproject"/>
          <p:cNvPicPr preferRelativeResize="0"/>
          <p:nvPr/>
        </p:nvPicPr>
        <p:blipFill rotWithShape="1">
          <a:blip r:embed="rId4">
            <a:alphaModFix/>
          </a:blip>
          <a:srcRect/>
          <a:stretch/>
        </p:blipFill>
        <p:spPr>
          <a:xfrm>
            <a:off x="57675" y="2556088"/>
            <a:ext cx="792600" cy="792600"/>
          </a:xfrm>
          <a:prstGeom prst="rect">
            <a:avLst/>
          </a:prstGeom>
          <a:noFill/>
          <a:ln>
            <a:noFill/>
          </a:ln>
        </p:spPr>
      </p:pic>
      <p:pic>
        <p:nvPicPr>
          <p:cNvPr id="269" name="Google Shape;269;p44"/>
          <p:cNvPicPr preferRelativeResize="0"/>
          <p:nvPr/>
        </p:nvPicPr>
        <p:blipFill>
          <a:blip r:embed="rId5">
            <a:alphaModFix/>
          </a:blip>
          <a:stretch>
            <a:fillRect/>
          </a:stretch>
        </p:blipFill>
        <p:spPr>
          <a:xfrm>
            <a:off x="3978675" y="737529"/>
            <a:ext cx="5146275" cy="3467771"/>
          </a:xfrm>
          <a:prstGeom prst="rect">
            <a:avLst/>
          </a:prstGeom>
          <a:noFill/>
          <a:ln>
            <a:noFill/>
          </a:ln>
        </p:spPr>
      </p:pic>
      <p:sp>
        <p:nvSpPr>
          <p:cNvPr id="270" name="Google Shape;270;p44"/>
          <p:cNvSpPr/>
          <p:nvPr/>
        </p:nvSpPr>
        <p:spPr>
          <a:xfrm>
            <a:off x="4348325" y="2480525"/>
            <a:ext cx="228600" cy="16305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ctrTitle"/>
          </p:nvPr>
        </p:nvSpPr>
        <p:spPr>
          <a:xfrm>
            <a:off x="311700" y="165175"/>
            <a:ext cx="8520600" cy="4538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5200"/>
              <a:buNone/>
            </a:pPr>
            <a:endParaRPr sz="3000">
              <a:solidFill>
                <a:srgbClr val="073763"/>
              </a:solidFill>
            </a:endParaRPr>
          </a:p>
          <a:p>
            <a:pPr marL="0" lvl="0" indent="0" algn="just" rtl="0">
              <a:lnSpc>
                <a:spcPct val="100000"/>
              </a:lnSpc>
              <a:spcBef>
                <a:spcPts val="0"/>
              </a:spcBef>
              <a:spcAft>
                <a:spcPts val="0"/>
              </a:spcAft>
              <a:buSzPts val="5200"/>
              <a:buNone/>
            </a:pPr>
            <a:endParaRPr sz="1800">
              <a:solidFill>
                <a:srgbClr val="073763"/>
              </a:solidFill>
              <a:highlight>
                <a:srgbClr val="FFFFFF"/>
              </a:highlight>
            </a:endParaRPr>
          </a:p>
          <a:p>
            <a:pPr marL="0" lvl="0" indent="0" algn="just" rtl="0">
              <a:lnSpc>
                <a:spcPct val="100000"/>
              </a:lnSpc>
              <a:spcBef>
                <a:spcPts val="0"/>
              </a:spcBef>
              <a:spcAft>
                <a:spcPts val="0"/>
              </a:spcAft>
              <a:buSzPts val="5200"/>
              <a:buNone/>
            </a:pPr>
            <a:endParaRPr sz="1050">
              <a:solidFill>
                <a:srgbClr val="073763"/>
              </a:solidFill>
              <a:highlight>
                <a:srgbClr val="FFFFFF"/>
              </a:highlight>
            </a:endParaRPr>
          </a:p>
        </p:txBody>
      </p:sp>
      <p:sp>
        <p:nvSpPr>
          <p:cNvPr id="276" name="Google Shape;276;p45"/>
          <p:cNvSpPr txBox="1">
            <a:spLocks noGrp="1"/>
          </p:cNvSpPr>
          <p:nvPr>
            <p:ph type="ctrTitle"/>
          </p:nvPr>
        </p:nvSpPr>
        <p:spPr>
          <a:xfrm>
            <a:off x="244125" y="8275"/>
            <a:ext cx="8520600" cy="633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000">
                <a:solidFill>
                  <a:srgbClr val="073763"/>
                </a:solidFill>
              </a:rPr>
              <a:t>Recommendation</a:t>
            </a:r>
            <a:endParaRPr sz="3000">
              <a:solidFill>
                <a:srgbClr val="073763"/>
              </a:solidFill>
            </a:endParaRPr>
          </a:p>
        </p:txBody>
      </p:sp>
      <p:sp>
        <p:nvSpPr>
          <p:cNvPr id="277" name="Google Shape;277;p45"/>
          <p:cNvSpPr txBox="1"/>
          <p:nvPr/>
        </p:nvSpPr>
        <p:spPr>
          <a:xfrm>
            <a:off x="57840" y="2647950"/>
            <a:ext cx="3921000" cy="12801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a:t>
            </a:r>
            <a:r>
              <a:rPr lang="en" sz="1800" b="1" i="0" u="none" strike="noStrike" cap="none">
                <a:solidFill>
                  <a:srgbClr val="000000"/>
                </a:solidFill>
                <a:latin typeface="Arial"/>
                <a:ea typeface="Arial"/>
                <a:cs typeface="Arial"/>
                <a:sym typeface="Arial"/>
              </a:rPr>
              <a:t> Recommendation</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000000"/>
                </a:solidFill>
                <a:latin typeface="Arial"/>
                <a:ea typeface="Arial"/>
                <a:cs typeface="Arial"/>
                <a:sym typeface="Arial"/>
              </a:rPr>
              <a:t>Upgrade </a:t>
            </a:r>
            <a:r>
              <a:rPr lang="en" sz="1600"/>
              <a:t>all the old equipments in the educational buildings in this site</a:t>
            </a:r>
            <a:endParaRPr sz="1600" b="0" i="0" u="none" strike="noStrike" cap="none">
              <a:solidFill>
                <a:srgbClr val="000000"/>
              </a:solidFill>
              <a:latin typeface="Arial"/>
              <a:ea typeface="Arial"/>
              <a:cs typeface="Arial"/>
              <a:sym typeface="Arial"/>
            </a:endParaRPr>
          </a:p>
        </p:txBody>
      </p:sp>
      <p:sp>
        <p:nvSpPr>
          <p:cNvPr id="278" name="Google Shape;278;p45"/>
          <p:cNvSpPr txBox="1"/>
          <p:nvPr/>
        </p:nvSpPr>
        <p:spPr>
          <a:xfrm>
            <a:off x="57675" y="1005825"/>
            <a:ext cx="3921000" cy="12801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Insights</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600" b="0" i="0" u="none" strike="noStrike" cap="none">
                <a:solidFill>
                  <a:srgbClr val="000000"/>
                </a:solidFill>
                <a:latin typeface="Arial"/>
                <a:ea typeface="Arial"/>
                <a:cs typeface="Arial"/>
                <a:sym typeface="Arial"/>
              </a:rPr>
              <a:t>Site </a:t>
            </a:r>
            <a:r>
              <a:rPr lang="en" sz="1600"/>
              <a:t>7</a:t>
            </a:r>
            <a:r>
              <a:rPr lang="en" sz="1600" b="0" i="0" u="none" strike="noStrike" cap="none">
                <a:solidFill>
                  <a:srgbClr val="000000"/>
                </a:solidFill>
                <a:latin typeface="Arial"/>
                <a:ea typeface="Arial"/>
                <a:cs typeface="Arial"/>
                <a:sym typeface="Arial"/>
              </a:rPr>
              <a:t> </a:t>
            </a:r>
            <a:r>
              <a:rPr lang="en" sz="1600"/>
              <a:t>has the highest energy consumption across all sites</a:t>
            </a:r>
            <a:endParaRPr sz="1600" b="0" i="0" u="none" strike="noStrike" cap="none">
              <a:solidFill>
                <a:srgbClr val="000000"/>
              </a:solidFill>
              <a:latin typeface="Arial"/>
              <a:ea typeface="Arial"/>
              <a:cs typeface="Arial"/>
              <a:sym typeface="Arial"/>
            </a:endParaRPr>
          </a:p>
        </p:txBody>
      </p:sp>
      <p:pic>
        <p:nvPicPr>
          <p:cNvPr id="279" name="Google Shape;279;p45" descr="Image result for insights nounproject"/>
          <p:cNvPicPr preferRelativeResize="0"/>
          <p:nvPr/>
        </p:nvPicPr>
        <p:blipFill rotWithShape="1">
          <a:blip r:embed="rId3">
            <a:alphaModFix/>
          </a:blip>
          <a:srcRect/>
          <a:stretch/>
        </p:blipFill>
        <p:spPr>
          <a:xfrm>
            <a:off x="188731" y="1105912"/>
            <a:ext cx="530487" cy="530487"/>
          </a:xfrm>
          <a:prstGeom prst="rect">
            <a:avLst/>
          </a:prstGeom>
          <a:noFill/>
          <a:ln>
            <a:noFill/>
          </a:ln>
        </p:spPr>
      </p:pic>
      <p:pic>
        <p:nvPicPr>
          <p:cNvPr id="280" name="Google Shape;280;p45" descr="Image result for recommendation nounproject"/>
          <p:cNvPicPr preferRelativeResize="0"/>
          <p:nvPr/>
        </p:nvPicPr>
        <p:blipFill rotWithShape="1">
          <a:blip r:embed="rId4">
            <a:alphaModFix/>
          </a:blip>
          <a:srcRect/>
          <a:stretch/>
        </p:blipFill>
        <p:spPr>
          <a:xfrm>
            <a:off x="57675" y="2556088"/>
            <a:ext cx="792600" cy="792600"/>
          </a:xfrm>
          <a:prstGeom prst="rect">
            <a:avLst/>
          </a:prstGeom>
          <a:noFill/>
          <a:ln>
            <a:noFill/>
          </a:ln>
        </p:spPr>
      </p:pic>
      <p:pic>
        <p:nvPicPr>
          <p:cNvPr id="281" name="Google Shape;281;p45"/>
          <p:cNvPicPr preferRelativeResize="0"/>
          <p:nvPr/>
        </p:nvPicPr>
        <p:blipFill>
          <a:blip r:embed="rId5">
            <a:alphaModFix/>
          </a:blip>
          <a:stretch>
            <a:fillRect/>
          </a:stretch>
        </p:blipFill>
        <p:spPr>
          <a:xfrm>
            <a:off x="3978675" y="737529"/>
            <a:ext cx="5146275" cy="3467771"/>
          </a:xfrm>
          <a:prstGeom prst="rect">
            <a:avLst/>
          </a:prstGeom>
          <a:noFill/>
          <a:ln>
            <a:noFill/>
          </a:ln>
        </p:spPr>
      </p:pic>
      <p:sp>
        <p:nvSpPr>
          <p:cNvPr id="282" name="Google Shape;282;p45"/>
          <p:cNvSpPr/>
          <p:nvPr/>
        </p:nvSpPr>
        <p:spPr>
          <a:xfrm>
            <a:off x="6399225" y="1169725"/>
            <a:ext cx="311400" cy="29175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ctrTitle"/>
          </p:nvPr>
        </p:nvSpPr>
        <p:spPr>
          <a:xfrm>
            <a:off x="167925" y="8447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rgbClr val="073763"/>
                </a:solidFill>
              </a:rPr>
              <a:t>Next Steps</a:t>
            </a:r>
            <a:endParaRPr sz="3000">
              <a:solidFill>
                <a:srgbClr val="073763"/>
              </a:solidFill>
            </a:endParaRPr>
          </a:p>
        </p:txBody>
      </p:sp>
      <p:sp>
        <p:nvSpPr>
          <p:cNvPr id="288" name="Google Shape;288;p46"/>
          <p:cNvSpPr txBox="1"/>
          <p:nvPr/>
        </p:nvSpPr>
        <p:spPr>
          <a:xfrm>
            <a:off x="414350" y="887425"/>
            <a:ext cx="8446200" cy="3469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73763"/>
              </a:buClr>
              <a:buSzPts val="1800"/>
              <a:buChar char="●"/>
            </a:pPr>
            <a:r>
              <a:rPr lang="en" sz="1800">
                <a:solidFill>
                  <a:srgbClr val="073763"/>
                </a:solidFill>
              </a:rPr>
              <a:t>Different approaches yet to be tried:</a:t>
            </a:r>
            <a:endParaRPr sz="1800">
              <a:solidFill>
                <a:srgbClr val="073763"/>
              </a:solidFill>
            </a:endParaRPr>
          </a:p>
          <a:p>
            <a:pPr marL="914400" lvl="1" indent="-342900" algn="l" rtl="0">
              <a:lnSpc>
                <a:spcPct val="115000"/>
              </a:lnSpc>
              <a:spcBef>
                <a:spcPts val="0"/>
              </a:spcBef>
              <a:spcAft>
                <a:spcPts val="0"/>
              </a:spcAft>
              <a:buClr>
                <a:srgbClr val="073763"/>
              </a:buClr>
              <a:buSzPts val="1800"/>
              <a:buChar char="○"/>
            </a:pPr>
            <a:r>
              <a:rPr lang="en" sz="1800">
                <a:solidFill>
                  <a:srgbClr val="073763"/>
                </a:solidFill>
              </a:rPr>
              <a:t>Train for each meter</a:t>
            </a:r>
            <a:endParaRPr sz="1800">
              <a:solidFill>
                <a:srgbClr val="073763"/>
              </a:solidFill>
            </a:endParaRPr>
          </a:p>
          <a:p>
            <a:pPr marL="914400" lvl="1" indent="-342900" algn="l" rtl="0">
              <a:lnSpc>
                <a:spcPct val="115000"/>
              </a:lnSpc>
              <a:spcBef>
                <a:spcPts val="0"/>
              </a:spcBef>
              <a:spcAft>
                <a:spcPts val="0"/>
              </a:spcAft>
              <a:buClr>
                <a:srgbClr val="073763"/>
              </a:buClr>
              <a:buSzPts val="1800"/>
              <a:buChar char="○"/>
            </a:pPr>
            <a:r>
              <a:rPr lang="en" sz="1800">
                <a:solidFill>
                  <a:srgbClr val="073763"/>
                </a:solidFill>
              </a:rPr>
              <a:t>Train for each site</a:t>
            </a:r>
            <a:endParaRPr sz="1800">
              <a:solidFill>
                <a:srgbClr val="073763"/>
              </a:solidFill>
            </a:endParaRPr>
          </a:p>
          <a:p>
            <a:pPr marL="457200" lvl="0" indent="-342900" algn="l" rtl="0">
              <a:lnSpc>
                <a:spcPct val="115000"/>
              </a:lnSpc>
              <a:spcBef>
                <a:spcPts val="0"/>
              </a:spcBef>
              <a:spcAft>
                <a:spcPts val="0"/>
              </a:spcAft>
              <a:buClr>
                <a:srgbClr val="073763"/>
              </a:buClr>
              <a:buSzPts val="1800"/>
              <a:buChar char="●"/>
            </a:pPr>
            <a:r>
              <a:rPr lang="en" sz="1800">
                <a:solidFill>
                  <a:srgbClr val="073763"/>
                </a:solidFill>
              </a:rPr>
              <a:t>Try to utilize external data</a:t>
            </a:r>
            <a:endParaRPr sz="1800">
              <a:solidFill>
                <a:srgbClr val="073763"/>
              </a:solidFill>
            </a:endParaRPr>
          </a:p>
          <a:p>
            <a:pPr marL="457200" lvl="0" indent="-342900" algn="l" rtl="0">
              <a:lnSpc>
                <a:spcPct val="115000"/>
              </a:lnSpc>
              <a:spcBef>
                <a:spcPts val="0"/>
              </a:spcBef>
              <a:spcAft>
                <a:spcPts val="0"/>
              </a:spcAft>
              <a:buClr>
                <a:srgbClr val="073763"/>
              </a:buClr>
              <a:buSzPts val="1800"/>
              <a:buChar char="●"/>
            </a:pPr>
            <a:r>
              <a:rPr lang="en" sz="1800">
                <a:solidFill>
                  <a:srgbClr val="073763"/>
                </a:solidFill>
              </a:rPr>
              <a:t>Tune parameters further</a:t>
            </a:r>
            <a:endParaRPr sz="1800">
              <a:solidFill>
                <a:srgbClr val="073763"/>
              </a:solidFill>
            </a:endParaRPr>
          </a:p>
          <a:p>
            <a:pPr marL="457200" lvl="0" indent="-342900" algn="l" rtl="0">
              <a:lnSpc>
                <a:spcPct val="115000"/>
              </a:lnSpc>
              <a:spcBef>
                <a:spcPts val="0"/>
              </a:spcBef>
              <a:spcAft>
                <a:spcPts val="0"/>
              </a:spcAft>
              <a:buClr>
                <a:srgbClr val="073763"/>
              </a:buClr>
              <a:buSzPts val="1800"/>
              <a:buChar char="●"/>
            </a:pPr>
            <a:r>
              <a:rPr lang="en" sz="1800">
                <a:solidFill>
                  <a:srgbClr val="073763"/>
                </a:solidFill>
              </a:rPr>
              <a:t>Try stacking CatBoost and LGBM outputs</a:t>
            </a:r>
            <a:endParaRPr sz="1800">
              <a:solidFill>
                <a:srgbClr val="073763"/>
              </a:solidFill>
            </a:endParaRPr>
          </a:p>
          <a:p>
            <a:pPr marL="457200" lvl="0" indent="-342900" algn="l" rtl="0">
              <a:lnSpc>
                <a:spcPct val="115000"/>
              </a:lnSpc>
              <a:spcBef>
                <a:spcPts val="0"/>
              </a:spcBef>
              <a:spcAft>
                <a:spcPts val="0"/>
              </a:spcAft>
              <a:buClr>
                <a:srgbClr val="073763"/>
              </a:buClr>
              <a:buSzPts val="1800"/>
              <a:buChar char="●"/>
            </a:pPr>
            <a:r>
              <a:rPr lang="en" sz="1800">
                <a:solidFill>
                  <a:srgbClr val="073763"/>
                </a:solidFill>
              </a:rPr>
              <a:t>Try H20.ai Auto ML algorithm for benchmarking</a:t>
            </a:r>
            <a:endParaRPr sz="1800">
              <a:solidFill>
                <a:srgbClr val="073763"/>
              </a:solidFill>
            </a:endParaRPr>
          </a:p>
          <a:p>
            <a:pPr marL="0" lvl="0" indent="0" algn="l" rtl="0">
              <a:spcBef>
                <a:spcPts val="0"/>
              </a:spcBef>
              <a:spcAft>
                <a:spcPts val="0"/>
              </a:spcAft>
              <a:buNone/>
            </a:pPr>
            <a:endParaRPr sz="1800">
              <a:solidFill>
                <a:srgbClr val="07376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p:nvPr/>
        </p:nvSpPr>
        <p:spPr>
          <a:xfrm>
            <a:off x="414350" y="1192225"/>
            <a:ext cx="4092000" cy="3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073763"/>
                </a:solidFill>
                <a:highlight>
                  <a:srgbClr val="FFFFFF"/>
                </a:highlight>
              </a:rPr>
              <a:t>Background</a:t>
            </a:r>
            <a:endParaRPr sz="1800" b="1" dirty="0">
              <a:solidFill>
                <a:srgbClr val="073763"/>
              </a:solidFill>
              <a:highlight>
                <a:srgbClr val="FFFFFF"/>
              </a:highlight>
            </a:endParaRPr>
          </a:p>
          <a:p>
            <a:pPr marL="0" lvl="0" indent="0" algn="ctr" rtl="0">
              <a:spcBef>
                <a:spcPts val="0"/>
              </a:spcBef>
              <a:spcAft>
                <a:spcPts val="0"/>
              </a:spcAft>
              <a:buNone/>
            </a:pPr>
            <a:endParaRPr b="1" dirty="0">
              <a:solidFill>
                <a:srgbClr val="073763"/>
              </a:solidFill>
              <a:highlight>
                <a:srgbClr val="FFFFFF"/>
              </a:highlight>
            </a:endParaRPr>
          </a:p>
          <a:p>
            <a:pPr marL="0" lvl="0" indent="0" algn="l" rtl="0">
              <a:spcBef>
                <a:spcPts val="0"/>
              </a:spcBef>
              <a:spcAft>
                <a:spcPts val="0"/>
              </a:spcAft>
              <a:buNone/>
            </a:pPr>
            <a:r>
              <a:rPr lang="en" dirty="0">
                <a:solidFill>
                  <a:srgbClr val="073763"/>
                </a:solidFill>
                <a:highlight>
                  <a:srgbClr val="FFFFFF"/>
                </a:highlight>
              </a:rPr>
              <a:t>Today, significant investments are being made to improve building efficiencies but owners makes payments based on the </a:t>
            </a:r>
            <a:r>
              <a:rPr lang="en" b="1" dirty="0">
                <a:solidFill>
                  <a:srgbClr val="073763"/>
                </a:solidFill>
                <a:highlight>
                  <a:srgbClr val="FFFFFF"/>
                </a:highlight>
              </a:rPr>
              <a:t>difference between their real energy consumption and what they would have used without any retrofits</a:t>
            </a:r>
            <a:r>
              <a:rPr lang="en" dirty="0">
                <a:solidFill>
                  <a:srgbClr val="073763"/>
                </a:solidFill>
                <a:highlight>
                  <a:srgbClr val="FFFFFF"/>
                </a:highlight>
              </a:rPr>
              <a:t>. The latter values come from a model. </a:t>
            </a:r>
            <a:endParaRPr dirty="0">
              <a:solidFill>
                <a:srgbClr val="073763"/>
              </a:solidFill>
            </a:endParaRPr>
          </a:p>
        </p:txBody>
      </p:sp>
      <p:sp>
        <p:nvSpPr>
          <p:cNvPr id="111" name="Google Shape;111;p27"/>
          <p:cNvSpPr txBox="1"/>
          <p:nvPr/>
        </p:nvSpPr>
        <p:spPr>
          <a:xfrm>
            <a:off x="4572000" y="1192225"/>
            <a:ext cx="4410300" cy="356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073763"/>
                </a:solidFill>
                <a:highlight>
                  <a:srgbClr val="FFFFFF"/>
                </a:highlight>
              </a:rPr>
              <a:t>Objective</a:t>
            </a:r>
            <a:endParaRPr sz="1800" b="1" dirty="0">
              <a:solidFill>
                <a:srgbClr val="073763"/>
              </a:solidFill>
              <a:highlight>
                <a:srgbClr val="FFFFFF"/>
              </a:highlight>
            </a:endParaRPr>
          </a:p>
          <a:p>
            <a:pPr marL="0" lvl="0" indent="0" algn="l" rtl="0">
              <a:spcBef>
                <a:spcPts val="0"/>
              </a:spcBef>
              <a:spcAft>
                <a:spcPts val="0"/>
              </a:spcAft>
              <a:buNone/>
            </a:pPr>
            <a:endParaRPr dirty="0">
              <a:solidFill>
                <a:srgbClr val="073763"/>
              </a:solidFill>
              <a:highlight>
                <a:srgbClr val="FFFFFF"/>
              </a:highlight>
            </a:endParaRPr>
          </a:p>
          <a:p>
            <a:pPr marL="0" lvl="0" indent="0" algn="l" rtl="0">
              <a:spcBef>
                <a:spcPts val="0"/>
              </a:spcBef>
              <a:spcAft>
                <a:spcPts val="0"/>
              </a:spcAft>
              <a:buNone/>
            </a:pPr>
            <a:r>
              <a:rPr lang="en" dirty="0">
                <a:solidFill>
                  <a:srgbClr val="073763"/>
                </a:solidFill>
                <a:highlight>
                  <a:srgbClr val="FFFFFF"/>
                </a:highlight>
              </a:rPr>
              <a:t>We have chosen a kaggle case competition focusing on </a:t>
            </a:r>
            <a:r>
              <a:rPr lang="en" b="1" dirty="0">
                <a:solidFill>
                  <a:srgbClr val="073763"/>
                </a:solidFill>
                <a:highlight>
                  <a:srgbClr val="FFFFFF"/>
                </a:highlight>
              </a:rPr>
              <a:t>building accurate models of metered building energy usage</a:t>
            </a:r>
            <a:r>
              <a:rPr lang="en" dirty="0">
                <a:solidFill>
                  <a:srgbClr val="073763"/>
                </a:solidFill>
                <a:highlight>
                  <a:srgbClr val="FFFFFF"/>
                </a:highlight>
              </a:rPr>
              <a:t> provided by </a:t>
            </a:r>
            <a:r>
              <a:rPr lang="en" dirty="0">
                <a:solidFill>
                  <a:srgbClr val="073763"/>
                </a:solidFill>
                <a:highlight>
                  <a:srgbClr val="FFFFFF"/>
                </a:highlight>
                <a:uFill>
                  <a:noFill/>
                </a:uFill>
                <a:hlinkClick r:id="rId3"/>
              </a:rPr>
              <a:t>ASHRAE</a:t>
            </a:r>
            <a:r>
              <a:rPr lang="en" dirty="0">
                <a:solidFill>
                  <a:srgbClr val="073763"/>
                </a:solidFill>
                <a:highlight>
                  <a:srgbClr val="FFFFFF"/>
                </a:highlight>
              </a:rPr>
              <a:t>, an institute that serves to advance the arts and sciences of heating, ventilation, air conditioning, refrigeration and their allied fields.</a:t>
            </a:r>
            <a:endParaRPr dirty="0">
              <a:solidFill>
                <a:srgbClr val="073763"/>
              </a:solidFill>
            </a:endParaRPr>
          </a:p>
          <a:p>
            <a:pPr marL="0" lvl="0" indent="0" algn="l" rtl="0">
              <a:spcBef>
                <a:spcPts val="0"/>
              </a:spcBef>
              <a:spcAft>
                <a:spcPts val="0"/>
              </a:spcAft>
              <a:buNone/>
            </a:pPr>
            <a:endParaRPr dirty="0">
              <a:solidFill>
                <a:srgbClr val="073763"/>
              </a:solidFill>
            </a:endParaRPr>
          </a:p>
          <a:p>
            <a:pPr marL="0" lvl="0" indent="0" algn="l" rtl="0">
              <a:spcBef>
                <a:spcPts val="0"/>
              </a:spcBef>
              <a:spcAft>
                <a:spcPts val="0"/>
              </a:spcAft>
              <a:buNone/>
            </a:pPr>
            <a:r>
              <a:rPr lang="en" sz="1200" u="sng" dirty="0">
                <a:solidFill>
                  <a:srgbClr val="073763"/>
                </a:solidFill>
                <a:hlinkClick r:id="rId4"/>
              </a:rPr>
              <a:t>https://www.kaggle.com/c/ashrae-energy-prediction/data</a:t>
            </a:r>
            <a:endParaRPr sz="1200" dirty="0">
              <a:solidFill>
                <a:srgbClr val="073763"/>
              </a:solidFill>
            </a:endParaRPr>
          </a:p>
          <a:p>
            <a:pPr marL="0" lvl="0" indent="0" algn="l" rtl="0">
              <a:spcBef>
                <a:spcPts val="0"/>
              </a:spcBef>
              <a:spcAft>
                <a:spcPts val="0"/>
              </a:spcAft>
              <a:buNone/>
            </a:pPr>
            <a:endParaRPr dirty="0">
              <a:solidFill>
                <a:srgbClr val="073763"/>
              </a:solidFill>
            </a:endParaRPr>
          </a:p>
        </p:txBody>
      </p:sp>
      <p:sp>
        <p:nvSpPr>
          <p:cNvPr id="112" name="Google Shape;112;p27"/>
          <p:cNvSpPr txBox="1">
            <a:spLocks noGrp="1"/>
          </p:cNvSpPr>
          <p:nvPr>
            <p:ph type="ctrTitle"/>
          </p:nvPr>
        </p:nvSpPr>
        <p:spPr>
          <a:xfrm>
            <a:off x="167925" y="16067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073763"/>
                </a:solidFill>
              </a:rPr>
              <a:t>Project Description</a:t>
            </a:r>
            <a:endParaRPr sz="3600">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8"/>
          <p:cNvPicPr preferRelativeResize="0"/>
          <p:nvPr/>
        </p:nvPicPr>
        <p:blipFill>
          <a:blip r:embed="rId3">
            <a:alphaModFix/>
          </a:blip>
          <a:stretch>
            <a:fillRect/>
          </a:stretch>
        </p:blipFill>
        <p:spPr>
          <a:xfrm>
            <a:off x="627425" y="1268200"/>
            <a:ext cx="1905000" cy="1905000"/>
          </a:xfrm>
          <a:prstGeom prst="rect">
            <a:avLst/>
          </a:prstGeom>
          <a:noFill/>
          <a:ln>
            <a:noFill/>
          </a:ln>
        </p:spPr>
      </p:pic>
      <p:pic>
        <p:nvPicPr>
          <p:cNvPr id="118" name="Google Shape;118;p28"/>
          <p:cNvPicPr preferRelativeResize="0"/>
          <p:nvPr/>
        </p:nvPicPr>
        <p:blipFill>
          <a:blip r:embed="rId4">
            <a:alphaModFix/>
          </a:blip>
          <a:stretch>
            <a:fillRect/>
          </a:stretch>
        </p:blipFill>
        <p:spPr>
          <a:xfrm>
            <a:off x="3358013" y="1196050"/>
            <a:ext cx="1344399" cy="1344399"/>
          </a:xfrm>
          <a:prstGeom prst="rect">
            <a:avLst/>
          </a:prstGeom>
          <a:noFill/>
          <a:ln>
            <a:noFill/>
          </a:ln>
        </p:spPr>
      </p:pic>
      <p:pic>
        <p:nvPicPr>
          <p:cNvPr id="119" name="Google Shape;119;p28"/>
          <p:cNvPicPr preferRelativeResize="0"/>
          <p:nvPr/>
        </p:nvPicPr>
        <p:blipFill>
          <a:blip r:embed="rId5">
            <a:alphaModFix/>
          </a:blip>
          <a:stretch>
            <a:fillRect/>
          </a:stretch>
        </p:blipFill>
        <p:spPr>
          <a:xfrm>
            <a:off x="5782250" y="1477851"/>
            <a:ext cx="3253326" cy="780800"/>
          </a:xfrm>
          <a:prstGeom prst="rect">
            <a:avLst/>
          </a:prstGeom>
          <a:noFill/>
          <a:ln>
            <a:noFill/>
          </a:ln>
        </p:spPr>
      </p:pic>
      <p:pic>
        <p:nvPicPr>
          <p:cNvPr id="120" name="Google Shape;120;p28"/>
          <p:cNvPicPr preferRelativeResize="0"/>
          <p:nvPr/>
        </p:nvPicPr>
        <p:blipFill>
          <a:blip r:embed="rId6">
            <a:alphaModFix/>
          </a:blip>
          <a:stretch>
            <a:fillRect/>
          </a:stretch>
        </p:blipFill>
        <p:spPr>
          <a:xfrm>
            <a:off x="5528000" y="2466900"/>
            <a:ext cx="1726800" cy="1726800"/>
          </a:xfrm>
          <a:prstGeom prst="rect">
            <a:avLst/>
          </a:prstGeom>
          <a:noFill/>
          <a:ln>
            <a:noFill/>
          </a:ln>
        </p:spPr>
      </p:pic>
      <p:pic>
        <p:nvPicPr>
          <p:cNvPr id="121" name="Google Shape;121;p28"/>
          <p:cNvPicPr preferRelativeResize="0"/>
          <p:nvPr/>
        </p:nvPicPr>
        <p:blipFill>
          <a:blip r:embed="rId7">
            <a:alphaModFix/>
          </a:blip>
          <a:stretch>
            <a:fillRect/>
          </a:stretch>
        </p:blipFill>
        <p:spPr>
          <a:xfrm>
            <a:off x="2022575" y="2104787"/>
            <a:ext cx="2438400" cy="2438400"/>
          </a:xfrm>
          <a:prstGeom prst="rect">
            <a:avLst/>
          </a:prstGeom>
          <a:noFill/>
          <a:ln>
            <a:noFill/>
          </a:ln>
        </p:spPr>
      </p:pic>
      <p:sp>
        <p:nvSpPr>
          <p:cNvPr id="122" name="Google Shape;122;p28"/>
          <p:cNvSpPr txBox="1">
            <a:spLocks noGrp="1"/>
          </p:cNvSpPr>
          <p:nvPr>
            <p:ph type="ctrTitle"/>
          </p:nvPr>
        </p:nvSpPr>
        <p:spPr>
          <a:xfrm>
            <a:off x="167925" y="16067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073763"/>
                </a:solidFill>
              </a:rPr>
              <a:t>Technology Stack</a:t>
            </a:r>
            <a:endParaRPr sz="3600">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subTitle" idx="1"/>
          </p:nvPr>
        </p:nvSpPr>
        <p:spPr>
          <a:xfrm>
            <a:off x="311700" y="894474"/>
            <a:ext cx="8520600" cy="31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73763"/>
                </a:solidFill>
              </a:rPr>
              <a:t>Data collected over 3 years across 16 sites for around 1500 buildings.</a:t>
            </a:r>
            <a:endParaRPr sz="1800" dirty="0">
              <a:solidFill>
                <a:srgbClr val="073763"/>
              </a:solidFill>
            </a:endParaRPr>
          </a:p>
          <a:p>
            <a:pPr marL="457200" lvl="0" indent="-342900" algn="l" rtl="0">
              <a:lnSpc>
                <a:spcPct val="100000"/>
              </a:lnSpc>
              <a:spcBef>
                <a:spcPts val="1000"/>
              </a:spcBef>
              <a:spcAft>
                <a:spcPts val="0"/>
              </a:spcAft>
              <a:buClr>
                <a:srgbClr val="073763"/>
              </a:buClr>
              <a:buSzPts val="1800"/>
              <a:buChar char="●"/>
            </a:pPr>
            <a:r>
              <a:rPr lang="en" sz="1800" dirty="0">
                <a:solidFill>
                  <a:srgbClr val="073763"/>
                </a:solidFill>
              </a:rPr>
              <a:t>Building metadata</a:t>
            </a:r>
            <a:endParaRPr sz="1800" dirty="0">
              <a:solidFill>
                <a:srgbClr val="073763"/>
              </a:solidFill>
            </a:endParaRPr>
          </a:p>
          <a:p>
            <a:pPr marL="914400" lvl="1" indent="-342900" algn="l" rtl="0">
              <a:lnSpc>
                <a:spcPct val="100000"/>
              </a:lnSpc>
              <a:spcBef>
                <a:spcPts val="0"/>
              </a:spcBef>
              <a:spcAft>
                <a:spcPts val="0"/>
              </a:spcAft>
              <a:buClr>
                <a:srgbClr val="073763"/>
              </a:buClr>
              <a:buSzPts val="1800"/>
              <a:buChar char="○"/>
            </a:pPr>
            <a:r>
              <a:rPr lang="en" sz="1800" dirty="0">
                <a:solidFill>
                  <a:srgbClr val="073763"/>
                </a:solidFill>
              </a:rPr>
              <a:t>Floor count, area, age, primary use, site, etc.</a:t>
            </a:r>
            <a:endParaRPr sz="1800" dirty="0">
              <a:solidFill>
                <a:srgbClr val="073763"/>
              </a:solidFill>
            </a:endParaRPr>
          </a:p>
          <a:p>
            <a:pPr marL="457200" lvl="0" indent="-342900" algn="l" rtl="0">
              <a:lnSpc>
                <a:spcPct val="100000"/>
              </a:lnSpc>
              <a:spcBef>
                <a:spcPts val="0"/>
              </a:spcBef>
              <a:spcAft>
                <a:spcPts val="0"/>
              </a:spcAft>
              <a:buClr>
                <a:srgbClr val="073763"/>
              </a:buClr>
              <a:buSzPts val="1800"/>
              <a:buChar char="●"/>
            </a:pPr>
            <a:r>
              <a:rPr lang="en" sz="1800" dirty="0">
                <a:solidFill>
                  <a:srgbClr val="073763"/>
                </a:solidFill>
              </a:rPr>
              <a:t>Weather data</a:t>
            </a:r>
            <a:endParaRPr sz="1800" dirty="0">
              <a:solidFill>
                <a:srgbClr val="073763"/>
              </a:solidFill>
            </a:endParaRPr>
          </a:p>
          <a:p>
            <a:pPr marL="914400" lvl="1" indent="-342900" algn="l" rtl="0">
              <a:lnSpc>
                <a:spcPct val="100000"/>
              </a:lnSpc>
              <a:spcBef>
                <a:spcPts val="0"/>
              </a:spcBef>
              <a:spcAft>
                <a:spcPts val="0"/>
              </a:spcAft>
              <a:buClr>
                <a:srgbClr val="073763"/>
              </a:buClr>
              <a:buSzPts val="1800"/>
              <a:buChar char="○"/>
            </a:pPr>
            <a:r>
              <a:rPr lang="en" sz="1800" dirty="0">
                <a:solidFill>
                  <a:srgbClr val="073763"/>
                </a:solidFill>
              </a:rPr>
              <a:t>Site level hourly data of temperature, wind speed, precipitation, cloud coverage</a:t>
            </a:r>
            <a:endParaRPr sz="1800" dirty="0">
              <a:solidFill>
                <a:srgbClr val="073763"/>
              </a:solidFill>
            </a:endParaRPr>
          </a:p>
          <a:p>
            <a:pPr marL="457200" lvl="0" indent="-342900" algn="l" rtl="0">
              <a:lnSpc>
                <a:spcPct val="100000"/>
              </a:lnSpc>
              <a:spcBef>
                <a:spcPts val="0"/>
              </a:spcBef>
              <a:spcAft>
                <a:spcPts val="0"/>
              </a:spcAft>
              <a:buClr>
                <a:srgbClr val="073763"/>
              </a:buClr>
              <a:buSzPts val="1800"/>
              <a:buChar char="●"/>
            </a:pPr>
            <a:r>
              <a:rPr lang="en" sz="1800" dirty="0">
                <a:solidFill>
                  <a:srgbClr val="073763"/>
                </a:solidFill>
              </a:rPr>
              <a:t>Meter Readings</a:t>
            </a:r>
            <a:endParaRPr sz="1800" dirty="0">
              <a:solidFill>
                <a:srgbClr val="073763"/>
              </a:solidFill>
            </a:endParaRPr>
          </a:p>
          <a:p>
            <a:pPr marL="914400" lvl="1" indent="-342900" algn="l" rtl="0">
              <a:lnSpc>
                <a:spcPct val="100000"/>
              </a:lnSpc>
              <a:spcBef>
                <a:spcPts val="0"/>
              </a:spcBef>
              <a:spcAft>
                <a:spcPts val="0"/>
              </a:spcAft>
              <a:buClr>
                <a:srgbClr val="073763"/>
              </a:buClr>
              <a:buSzPts val="1800"/>
              <a:buChar char="○"/>
            </a:pPr>
            <a:r>
              <a:rPr lang="en" sz="1800" dirty="0">
                <a:solidFill>
                  <a:srgbClr val="073763"/>
                </a:solidFill>
              </a:rPr>
              <a:t>Building level hourly data of energy consumption readings collected from 4 different meters</a:t>
            </a:r>
            <a:endParaRPr sz="1800" dirty="0">
              <a:solidFill>
                <a:srgbClr val="073763"/>
              </a:solidFill>
            </a:endParaRPr>
          </a:p>
          <a:p>
            <a:pPr marL="914400" lvl="1" indent="-342900" algn="l" rtl="0">
              <a:lnSpc>
                <a:spcPct val="100000"/>
              </a:lnSpc>
              <a:spcBef>
                <a:spcPts val="0"/>
              </a:spcBef>
              <a:spcAft>
                <a:spcPts val="0"/>
              </a:spcAft>
              <a:buClr>
                <a:srgbClr val="073763"/>
              </a:buClr>
              <a:buSzPts val="1800"/>
              <a:buChar char="○"/>
            </a:pPr>
            <a:r>
              <a:rPr lang="en" sz="1800" dirty="0">
                <a:solidFill>
                  <a:srgbClr val="073763"/>
                </a:solidFill>
              </a:rPr>
              <a:t>20 million training data points and 40 million test data points</a:t>
            </a:r>
            <a:endParaRPr sz="1800" dirty="0">
              <a:solidFill>
                <a:srgbClr val="073763"/>
              </a:solidFill>
            </a:endParaRPr>
          </a:p>
        </p:txBody>
      </p:sp>
      <p:sp>
        <p:nvSpPr>
          <p:cNvPr id="128" name="Google Shape;128;p29"/>
          <p:cNvSpPr txBox="1">
            <a:spLocks noGrp="1"/>
          </p:cNvSpPr>
          <p:nvPr>
            <p:ph type="ctrTitle"/>
          </p:nvPr>
        </p:nvSpPr>
        <p:spPr>
          <a:xfrm>
            <a:off x="167925" y="16067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073763"/>
                </a:solidFill>
              </a:rPr>
              <a:t>Data Description</a:t>
            </a:r>
            <a:endParaRPr sz="3600">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ctrTitle"/>
          </p:nvPr>
        </p:nvSpPr>
        <p:spPr>
          <a:xfrm>
            <a:off x="244125" y="84475"/>
            <a:ext cx="8520600" cy="48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rgbClr val="073763"/>
                </a:solidFill>
              </a:rPr>
              <a:t>60 million data points - Databricks &amp; Colab were like</a:t>
            </a:r>
            <a:endParaRPr sz="2800">
              <a:solidFill>
                <a:srgbClr val="073763"/>
              </a:solidFill>
            </a:endParaRPr>
          </a:p>
        </p:txBody>
      </p:sp>
      <p:pic>
        <p:nvPicPr>
          <p:cNvPr id="134" name="Google Shape;134;p30"/>
          <p:cNvPicPr preferRelativeResize="0"/>
          <p:nvPr/>
        </p:nvPicPr>
        <p:blipFill>
          <a:blip r:embed="rId3">
            <a:alphaModFix/>
          </a:blip>
          <a:stretch>
            <a:fillRect/>
          </a:stretch>
        </p:blipFill>
        <p:spPr>
          <a:xfrm>
            <a:off x="2372725" y="565675"/>
            <a:ext cx="4116595" cy="4273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subTitle" idx="1"/>
          </p:nvPr>
        </p:nvSpPr>
        <p:spPr>
          <a:xfrm>
            <a:off x="311700" y="1316025"/>
            <a:ext cx="8520600" cy="3261300"/>
          </a:xfrm>
          <a:prstGeom prst="rect">
            <a:avLst/>
          </a:prstGeom>
        </p:spPr>
        <p:txBody>
          <a:bodyPr spcFirstLastPara="1" wrap="square" lIns="91425" tIns="91425" rIns="91425" bIns="91425" anchor="t" anchorCtr="0">
            <a:noAutofit/>
          </a:bodyPr>
          <a:lstStyle/>
          <a:p>
            <a:pPr marL="914400" lvl="1" indent="-342900" algn="l" rtl="0">
              <a:lnSpc>
                <a:spcPct val="100000"/>
              </a:lnSpc>
              <a:spcBef>
                <a:spcPts val="0"/>
              </a:spcBef>
              <a:spcAft>
                <a:spcPts val="0"/>
              </a:spcAft>
              <a:buClr>
                <a:srgbClr val="073763"/>
              </a:buClr>
              <a:buSzPts val="1800"/>
              <a:buChar char="○"/>
            </a:pPr>
            <a:r>
              <a:rPr lang="en" sz="1800" dirty="0">
                <a:solidFill>
                  <a:srgbClr val="073763"/>
                </a:solidFill>
              </a:rPr>
              <a:t>60 million data points - Around 8 GBs of data before feature engineering</a:t>
            </a:r>
            <a:endParaRPr sz="1800" dirty="0">
              <a:solidFill>
                <a:srgbClr val="073763"/>
              </a:solidFill>
            </a:endParaRPr>
          </a:p>
          <a:p>
            <a:pPr marL="914400" lvl="0" indent="0" algn="l" rtl="0">
              <a:lnSpc>
                <a:spcPct val="100000"/>
              </a:lnSpc>
              <a:spcBef>
                <a:spcPts val="0"/>
              </a:spcBef>
              <a:spcAft>
                <a:spcPts val="0"/>
              </a:spcAft>
              <a:buNone/>
            </a:pPr>
            <a:endParaRPr sz="1800" dirty="0">
              <a:solidFill>
                <a:srgbClr val="073763"/>
              </a:solidFill>
            </a:endParaRPr>
          </a:p>
          <a:p>
            <a:pPr marL="914400" lvl="1" indent="-342900" algn="l" rtl="0">
              <a:lnSpc>
                <a:spcPct val="100000"/>
              </a:lnSpc>
              <a:spcBef>
                <a:spcPts val="0"/>
              </a:spcBef>
              <a:spcAft>
                <a:spcPts val="0"/>
              </a:spcAft>
              <a:buClr>
                <a:srgbClr val="073763"/>
              </a:buClr>
              <a:buSzPts val="1800"/>
              <a:buChar char="○"/>
            </a:pPr>
            <a:r>
              <a:rPr lang="en" sz="1800" dirty="0">
                <a:solidFill>
                  <a:srgbClr val="073763"/>
                </a:solidFill>
              </a:rPr>
              <a:t>Reduced data size by almost 50%</a:t>
            </a:r>
            <a:endParaRPr sz="1800" dirty="0">
              <a:solidFill>
                <a:srgbClr val="073763"/>
              </a:solidFill>
            </a:endParaRPr>
          </a:p>
          <a:p>
            <a:pPr marL="1371600" lvl="2" indent="-342900" algn="l" rtl="0">
              <a:lnSpc>
                <a:spcPct val="100000"/>
              </a:lnSpc>
              <a:spcBef>
                <a:spcPts val="0"/>
              </a:spcBef>
              <a:spcAft>
                <a:spcPts val="0"/>
              </a:spcAft>
              <a:buClr>
                <a:srgbClr val="073763"/>
              </a:buClr>
              <a:buSzPts val="1800"/>
              <a:buChar char="■"/>
            </a:pPr>
            <a:r>
              <a:rPr lang="en" sz="1800" dirty="0">
                <a:solidFill>
                  <a:srgbClr val="073763"/>
                </a:solidFill>
              </a:rPr>
              <a:t>int64 -&gt; int32 and int16</a:t>
            </a:r>
            <a:endParaRPr sz="1800" dirty="0">
              <a:solidFill>
                <a:srgbClr val="073763"/>
              </a:solidFill>
            </a:endParaRPr>
          </a:p>
          <a:p>
            <a:pPr marL="1371600" lvl="2" indent="-342900" algn="l" rtl="0">
              <a:lnSpc>
                <a:spcPct val="100000"/>
              </a:lnSpc>
              <a:spcBef>
                <a:spcPts val="0"/>
              </a:spcBef>
              <a:spcAft>
                <a:spcPts val="0"/>
              </a:spcAft>
              <a:buClr>
                <a:srgbClr val="073763"/>
              </a:buClr>
              <a:buSzPts val="1800"/>
              <a:buChar char="■"/>
            </a:pPr>
            <a:r>
              <a:rPr lang="en" sz="1800" dirty="0">
                <a:solidFill>
                  <a:srgbClr val="073763"/>
                </a:solidFill>
              </a:rPr>
              <a:t>float64 &gt; float32 and float16</a:t>
            </a:r>
            <a:endParaRPr sz="1800" dirty="0">
              <a:solidFill>
                <a:srgbClr val="073763"/>
              </a:solidFill>
            </a:endParaRPr>
          </a:p>
          <a:p>
            <a:pPr marL="1371600" lvl="2" indent="-342900" algn="l" rtl="0">
              <a:lnSpc>
                <a:spcPct val="100000"/>
              </a:lnSpc>
              <a:spcBef>
                <a:spcPts val="0"/>
              </a:spcBef>
              <a:spcAft>
                <a:spcPts val="0"/>
              </a:spcAft>
              <a:buClr>
                <a:srgbClr val="073763"/>
              </a:buClr>
              <a:buSzPts val="1800"/>
              <a:buChar char="■"/>
            </a:pPr>
            <a:r>
              <a:rPr lang="en" sz="1800" dirty="0">
                <a:solidFill>
                  <a:srgbClr val="073763"/>
                </a:solidFill>
              </a:rPr>
              <a:t>Removed columns with &gt;70% nulls</a:t>
            </a:r>
            <a:endParaRPr sz="1800" dirty="0">
              <a:solidFill>
                <a:srgbClr val="073763"/>
              </a:solidFill>
            </a:endParaRPr>
          </a:p>
          <a:p>
            <a:pPr marL="1371600" lvl="2" indent="-342900" algn="l" rtl="0">
              <a:lnSpc>
                <a:spcPct val="100000"/>
              </a:lnSpc>
              <a:spcBef>
                <a:spcPts val="0"/>
              </a:spcBef>
              <a:spcAft>
                <a:spcPts val="0"/>
              </a:spcAft>
              <a:buClr>
                <a:srgbClr val="073763"/>
              </a:buClr>
              <a:buSzPts val="1800"/>
              <a:buChar char="■"/>
            </a:pPr>
            <a:r>
              <a:rPr lang="en" sz="1800" dirty="0">
                <a:solidFill>
                  <a:srgbClr val="073763"/>
                </a:solidFill>
              </a:rPr>
              <a:t>Label Encoding categorical features to int8</a:t>
            </a:r>
            <a:endParaRPr sz="1800" dirty="0">
              <a:solidFill>
                <a:srgbClr val="073763"/>
              </a:solidFill>
            </a:endParaRPr>
          </a:p>
        </p:txBody>
      </p:sp>
      <p:sp>
        <p:nvSpPr>
          <p:cNvPr id="140" name="Google Shape;140;p31"/>
          <p:cNvSpPr txBox="1">
            <a:spLocks noGrp="1"/>
          </p:cNvSpPr>
          <p:nvPr>
            <p:ph type="ctrTitle"/>
          </p:nvPr>
        </p:nvSpPr>
        <p:spPr>
          <a:xfrm>
            <a:off x="167925" y="16067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073763"/>
                </a:solidFill>
              </a:rPr>
              <a:t>Data Size Reduction</a:t>
            </a:r>
            <a:endParaRPr sz="3600">
              <a:solidFill>
                <a:srgbClr val="07376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ctrTitle"/>
          </p:nvPr>
        </p:nvSpPr>
        <p:spPr>
          <a:xfrm>
            <a:off x="311700" y="165175"/>
            <a:ext cx="8520600" cy="4538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146" name="Google Shape;146;p32"/>
          <p:cNvSpPr txBox="1">
            <a:spLocks noGrp="1"/>
          </p:cNvSpPr>
          <p:nvPr>
            <p:ph type="ctrTitle"/>
          </p:nvPr>
        </p:nvSpPr>
        <p:spPr>
          <a:xfrm>
            <a:off x="167925" y="541675"/>
            <a:ext cx="8520600" cy="53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rgbClr val="073763"/>
                </a:solidFill>
              </a:rPr>
              <a:t>Educational buildings have maximum presence while Parking takes the most space</a:t>
            </a:r>
            <a:endParaRPr sz="2800">
              <a:solidFill>
                <a:srgbClr val="073763"/>
              </a:solidFill>
            </a:endParaRPr>
          </a:p>
        </p:txBody>
      </p:sp>
      <p:pic>
        <p:nvPicPr>
          <p:cNvPr id="147" name="Google Shape;147;p32"/>
          <p:cNvPicPr preferRelativeResize="0"/>
          <p:nvPr/>
        </p:nvPicPr>
        <p:blipFill>
          <a:blip r:embed="rId3">
            <a:alphaModFix/>
          </a:blip>
          <a:stretch>
            <a:fillRect/>
          </a:stretch>
        </p:blipFill>
        <p:spPr>
          <a:xfrm>
            <a:off x="4572000" y="1023950"/>
            <a:ext cx="4443550" cy="2816025"/>
          </a:xfrm>
          <a:prstGeom prst="rect">
            <a:avLst/>
          </a:prstGeom>
          <a:noFill/>
          <a:ln>
            <a:noFill/>
          </a:ln>
        </p:spPr>
      </p:pic>
      <p:pic>
        <p:nvPicPr>
          <p:cNvPr id="148" name="Google Shape;148;p32"/>
          <p:cNvPicPr preferRelativeResize="0"/>
          <p:nvPr/>
        </p:nvPicPr>
        <p:blipFill>
          <a:blip r:embed="rId4">
            <a:alphaModFix/>
          </a:blip>
          <a:stretch>
            <a:fillRect/>
          </a:stretch>
        </p:blipFill>
        <p:spPr>
          <a:xfrm>
            <a:off x="157175" y="1023950"/>
            <a:ext cx="4312549" cy="2838400"/>
          </a:xfrm>
          <a:prstGeom prst="rect">
            <a:avLst/>
          </a:prstGeom>
          <a:noFill/>
          <a:ln>
            <a:noFill/>
          </a:ln>
        </p:spPr>
      </p:pic>
      <p:sp>
        <p:nvSpPr>
          <p:cNvPr id="149" name="Google Shape;149;p32"/>
          <p:cNvSpPr/>
          <p:nvPr/>
        </p:nvSpPr>
        <p:spPr>
          <a:xfrm>
            <a:off x="5415275" y="1312925"/>
            <a:ext cx="3465300" cy="1410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2"/>
          <p:cNvSpPr/>
          <p:nvPr/>
        </p:nvSpPr>
        <p:spPr>
          <a:xfrm>
            <a:off x="766425" y="1312925"/>
            <a:ext cx="3571800" cy="1410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ctrTitle"/>
          </p:nvPr>
        </p:nvSpPr>
        <p:spPr>
          <a:xfrm>
            <a:off x="311700" y="165175"/>
            <a:ext cx="8520600" cy="79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3000">
              <a:solidFill>
                <a:srgbClr val="073763"/>
              </a:solidFill>
            </a:endParaRPr>
          </a:p>
          <a:p>
            <a:pPr marL="0" lvl="0" indent="0" algn="just" rtl="0">
              <a:spcBef>
                <a:spcPts val="0"/>
              </a:spcBef>
              <a:spcAft>
                <a:spcPts val="0"/>
              </a:spcAft>
              <a:buNone/>
            </a:pPr>
            <a:endParaRPr sz="1800">
              <a:solidFill>
                <a:srgbClr val="073763"/>
              </a:solidFill>
              <a:highlight>
                <a:srgbClr val="FFFFFF"/>
              </a:highlight>
            </a:endParaRPr>
          </a:p>
          <a:p>
            <a:pPr marL="0" lvl="0" indent="0" algn="just" rtl="0">
              <a:spcBef>
                <a:spcPts val="0"/>
              </a:spcBef>
              <a:spcAft>
                <a:spcPts val="0"/>
              </a:spcAft>
              <a:buNone/>
            </a:pPr>
            <a:endParaRPr sz="1050">
              <a:solidFill>
                <a:srgbClr val="073763"/>
              </a:solidFill>
              <a:highlight>
                <a:srgbClr val="FFFFFF"/>
              </a:highlight>
            </a:endParaRPr>
          </a:p>
        </p:txBody>
      </p:sp>
      <p:sp>
        <p:nvSpPr>
          <p:cNvPr id="156" name="Google Shape;156;p33"/>
          <p:cNvSpPr txBox="1">
            <a:spLocks noGrp="1"/>
          </p:cNvSpPr>
          <p:nvPr>
            <p:ph type="ctrTitle"/>
          </p:nvPr>
        </p:nvSpPr>
        <p:spPr>
          <a:xfrm>
            <a:off x="167925" y="541675"/>
            <a:ext cx="87804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rgbClr val="073763"/>
                </a:solidFill>
              </a:rPr>
              <a:t>Electricity meter is omnipresent while Steam consumes the most energy</a:t>
            </a:r>
            <a:endParaRPr sz="2800">
              <a:solidFill>
                <a:srgbClr val="073763"/>
              </a:solidFill>
            </a:endParaRPr>
          </a:p>
        </p:txBody>
      </p:sp>
      <p:pic>
        <p:nvPicPr>
          <p:cNvPr id="157" name="Google Shape;157;p33"/>
          <p:cNvPicPr preferRelativeResize="0"/>
          <p:nvPr/>
        </p:nvPicPr>
        <p:blipFill rotWithShape="1">
          <a:blip r:embed="rId3">
            <a:alphaModFix/>
          </a:blip>
          <a:srcRect t="5988"/>
          <a:stretch/>
        </p:blipFill>
        <p:spPr>
          <a:xfrm>
            <a:off x="228600" y="957775"/>
            <a:ext cx="4076925" cy="3269750"/>
          </a:xfrm>
          <a:prstGeom prst="rect">
            <a:avLst/>
          </a:prstGeom>
          <a:noFill/>
          <a:ln>
            <a:noFill/>
          </a:ln>
        </p:spPr>
      </p:pic>
      <p:pic>
        <p:nvPicPr>
          <p:cNvPr id="158" name="Google Shape;158;p33"/>
          <p:cNvPicPr preferRelativeResize="0"/>
          <p:nvPr/>
        </p:nvPicPr>
        <p:blipFill rotWithShape="1">
          <a:blip r:embed="rId4">
            <a:alphaModFix/>
          </a:blip>
          <a:srcRect t="7201"/>
          <a:stretch/>
        </p:blipFill>
        <p:spPr>
          <a:xfrm>
            <a:off x="4457925" y="957775"/>
            <a:ext cx="4533675" cy="3080486"/>
          </a:xfrm>
          <a:prstGeom prst="rect">
            <a:avLst/>
          </a:prstGeom>
          <a:noFill/>
          <a:ln>
            <a:noFill/>
          </a:ln>
        </p:spPr>
      </p:pic>
      <p:sp>
        <p:nvSpPr>
          <p:cNvPr id="159" name="Google Shape;159;p33"/>
          <p:cNvSpPr/>
          <p:nvPr/>
        </p:nvSpPr>
        <p:spPr>
          <a:xfrm>
            <a:off x="833650" y="1100925"/>
            <a:ext cx="535500" cy="29373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3"/>
          <p:cNvSpPr/>
          <p:nvPr/>
        </p:nvSpPr>
        <p:spPr>
          <a:xfrm>
            <a:off x="4703025" y="1149625"/>
            <a:ext cx="4177500" cy="495000"/>
          </a:xfrm>
          <a:prstGeom prst="rect">
            <a:avLst/>
          </a:prstGeom>
          <a:noFill/>
          <a:ln w="9525" cap="flat" cmpd="sng">
            <a:solidFill>
              <a:schemeClr val="dk2"/>
            </a:solidFill>
            <a:prstDash val="lg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860</Words>
  <Application>Microsoft Office PowerPoint</Application>
  <PresentationFormat>On-screen Show (16:9)</PresentationFormat>
  <Paragraphs>133</Paragraphs>
  <Slides>23</Slides>
  <Notes>23</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23</vt:i4>
      </vt:variant>
    </vt:vector>
  </HeadingPairs>
  <TitlesOfParts>
    <vt:vector size="26" baseType="lpstr">
      <vt:lpstr>Arial</vt:lpstr>
      <vt:lpstr>Simple Light</vt:lpstr>
      <vt:lpstr>Simple Light</vt:lpstr>
      <vt:lpstr>Great Energy Predictor  Team: High on Data Members: Anisha Alluru, Apoorva Jasti, Aurangzaib Ahmed Siddiqui, Manas Rai, Vishal Ramachandran   </vt:lpstr>
      <vt:lpstr>PowerPoint Presentation</vt:lpstr>
      <vt:lpstr>Project Description</vt:lpstr>
      <vt:lpstr>Technology Stack</vt:lpstr>
      <vt:lpstr>Data Description</vt:lpstr>
      <vt:lpstr>60 million data points - Databricks &amp; Colab were like</vt:lpstr>
      <vt:lpstr>Data Size Reduction</vt:lpstr>
      <vt:lpstr>  </vt:lpstr>
      <vt:lpstr>  </vt:lpstr>
      <vt:lpstr>  </vt:lpstr>
      <vt:lpstr>  </vt:lpstr>
      <vt:lpstr>  </vt:lpstr>
      <vt:lpstr>  </vt:lpstr>
      <vt:lpstr>  </vt:lpstr>
      <vt:lpstr>  </vt:lpstr>
      <vt:lpstr>  </vt:lpstr>
      <vt:lpstr>  </vt:lpstr>
      <vt:lpstr>  </vt:lpstr>
      <vt:lpstr>  </vt:lpstr>
      <vt:lpstr>  </vt:lpstr>
      <vt:lpstr>  </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Energy Predictor  Team: High on Data Members: Anisha Alluru, Apoorva Jasti, Aurangzaib Ahmed Siddiqui, Manas Rai, Vishal Ramachandran   </dc:title>
  <cp:lastModifiedBy>VISHAL RAMACHANDRAN</cp:lastModifiedBy>
  <cp:revision>5</cp:revision>
  <dcterms:modified xsi:type="dcterms:W3CDTF">2019-12-18T00:50:28Z</dcterms:modified>
</cp:coreProperties>
</file>