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59" r:id="rId6"/>
    <p:sldId id="267" r:id="rId7"/>
    <p:sldId id="260" r:id="rId8"/>
    <p:sldId id="261" r:id="rId9"/>
    <p:sldId id="268" r:id="rId10"/>
    <p:sldId id="269" r:id="rId11"/>
    <p:sldId id="270" r:id="rId12"/>
    <p:sldId id="271" r:id="rId13"/>
    <p:sldId id="262" r:id="rId14"/>
    <p:sldId id="272" r:id="rId15"/>
    <p:sldId id="263" r:id="rId16"/>
    <p:sldId id="264" r:id="rId17"/>
    <p:sldId id="273" r:id="rId18"/>
    <p:sldId id="265" r:id="rId19"/>
    <p:sldId id="274" r:id="rId20"/>
    <p:sldId id="275" r:id="rId21"/>
    <p:sldId id="2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12/16/2022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12/16/2022</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12/16/2022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12/16/2022</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12/16/2022</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12/16/2022</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12/16/2022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latin typeface="Times New Roman" pitchFamily="18" charset="0"/>
                <a:cs typeface="Times New Roman" pitchFamily="18" charset="0"/>
              </a:rPr>
              <a:t>Developing Desktop Applications for business</a:t>
            </a:r>
          </a:p>
        </p:txBody>
      </p:sp>
      <p:sp>
        <p:nvSpPr>
          <p:cNvPr id="3" name="Subtitle 2"/>
          <p:cNvSpPr>
            <a:spLocks noGrp="1"/>
          </p:cNvSpPr>
          <p:nvPr>
            <p:ph type="subTitle" idx="1"/>
          </p:nvPr>
        </p:nvSpPr>
        <p:spPr/>
        <p:txBody>
          <a:bodyPr/>
          <a:lstStyle/>
          <a:p>
            <a:r>
              <a:rPr lang="en-US" b="1" dirty="0"/>
              <a:t>By- Prasad </a:t>
            </a:r>
            <a:r>
              <a:rPr lang="en-US" b="1"/>
              <a:t>Thakordas Shaha</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533400"/>
          </a:xfrm>
        </p:spPr>
        <p:txBody>
          <a:bodyPr>
            <a:normAutofit fontScale="90000"/>
          </a:bodyPr>
          <a:lstStyle/>
          <a:p>
            <a:r>
              <a:rPr lang="en-US" b="1" dirty="0"/>
              <a:t>Data Abstraction and Encapsulation</a:t>
            </a:r>
            <a:endParaRPr lang="en-US" dirty="0"/>
          </a:p>
        </p:txBody>
      </p:sp>
      <p:sp>
        <p:nvSpPr>
          <p:cNvPr id="3" name="Content Placeholder 2"/>
          <p:cNvSpPr>
            <a:spLocks noGrp="1"/>
          </p:cNvSpPr>
          <p:nvPr>
            <p:ph sz="quarter" idx="1"/>
          </p:nvPr>
        </p:nvSpPr>
        <p:spPr>
          <a:xfrm>
            <a:off x="228600" y="762000"/>
            <a:ext cx="8458200" cy="5867400"/>
          </a:xfrm>
        </p:spPr>
        <p:txBody>
          <a:bodyPr>
            <a:normAutofit/>
          </a:bodyPr>
          <a:lstStyle/>
          <a:p>
            <a:r>
              <a:rPr lang="en-US" sz="1800" dirty="0"/>
              <a:t>The wrapping up of data and function into a single unit (called class) is known as </a:t>
            </a:r>
            <a:r>
              <a:rPr lang="en-US" sz="1800" i="1" dirty="0"/>
              <a:t>encapsulation. </a:t>
            </a:r>
          </a:p>
          <a:p>
            <a:r>
              <a:rPr lang="en-US" sz="1800" i="1" dirty="0"/>
              <a:t>Data and encapsulation is the most striking feature of a class. </a:t>
            </a:r>
          </a:p>
          <a:p>
            <a:r>
              <a:rPr lang="en-US" sz="1800" i="1" dirty="0"/>
              <a:t>The data is not accessible to the outside world, and only those functions which are wrapped in the class can access it. These functions provide the interface between the object’s data and the program. </a:t>
            </a:r>
          </a:p>
          <a:p>
            <a:endParaRPr lang="en-US" sz="1800" i="1" dirty="0"/>
          </a:p>
          <a:p>
            <a:r>
              <a:rPr lang="en-US" sz="1800" b="1" dirty="0"/>
              <a:t>Abstraction refers to the act of representing essential features without including the background details or explanation</a:t>
            </a:r>
            <a:r>
              <a:rPr lang="en-US" sz="1800" dirty="0"/>
              <a:t>. </a:t>
            </a:r>
          </a:p>
          <a:p>
            <a:endParaRPr lang="en-US" sz="1800" dirty="0"/>
          </a:p>
          <a:p>
            <a:r>
              <a:rPr lang="en-US" sz="1800" dirty="0"/>
              <a:t>Classes use the concept of abstraction and are defined as a list of abstract attributes such as size, wait, and cost, and function operate on these attributes. </a:t>
            </a:r>
          </a:p>
          <a:p>
            <a:r>
              <a:rPr lang="en-US" sz="1800" dirty="0"/>
              <a:t>The attributes are some time called </a:t>
            </a:r>
            <a:r>
              <a:rPr lang="en-US" sz="1800" i="1" dirty="0"/>
              <a:t>data members because they hold information. The functions that operate on these data are sometimes called methods or member function.</a:t>
            </a:r>
            <a:endParaRPr lang="en-US" sz="1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533400"/>
          </a:xfrm>
        </p:spPr>
        <p:txBody>
          <a:bodyPr>
            <a:normAutofit fontScale="90000"/>
          </a:bodyPr>
          <a:lstStyle/>
          <a:p>
            <a:r>
              <a:rPr lang="en-US" b="1" dirty="0"/>
              <a:t>Inheritance </a:t>
            </a:r>
            <a:endParaRPr lang="en-US" dirty="0"/>
          </a:p>
        </p:txBody>
      </p:sp>
      <p:sp>
        <p:nvSpPr>
          <p:cNvPr id="3" name="Content Placeholder 2"/>
          <p:cNvSpPr>
            <a:spLocks noGrp="1"/>
          </p:cNvSpPr>
          <p:nvPr>
            <p:ph sz="quarter" idx="1"/>
          </p:nvPr>
        </p:nvSpPr>
        <p:spPr>
          <a:xfrm>
            <a:off x="228600" y="762000"/>
            <a:ext cx="8458200" cy="5867400"/>
          </a:xfrm>
        </p:spPr>
        <p:txBody>
          <a:bodyPr>
            <a:normAutofit/>
          </a:bodyPr>
          <a:lstStyle/>
          <a:p>
            <a:r>
              <a:rPr lang="en-US" sz="1800" i="1" dirty="0"/>
              <a:t>Inheritance is the process by which objects of one class acquired the properties of objects of another classes. </a:t>
            </a:r>
          </a:p>
          <a:p>
            <a:r>
              <a:rPr lang="en-US" sz="1800" i="1" dirty="0"/>
              <a:t>It supports the concept of hierarchical classification. </a:t>
            </a:r>
          </a:p>
          <a:p>
            <a:endParaRPr lang="en-US" sz="1800" i="1" dirty="0"/>
          </a:p>
          <a:p>
            <a:r>
              <a:rPr lang="en-US" sz="1800" i="1" dirty="0"/>
              <a:t>For example, the bird, ‘robin’ is a part of class ‘flying bird’ which is again a part of the class ‘bird’. </a:t>
            </a:r>
          </a:p>
          <a:p>
            <a:endParaRPr lang="en-US" sz="1800" i="1" dirty="0">
              <a:latin typeface="Times New Roman" pitchFamily="18" charset="0"/>
              <a:cs typeface="Times New Roman" pitchFamily="18" charset="0"/>
            </a:endParaRPr>
          </a:p>
          <a:p>
            <a:r>
              <a:rPr lang="en-US" sz="1800" dirty="0"/>
              <a:t>In OOP, the concept of inheritance provides the idea of </a:t>
            </a:r>
            <a:r>
              <a:rPr lang="en-US" sz="1800" i="1" dirty="0"/>
              <a:t>reusability. This means that we can add additional features to an existing class without modifying it. </a:t>
            </a:r>
            <a:endParaRPr lang="en-US" sz="1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458200" cy="6477000"/>
          </a:xfrm>
        </p:spPr>
        <p:txBody>
          <a:bodyPr>
            <a:normAutofit/>
          </a:bodyPr>
          <a:lstStyle/>
          <a:p>
            <a:pPr>
              <a:buNone/>
            </a:pPr>
            <a:r>
              <a:rPr lang="en-US" sz="1800" b="1" dirty="0"/>
              <a:t>			</a:t>
            </a:r>
            <a:endParaRPr lang="en-US" sz="1800" i="1" dirty="0"/>
          </a:p>
          <a:p>
            <a:pPr>
              <a:buNone/>
            </a:pPr>
            <a:endParaRPr lang="en-US" sz="1800" dirty="0"/>
          </a:p>
        </p:txBody>
      </p:sp>
      <p:sp>
        <p:nvSpPr>
          <p:cNvPr id="6" name="Rectangle 5"/>
          <p:cNvSpPr/>
          <p:nvPr/>
        </p:nvSpPr>
        <p:spPr>
          <a:xfrm>
            <a:off x="3429000" y="685800"/>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BRD </a:t>
            </a:r>
            <a:r>
              <a:rPr lang="en-US" sz="1600" b="1" i="1" dirty="0"/>
              <a:t>Attributes Features Lay Eggs</a:t>
            </a:r>
            <a:endParaRPr lang="en-US" sz="1600" dirty="0"/>
          </a:p>
        </p:txBody>
      </p:sp>
      <p:sp>
        <p:nvSpPr>
          <p:cNvPr id="7" name="Rectangle 6"/>
          <p:cNvSpPr/>
          <p:nvPr/>
        </p:nvSpPr>
        <p:spPr>
          <a:xfrm>
            <a:off x="1981200" y="1981200"/>
            <a:ext cx="1524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b="1" dirty="0"/>
              <a:t>Flying Bird 	</a:t>
            </a:r>
          </a:p>
          <a:p>
            <a:pPr>
              <a:buNone/>
            </a:pPr>
            <a:r>
              <a:rPr lang="en-US" i="1" dirty="0"/>
              <a:t>Attributes </a:t>
            </a:r>
          </a:p>
          <a:p>
            <a:pPr>
              <a:buNone/>
            </a:pPr>
            <a:r>
              <a:rPr lang="en-US" i="1" dirty="0"/>
              <a:t>……… </a:t>
            </a:r>
          </a:p>
          <a:p>
            <a:pPr>
              <a:buNone/>
            </a:pPr>
            <a:r>
              <a:rPr lang="en-US" i="1" dirty="0"/>
              <a:t>………... </a:t>
            </a:r>
          </a:p>
          <a:p>
            <a:pPr algn="ctr"/>
            <a:endParaRPr lang="en-US" dirty="0"/>
          </a:p>
        </p:txBody>
      </p:sp>
      <p:sp>
        <p:nvSpPr>
          <p:cNvPr id="8" name="Rectangle 7"/>
          <p:cNvSpPr/>
          <p:nvPr/>
        </p:nvSpPr>
        <p:spPr>
          <a:xfrm>
            <a:off x="5029200" y="1981200"/>
            <a:ext cx="1524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b="1" dirty="0"/>
              <a:t>Non-Flying Bird 	</a:t>
            </a:r>
          </a:p>
          <a:p>
            <a:pPr>
              <a:buNone/>
            </a:pPr>
            <a:r>
              <a:rPr lang="en-US" i="1" dirty="0"/>
              <a:t>Attributes </a:t>
            </a:r>
          </a:p>
          <a:p>
            <a:pPr>
              <a:buNone/>
            </a:pPr>
            <a:r>
              <a:rPr lang="en-US" i="1" dirty="0"/>
              <a:t>……… </a:t>
            </a:r>
          </a:p>
          <a:p>
            <a:pPr>
              <a:buNone/>
            </a:pPr>
            <a:r>
              <a:rPr lang="en-US" i="1" dirty="0"/>
              <a:t>………... </a:t>
            </a:r>
          </a:p>
          <a:p>
            <a:pPr algn="ctr"/>
            <a:endParaRPr lang="en-US" dirty="0"/>
          </a:p>
        </p:txBody>
      </p:sp>
      <p:cxnSp>
        <p:nvCxnSpPr>
          <p:cNvPr id="10" name="Straight Arrow Connector 9"/>
          <p:cNvCxnSpPr/>
          <p:nvPr/>
        </p:nvCxnSpPr>
        <p:spPr>
          <a:xfrm rot="10800000" flipV="1">
            <a:off x="3048000" y="16002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H="1">
            <a:off x="5143500" y="1638300"/>
            <a:ext cx="381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600200" y="4191000"/>
            <a:ext cx="1524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b="1" dirty="0"/>
              <a:t>Robin </a:t>
            </a:r>
          </a:p>
          <a:p>
            <a:pPr>
              <a:buNone/>
            </a:pPr>
            <a:r>
              <a:rPr lang="en-US" i="1" dirty="0"/>
              <a:t>Attributes </a:t>
            </a:r>
          </a:p>
          <a:p>
            <a:pPr>
              <a:buNone/>
            </a:pPr>
            <a:r>
              <a:rPr lang="en-US" i="1" dirty="0"/>
              <a:t>………… </a:t>
            </a:r>
          </a:p>
          <a:p>
            <a:pPr>
              <a:buNone/>
            </a:pPr>
            <a:r>
              <a:rPr lang="en-US" i="1" dirty="0"/>
              <a:t>………... </a:t>
            </a:r>
            <a:endParaRPr lang="en-US" dirty="0"/>
          </a:p>
        </p:txBody>
      </p:sp>
      <p:sp>
        <p:nvSpPr>
          <p:cNvPr id="14" name="Rectangle 13"/>
          <p:cNvSpPr/>
          <p:nvPr/>
        </p:nvSpPr>
        <p:spPr>
          <a:xfrm>
            <a:off x="3352800" y="4191000"/>
            <a:ext cx="1524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b="1" dirty="0"/>
              <a:t>Swallow </a:t>
            </a:r>
          </a:p>
          <a:p>
            <a:pPr>
              <a:buNone/>
            </a:pPr>
            <a:r>
              <a:rPr lang="en-US" i="1" dirty="0"/>
              <a:t>Attributes </a:t>
            </a:r>
          </a:p>
          <a:p>
            <a:pPr>
              <a:buNone/>
            </a:pPr>
            <a:r>
              <a:rPr lang="en-US" i="1" dirty="0"/>
              <a:t>………… </a:t>
            </a:r>
          </a:p>
          <a:p>
            <a:pPr>
              <a:buNone/>
            </a:pPr>
            <a:r>
              <a:rPr lang="en-US" i="1" dirty="0"/>
              <a:t>………... </a:t>
            </a:r>
          </a:p>
        </p:txBody>
      </p:sp>
      <p:cxnSp>
        <p:nvCxnSpPr>
          <p:cNvPr id="16" name="Straight Arrow Connector 15"/>
          <p:cNvCxnSpPr>
            <a:stCxn id="7" idx="2"/>
          </p:cNvCxnSpPr>
          <p:nvPr/>
        </p:nvCxnSpPr>
        <p:spPr>
          <a:xfrm rot="5400000">
            <a:off x="2400300" y="3848100"/>
            <a:ext cx="533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3200400" y="37338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867400" y="4191000"/>
            <a:ext cx="1524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b="1" dirty="0"/>
              <a:t>Kiwi </a:t>
            </a:r>
          </a:p>
          <a:p>
            <a:pPr>
              <a:buNone/>
            </a:pPr>
            <a:r>
              <a:rPr lang="en-US" i="1" dirty="0"/>
              <a:t>Attributes </a:t>
            </a:r>
          </a:p>
          <a:p>
            <a:pPr>
              <a:buNone/>
            </a:pPr>
            <a:r>
              <a:rPr lang="en-US" i="1" dirty="0"/>
              <a:t>………… </a:t>
            </a:r>
          </a:p>
          <a:p>
            <a:pPr>
              <a:buNone/>
            </a:pPr>
            <a:r>
              <a:rPr lang="en-US" i="1" dirty="0"/>
              <a:t>………... </a:t>
            </a:r>
            <a:endParaRPr lang="en-US" dirty="0">
              <a:latin typeface="Times New Roman" pitchFamily="18" charset="0"/>
              <a:cs typeface="Times New Roman" pitchFamily="18" charset="0"/>
            </a:endParaRPr>
          </a:p>
          <a:p>
            <a:pPr>
              <a:buNone/>
            </a:pPr>
            <a:endParaRPr lang="en-US" i="1" dirty="0"/>
          </a:p>
        </p:txBody>
      </p:sp>
      <p:cxnSp>
        <p:nvCxnSpPr>
          <p:cNvPr id="21" name="Straight Arrow Connector 20"/>
          <p:cNvCxnSpPr/>
          <p:nvPr/>
        </p:nvCxnSpPr>
        <p:spPr>
          <a:xfrm rot="16200000" flipH="1">
            <a:off x="5943600" y="3886200"/>
            <a:ext cx="533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b="1" dirty="0"/>
              <a:t>Polymorphism </a:t>
            </a:r>
            <a:endParaRPr lang="en-US" dirty="0"/>
          </a:p>
        </p:txBody>
      </p:sp>
      <p:sp>
        <p:nvSpPr>
          <p:cNvPr id="3" name="Content Placeholder 2"/>
          <p:cNvSpPr>
            <a:spLocks noGrp="1"/>
          </p:cNvSpPr>
          <p:nvPr>
            <p:ph sz="quarter" idx="1"/>
          </p:nvPr>
        </p:nvSpPr>
        <p:spPr>
          <a:xfrm>
            <a:off x="457200" y="762000"/>
            <a:ext cx="7467600" cy="5711952"/>
          </a:xfrm>
        </p:spPr>
        <p:txBody>
          <a:bodyPr>
            <a:normAutofit/>
          </a:bodyPr>
          <a:lstStyle/>
          <a:p>
            <a:r>
              <a:rPr lang="en-US" sz="1800" i="1" dirty="0"/>
              <a:t>Polymorphism is another important OOP concept. </a:t>
            </a:r>
          </a:p>
          <a:p>
            <a:r>
              <a:rPr lang="en-US" sz="1800" i="1" dirty="0"/>
              <a:t>Polymorphism, a Greek term, means the ability to take more than on form. </a:t>
            </a:r>
          </a:p>
          <a:p>
            <a:r>
              <a:rPr lang="en-US" sz="1800" i="1" dirty="0"/>
              <a:t>An operation may exhibit different behavior is different instances. The behavior depends upon the types of data used in the operation. For example, consider the operation of addition. For two numbers, the operation will generate a sum. </a:t>
            </a:r>
          </a:p>
          <a:p>
            <a:endParaRPr lang="en-US" sz="1800" i="1" dirty="0"/>
          </a:p>
          <a:p>
            <a:r>
              <a:rPr lang="en-US" sz="1800" i="1" dirty="0"/>
              <a:t>The process of making an operator to exhibit different behaviors in different instances is known as operator overloading. </a:t>
            </a:r>
          </a:p>
          <a:p>
            <a:endParaRPr lang="en-US" sz="1800" i="1" dirty="0"/>
          </a:p>
          <a:p>
            <a:r>
              <a:rPr lang="en-US" sz="1800" dirty="0"/>
              <a:t>A single function name to perform different type of task is known as </a:t>
            </a:r>
            <a:r>
              <a:rPr lang="en-US" sz="1800" i="1" dirty="0"/>
              <a:t>function overloading. </a:t>
            </a:r>
          </a:p>
          <a:p>
            <a:endParaRPr lang="en-US" sz="1800" i="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458200" cy="6477000"/>
          </a:xfrm>
        </p:spPr>
        <p:txBody>
          <a:bodyPr>
            <a:normAutofit/>
          </a:bodyPr>
          <a:lstStyle/>
          <a:p>
            <a:pPr>
              <a:buNone/>
            </a:pPr>
            <a:r>
              <a:rPr lang="en-US" sz="1800" b="1" dirty="0"/>
              <a:t>			</a:t>
            </a:r>
            <a:endParaRPr lang="en-US" sz="1800" i="1" dirty="0"/>
          </a:p>
          <a:p>
            <a:pPr>
              <a:buNone/>
            </a:pPr>
            <a:endParaRPr lang="en-US" sz="1800" dirty="0"/>
          </a:p>
        </p:txBody>
      </p:sp>
      <p:sp>
        <p:nvSpPr>
          <p:cNvPr id="6" name="Rectangle 5"/>
          <p:cNvSpPr/>
          <p:nvPr/>
        </p:nvSpPr>
        <p:spPr>
          <a:xfrm>
            <a:off x="3429000" y="685800"/>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Shape</a:t>
            </a:r>
          </a:p>
          <a:p>
            <a:pPr algn="ctr"/>
            <a:r>
              <a:rPr lang="en-US" sz="1600" dirty="0" err="1"/>
              <a:t>Drow</a:t>
            </a:r>
            <a:endParaRPr lang="en-US" sz="1600" dirty="0"/>
          </a:p>
        </p:txBody>
      </p:sp>
      <p:sp>
        <p:nvSpPr>
          <p:cNvPr id="7" name="Rectangle 6"/>
          <p:cNvSpPr/>
          <p:nvPr/>
        </p:nvSpPr>
        <p:spPr>
          <a:xfrm>
            <a:off x="1981200" y="1981200"/>
            <a:ext cx="1524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b="1" dirty="0"/>
              <a:t>  Circle </a:t>
            </a:r>
          </a:p>
          <a:p>
            <a:pPr>
              <a:buNone/>
            </a:pPr>
            <a:r>
              <a:rPr lang="en-US" b="1" dirty="0"/>
              <a:t>  Object</a:t>
            </a:r>
          </a:p>
          <a:p>
            <a:pPr>
              <a:buNone/>
            </a:pPr>
            <a:r>
              <a:rPr lang="en-US" b="1" dirty="0"/>
              <a:t>   </a:t>
            </a:r>
            <a:r>
              <a:rPr lang="en-US" b="1" dirty="0" err="1"/>
              <a:t>Drow</a:t>
            </a:r>
            <a:endParaRPr lang="en-US" dirty="0"/>
          </a:p>
        </p:txBody>
      </p:sp>
      <p:sp>
        <p:nvSpPr>
          <p:cNvPr id="8" name="Rectangle 7"/>
          <p:cNvSpPr/>
          <p:nvPr/>
        </p:nvSpPr>
        <p:spPr>
          <a:xfrm>
            <a:off x="4267200" y="2057400"/>
            <a:ext cx="1524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b="1" dirty="0"/>
              <a:t>    Box </a:t>
            </a:r>
          </a:p>
          <a:p>
            <a:pPr>
              <a:buNone/>
            </a:pPr>
            <a:r>
              <a:rPr lang="en-US" b="1" dirty="0"/>
              <a:t>  Object</a:t>
            </a:r>
          </a:p>
          <a:p>
            <a:pPr>
              <a:buNone/>
            </a:pPr>
            <a:r>
              <a:rPr lang="en-US" b="1" dirty="0"/>
              <a:t>   </a:t>
            </a:r>
            <a:r>
              <a:rPr lang="en-US" b="1" dirty="0" err="1"/>
              <a:t>Drow</a:t>
            </a:r>
            <a:endParaRPr lang="en-US" i="1" dirty="0"/>
          </a:p>
          <a:p>
            <a:pPr algn="ctr"/>
            <a:endParaRPr lang="en-US" dirty="0"/>
          </a:p>
        </p:txBody>
      </p:sp>
      <p:cxnSp>
        <p:nvCxnSpPr>
          <p:cNvPr id="10" name="Straight Arrow Connector 9"/>
          <p:cNvCxnSpPr/>
          <p:nvPr/>
        </p:nvCxnSpPr>
        <p:spPr>
          <a:xfrm rot="10800000" flipV="1">
            <a:off x="3048000" y="16002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H="1">
            <a:off x="4572000" y="1752600"/>
            <a:ext cx="457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324600" y="2057400"/>
            <a:ext cx="1524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b="1" dirty="0"/>
              <a:t>    Box </a:t>
            </a:r>
          </a:p>
          <a:p>
            <a:pPr>
              <a:buNone/>
            </a:pPr>
            <a:r>
              <a:rPr lang="en-US" b="1" dirty="0"/>
              <a:t>  Object</a:t>
            </a:r>
          </a:p>
          <a:p>
            <a:pPr>
              <a:buNone/>
            </a:pPr>
            <a:r>
              <a:rPr lang="en-US" b="1" dirty="0"/>
              <a:t>   </a:t>
            </a:r>
            <a:r>
              <a:rPr lang="en-US" b="1" dirty="0" err="1"/>
              <a:t>Drow</a:t>
            </a:r>
            <a:endParaRPr lang="en-US" i="1" dirty="0"/>
          </a:p>
          <a:p>
            <a:pPr algn="ctr"/>
            <a:endParaRPr lang="en-US" dirty="0"/>
          </a:p>
        </p:txBody>
      </p:sp>
      <p:cxnSp>
        <p:nvCxnSpPr>
          <p:cNvPr id="22" name="Straight Arrow Connector 21"/>
          <p:cNvCxnSpPr/>
          <p:nvPr/>
        </p:nvCxnSpPr>
        <p:spPr>
          <a:xfrm>
            <a:off x="5105400" y="1600200"/>
            <a:ext cx="1371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b="1" dirty="0"/>
              <a:t>Dynamic Binding </a:t>
            </a:r>
          </a:p>
        </p:txBody>
      </p:sp>
      <p:sp>
        <p:nvSpPr>
          <p:cNvPr id="3" name="Content Placeholder 2"/>
          <p:cNvSpPr>
            <a:spLocks noGrp="1"/>
          </p:cNvSpPr>
          <p:nvPr>
            <p:ph sz="quarter" idx="1"/>
          </p:nvPr>
        </p:nvSpPr>
        <p:spPr>
          <a:xfrm>
            <a:off x="152400" y="838200"/>
            <a:ext cx="8534400" cy="5791200"/>
          </a:xfrm>
        </p:spPr>
        <p:txBody>
          <a:bodyPr>
            <a:normAutofit/>
          </a:bodyPr>
          <a:lstStyle/>
          <a:p>
            <a:r>
              <a:rPr lang="en-US" sz="1800" dirty="0"/>
              <a:t>Binding refers to the linking of a procedure call to the code to be executed in response to the call. </a:t>
            </a:r>
          </a:p>
          <a:p>
            <a:r>
              <a:rPr lang="en-US" sz="1800" dirty="0"/>
              <a:t>Dynamic binding means that the code associated with a given procedure call is not known until the time of the call at run time. </a:t>
            </a:r>
          </a:p>
          <a:p>
            <a:endParaRPr lang="en-US" sz="1800" dirty="0"/>
          </a:p>
          <a:p>
            <a:r>
              <a:rPr lang="en-US" sz="1800" dirty="0"/>
              <a:t>It is associated with polymorphism and inheritance. A function call associated with a polymorphic reference depends on the dynamic type of that reference. </a:t>
            </a:r>
          </a:p>
          <a:p>
            <a:pPr>
              <a:lnSpc>
                <a:spcPct val="80000"/>
              </a:lnSpc>
              <a:buNone/>
            </a:pPr>
            <a:endParaRPr lang="en-US" sz="2400" dirty="0">
              <a:latin typeface="Times New Roman" pitchFamily="18" charset="0"/>
              <a:cs typeface="Times New Roman" pitchFamily="18" charset="0"/>
            </a:endParaRPr>
          </a:p>
          <a:p>
            <a:pPr>
              <a:lnSpc>
                <a:spcPct val="80000"/>
              </a:lnSpc>
              <a:buNone/>
            </a:pPr>
            <a:r>
              <a:rPr lang="en-US" sz="2400" dirty="0">
                <a:latin typeface="Times New Roman" pitchFamily="18" charset="0"/>
                <a:cs typeface="Times New Roman" pitchFamily="18"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457200"/>
          </a:xfrm>
        </p:spPr>
        <p:txBody>
          <a:bodyPr>
            <a:normAutofit fontScale="90000"/>
          </a:bodyPr>
          <a:lstStyle/>
          <a:p>
            <a:r>
              <a:rPr lang="en-US" b="1" dirty="0"/>
              <a:t>Message Passing </a:t>
            </a:r>
            <a:endParaRPr lang="en-US" dirty="0"/>
          </a:p>
        </p:txBody>
      </p:sp>
      <p:sp>
        <p:nvSpPr>
          <p:cNvPr id="3" name="Content Placeholder 2"/>
          <p:cNvSpPr>
            <a:spLocks noGrp="1"/>
          </p:cNvSpPr>
          <p:nvPr>
            <p:ph sz="quarter" idx="1"/>
          </p:nvPr>
        </p:nvSpPr>
        <p:spPr>
          <a:xfrm>
            <a:off x="228600" y="685800"/>
            <a:ext cx="8458200" cy="5943600"/>
          </a:xfrm>
        </p:spPr>
        <p:txBody>
          <a:bodyPr>
            <a:normAutofit/>
          </a:bodyPr>
          <a:lstStyle/>
          <a:p>
            <a:r>
              <a:rPr lang="en-US" sz="1800" dirty="0"/>
              <a:t>An object-oriented program consists of a set of objects that communicate with each other. The process of programming in an object-oriented language, involves the following basic steps: </a:t>
            </a:r>
          </a:p>
          <a:p>
            <a:endParaRPr lang="en-US" sz="1800" dirty="0"/>
          </a:p>
          <a:p>
            <a:r>
              <a:rPr lang="en-US" sz="1800" dirty="0"/>
              <a:t>1. Creating classes that define object and their behavior, </a:t>
            </a:r>
          </a:p>
          <a:p>
            <a:endParaRPr lang="en-US" sz="1800" dirty="0"/>
          </a:p>
          <a:p>
            <a:r>
              <a:rPr lang="en-US" sz="1800" dirty="0"/>
              <a:t>2. Creating objects from class definitions, and </a:t>
            </a:r>
          </a:p>
          <a:p>
            <a:endParaRPr lang="en-US" sz="1800" dirty="0"/>
          </a:p>
          <a:p>
            <a:r>
              <a:rPr lang="en-US" sz="1800" dirty="0"/>
              <a:t>3. Establishing communication among objects. </a:t>
            </a:r>
          </a:p>
          <a:p>
            <a:endParaRPr lang="en-US" sz="1800" dirty="0"/>
          </a:p>
          <a:p>
            <a:r>
              <a:rPr lang="en-US" sz="1800" dirty="0"/>
              <a:t>Objects communicate with one another by sending and receiving information much the same way as people pass messages to one another. </a:t>
            </a:r>
          </a:p>
          <a:p>
            <a:endParaRPr lang="en-US" sz="1800" dirty="0"/>
          </a:p>
          <a:p>
            <a:r>
              <a:rPr lang="en-US" sz="1800" dirty="0"/>
              <a:t>The concept of message passing makes it easier to talk about building systems that directly model or simulate their real-world counterparts. </a:t>
            </a:r>
            <a:endParaRPr lang="en-US" sz="18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458200" cy="6248400"/>
          </a:xfrm>
        </p:spPr>
        <p:txBody>
          <a:bodyPr>
            <a:normAutofit/>
          </a:bodyPr>
          <a:lstStyle/>
          <a:p>
            <a:r>
              <a:rPr lang="en-US" sz="1800" dirty="0"/>
              <a:t>A Message for an object is a request for execution of a procedure, and therefore will invoke a function (procedure) in the receiving object that generates the desired results. </a:t>
            </a:r>
          </a:p>
          <a:p>
            <a:r>
              <a:rPr lang="en-US" sz="1800" i="1" dirty="0"/>
              <a:t>Message passing involves specifying the name of object, the name of the function (message) and the information to be sent. </a:t>
            </a:r>
          </a:p>
          <a:p>
            <a:r>
              <a:rPr lang="en-US" sz="1800" i="1" dirty="0"/>
              <a:t>Example:</a:t>
            </a:r>
            <a:r>
              <a:rPr lang="en-US" sz="1800" dirty="0"/>
              <a:t> </a:t>
            </a:r>
          </a:p>
          <a:p>
            <a:r>
              <a:rPr lang="en-US" sz="1800" dirty="0"/>
              <a:t>                           Employee. Salary (name);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         Object 		Message                     Information</a:t>
            </a:r>
          </a:p>
          <a:p>
            <a:endParaRPr lang="en-US" sz="1800" dirty="0">
              <a:latin typeface="Times New Roman" pitchFamily="18" charset="0"/>
              <a:cs typeface="Times New Roman" pitchFamily="18" charset="0"/>
            </a:endParaRPr>
          </a:p>
          <a:p>
            <a:pPr lvl="8">
              <a:buNone/>
            </a:pPr>
            <a:r>
              <a:rPr lang="en-US" sz="800" dirty="0">
                <a:latin typeface="Times New Roman" pitchFamily="18" charset="0"/>
                <a:cs typeface="Times New Roman" pitchFamily="18" charset="0"/>
              </a:rPr>
              <a:t> </a:t>
            </a:r>
          </a:p>
        </p:txBody>
      </p:sp>
      <p:cxnSp>
        <p:nvCxnSpPr>
          <p:cNvPr id="6" name="Straight Connector 5"/>
          <p:cNvCxnSpPr/>
          <p:nvPr/>
        </p:nvCxnSpPr>
        <p:spPr>
          <a:xfrm>
            <a:off x="1143000" y="51054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1371600" y="39624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4191000" y="51054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3048794" y="3962400"/>
            <a:ext cx="2285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2209800" y="39624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a:t>Benefits of OOP </a:t>
            </a:r>
            <a:endParaRPr lang="en-US" dirty="0"/>
          </a:p>
        </p:txBody>
      </p:sp>
      <p:sp>
        <p:nvSpPr>
          <p:cNvPr id="3" name="Content Placeholder 2"/>
          <p:cNvSpPr>
            <a:spLocks noGrp="1"/>
          </p:cNvSpPr>
          <p:nvPr>
            <p:ph sz="quarter" idx="1"/>
          </p:nvPr>
        </p:nvSpPr>
        <p:spPr>
          <a:xfrm>
            <a:off x="457200" y="838200"/>
            <a:ext cx="8534400" cy="5867400"/>
          </a:xfrm>
        </p:spPr>
        <p:txBody>
          <a:bodyPr>
            <a:normAutofit fontScale="92500" lnSpcReduction="20000"/>
          </a:bodyPr>
          <a:lstStyle/>
          <a:p>
            <a:pPr>
              <a:buNone/>
            </a:pPr>
            <a:endParaRPr lang="en-US" sz="2000" dirty="0"/>
          </a:p>
          <a:p>
            <a:r>
              <a:rPr lang="en-US" sz="2000" dirty="0"/>
              <a:t>Through inheritance, we can eliminate redundant code extend the use of existing </a:t>
            </a:r>
          </a:p>
          <a:p>
            <a:endParaRPr lang="en-US" sz="2000" dirty="0"/>
          </a:p>
          <a:p>
            <a:r>
              <a:rPr lang="en-US" sz="2000" dirty="0"/>
              <a:t>• Classes. </a:t>
            </a:r>
          </a:p>
          <a:p>
            <a:endParaRPr lang="en-US" sz="2000" dirty="0"/>
          </a:p>
          <a:p>
            <a:r>
              <a:rPr lang="en-US" sz="2000" dirty="0"/>
              <a:t>• We can build programs from the standard working modules that communicate with one another, rather than having to start writing the code from scratch. This leads to saving of development time and higher productivity. </a:t>
            </a:r>
          </a:p>
          <a:p>
            <a:endParaRPr lang="en-US" sz="2000" dirty="0"/>
          </a:p>
          <a:p>
            <a:r>
              <a:rPr lang="en-US" sz="2000" dirty="0"/>
              <a:t>• The principle of data hiding helps the programmer to build secure program that can not be invaded by code in other parts of a programs. </a:t>
            </a:r>
          </a:p>
          <a:p>
            <a:endParaRPr lang="en-US" sz="2000" dirty="0"/>
          </a:p>
          <a:p>
            <a:r>
              <a:rPr lang="en-US" sz="2000" dirty="0"/>
              <a:t>• It is possible to have multiple instances of an object to co-exist without any interference. </a:t>
            </a:r>
          </a:p>
          <a:p>
            <a:endParaRPr lang="en-US" sz="2000" dirty="0"/>
          </a:p>
          <a:p>
            <a:r>
              <a:rPr lang="en-US" sz="2000" dirty="0"/>
              <a:t>• It is possible to map object in the problem domain to those in the program. </a:t>
            </a:r>
          </a:p>
          <a:p>
            <a:endParaRPr lang="en-US" sz="2000" dirty="0"/>
          </a:p>
          <a:p>
            <a:pPr>
              <a:buNone/>
            </a:pPr>
            <a:endParaRPr lang="en-US" sz="2000" b="1" u="sng"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a:t>Benefits of OOP </a:t>
            </a:r>
            <a:endParaRPr lang="en-US" dirty="0"/>
          </a:p>
        </p:txBody>
      </p:sp>
      <p:sp>
        <p:nvSpPr>
          <p:cNvPr id="3" name="Content Placeholder 2"/>
          <p:cNvSpPr>
            <a:spLocks noGrp="1"/>
          </p:cNvSpPr>
          <p:nvPr>
            <p:ph sz="quarter" idx="1"/>
          </p:nvPr>
        </p:nvSpPr>
        <p:spPr>
          <a:xfrm>
            <a:off x="457200" y="838200"/>
            <a:ext cx="8534400" cy="5867400"/>
          </a:xfrm>
        </p:spPr>
        <p:txBody>
          <a:bodyPr>
            <a:normAutofit/>
          </a:bodyPr>
          <a:lstStyle/>
          <a:p>
            <a:pPr>
              <a:buNone/>
            </a:pPr>
            <a:endParaRPr lang="en-US" sz="2000" dirty="0"/>
          </a:p>
          <a:p>
            <a:r>
              <a:rPr lang="en-US" sz="2000" dirty="0"/>
              <a:t>• It is easy to partition the work in a project based on objects. </a:t>
            </a:r>
          </a:p>
          <a:p>
            <a:endParaRPr lang="en-US" sz="2000" dirty="0"/>
          </a:p>
          <a:p>
            <a:r>
              <a:rPr lang="en-US" sz="2000" dirty="0"/>
              <a:t>• The data-centered design approach enables us to capture more detail of a model can implemental form. </a:t>
            </a:r>
          </a:p>
          <a:p>
            <a:endParaRPr lang="en-US" sz="2000" dirty="0"/>
          </a:p>
          <a:p>
            <a:r>
              <a:rPr lang="en-US" sz="2000" dirty="0"/>
              <a:t>• Object-oriented system can be easily upgraded from small to large system. </a:t>
            </a:r>
          </a:p>
          <a:p>
            <a:endParaRPr lang="en-US" sz="2000" dirty="0"/>
          </a:p>
          <a:p>
            <a:r>
              <a:rPr lang="en-US" sz="2000" dirty="0"/>
              <a:t>• Message passing techniques for communication between objects makes to interface descriptions with external systems much simpler. </a:t>
            </a:r>
          </a:p>
          <a:p>
            <a:endParaRPr lang="en-US" sz="2000" dirty="0"/>
          </a:p>
          <a:p>
            <a:r>
              <a:rPr lang="en-US" sz="2000" dirty="0"/>
              <a:t>• Software complexity can be easily managed. </a:t>
            </a:r>
          </a:p>
          <a:p>
            <a:pPr>
              <a:buNone/>
            </a:pPr>
            <a:endParaRPr lang="en-US" sz="2000"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6248400"/>
          </a:xfrm>
        </p:spPr>
        <p:txBody>
          <a:bodyPr>
            <a:normAutofit fontScale="92500"/>
          </a:bodyPr>
          <a:lstStyle/>
          <a:p>
            <a:pPr>
              <a:lnSpc>
                <a:spcPct val="80000"/>
              </a:lnSpc>
            </a:pPr>
            <a:r>
              <a:rPr lang="en-US" b="1" dirty="0"/>
              <a:t>Software Evaluation </a:t>
            </a:r>
            <a:endParaRPr lang="en-US" dirty="0"/>
          </a:p>
          <a:p>
            <a:pPr>
              <a:lnSpc>
                <a:spcPct val="80000"/>
              </a:lnSpc>
            </a:pPr>
            <a:endParaRPr lang="en-US" b="1" dirty="0"/>
          </a:p>
          <a:p>
            <a:pPr>
              <a:buNone/>
            </a:pPr>
            <a:r>
              <a:rPr lang="en-US" i="1" dirty="0"/>
              <a:t>Object Oriented Programming (OOP) is an approach to program organization and development that attempts to eliminate some of the pitfalls of conventional programming methods by incorporating the best of structured programming features with several powerful new concepts. </a:t>
            </a:r>
          </a:p>
          <a:p>
            <a:pPr>
              <a:buNone/>
            </a:pPr>
            <a:endParaRPr lang="en-US" i="1" dirty="0"/>
          </a:p>
          <a:p>
            <a:endParaRPr lang="en-US" dirty="0"/>
          </a:p>
          <a:p>
            <a:r>
              <a:rPr lang="en-US" dirty="0"/>
              <a:t>Object Oriented Programming </a:t>
            </a:r>
          </a:p>
          <a:p>
            <a:endParaRPr lang="en-US" dirty="0"/>
          </a:p>
          <a:p>
            <a:r>
              <a:rPr lang="en-US" dirty="0"/>
              <a:t>Procedure- Oriented </a:t>
            </a:r>
          </a:p>
          <a:p>
            <a:endParaRPr lang="en-US" dirty="0"/>
          </a:p>
          <a:p>
            <a:r>
              <a:rPr lang="en-US" dirty="0"/>
              <a:t>Assembly Language </a:t>
            </a:r>
          </a:p>
          <a:p>
            <a:r>
              <a:rPr lang="en-US" dirty="0"/>
              <a:t>             </a:t>
            </a:r>
          </a:p>
          <a:p>
            <a:r>
              <a:rPr lang="en-US" dirty="0"/>
              <a:t>Machine Language </a:t>
            </a:r>
          </a:p>
        </p:txBody>
      </p:sp>
      <p:cxnSp>
        <p:nvCxnSpPr>
          <p:cNvPr id="6" name="Straight Arrow Connector 5"/>
          <p:cNvCxnSpPr/>
          <p:nvPr/>
        </p:nvCxnSpPr>
        <p:spPr>
          <a:xfrm rot="5400000" flipH="1" flipV="1">
            <a:off x="1828800" y="5867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1752600" y="4876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1714500" y="4152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a:t>Object Oriented Language </a:t>
            </a:r>
            <a:endParaRPr lang="en-US" dirty="0"/>
          </a:p>
        </p:txBody>
      </p:sp>
      <p:sp>
        <p:nvSpPr>
          <p:cNvPr id="3" name="Content Placeholder 2"/>
          <p:cNvSpPr>
            <a:spLocks noGrp="1"/>
          </p:cNvSpPr>
          <p:nvPr>
            <p:ph sz="quarter" idx="1"/>
          </p:nvPr>
        </p:nvSpPr>
        <p:spPr>
          <a:xfrm>
            <a:off x="457200" y="838200"/>
            <a:ext cx="8534400" cy="5867400"/>
          </a:xfrm>
        </p:spPr>
        <p:txBody>
          <a:bodyPr>
            <a:normAutofit fontScale="70000" lnSpcReduction="20000"/>
          </a:bodyPr>
          <a:lstStyle/>
          <a:p>
            <a:pPr>
              <a:buNone/>
            </a:pPr>
            <a:endParaRPr lang="en-US" sz="2000" dirty="0"/>
          </a:p>
          <a:p>
            <a:pPr>
              <a:buNone/>
            </a:pPr>
            <a:r>
              <a:rPr lang="en-US" dirty="0"/>
              <a:t>They can be classified into the following two categories: </a:t>
            </a:r>
          </a:p>
          <a:p>
            <a:endParaRPr lang="en-US" dirty="0"/>
          </a:p>
          <a:p>
            <a:pPr>
              <a:buNone/>
            </a:pPr>
            <a:r>
              <a:rPr lang="en-US" dirty="0"/>
              <a:t>1. Object-based programming languages, and </a:t>
            </a:r>
          </a:p>
          <a:p>
            <a:pPr>
              <a:buNone/>
            </a:pPr>
            <a:r>
              <a:rPr lang="en-US" dirty="0"/>
              <a:t>2. Object-oriented programming languages. </a:t>
            </a:r>
          </a:p>
          <a:p>
            <a:endParaRPr lang="en-US" dirty="0"/>
          </a:p>
          <a:p>
            <a:r>
              <a:rPr lang="en-US" i="1" dirty="0"/>
              <a:t>Object-based programming is the style of programming that primarily supports encapsulation and object identity. Major feature that are required for object based programming are: </a:t>
            </a:r>
          </a:p>
          <a:p>
            <a:endParaRPr lang="en-US" dirty="0"/>
          </a:p>
          <a:p>
            <a:pPr lvl="1"/>
            <a:r>
              <a:rPr lang="en-US" sz="2400" dirty="0"/>
              <a:t>• Data encapsulation </a:t>
            </a:r>
          </a:p>
          <a:p>
            <a:pPr lvl="1"/>
            <a:r>
              <a:rPr lang="en-US" sz="2400" dirty="0"/>
              <a:t>• Data hiding and access mechanisms </a:t>
            </a:r>
          </a:p>
          <a:p>
            <a:pPr lvl="1"/>
            <a:r>
              <a:rPr lang="en-US" sz="2400" dirty="0"/>
              <a:t>• Automatic initialization and clear-up of objects </a:t>
            </a:r>
          </a:p>
          <a:p>
            <a:pPr lvl="1"/>
            <a:r>
              <a:rPr lang="en-US" sz="2400" dirty="0"/>
              <a:t>• Operator overloading </a:t>
            </a:r>
          </a:p>
          <a:p>
            <a:endParaRPr lang="en-US" dirty="0"/>
          </a:p>
          <a:p>
            <a:r>
              <a:rPr lang="en-US" i="1" dirty="0"/>
              <a:t>Object-oriented programming language incorporates all of object-based programming features along with two additional features, namely, inheritance and dynamic binding. Object-oriented programming can therefore be characterized by the following statements: </a:t>
            </a:r>
          </a:p>
          <a:p>
            <a:endParaRPr lang="en-US" i="1" dirty="0"/>
          </a:p>
          <a:p>
            <a:r>
              <a:rPr lang="en-US" dirty="0"/>
              <a:t>Object-based features + inheritance + dynamic binding </a:t>
            </a:r>
            <a:endParaRPr lang="en-US" sz="4400" b="1" u="sng"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a:t>Comments &amp; variables</a:t>
            </a:r>
            <a:endParaRPr lang="en-US" dirty="0"/>
          </a:p>
        </p:txBody>
      </p:sp>
      <p:sp>
        <p:nvSpPr>
          <p:cNvPr id="3" name="Content Placeholder 2"/>
          <p:cNvSpPr>
            <a:spLocks noGrp="1"/>
          </p:cNvSpPr>
          <p:nvPr>
            <p:ph sz="quarter" idx="1"/>
          </p:nvPr>
        </p:nvSpPr>
        <p:spPr>
          <a:xfrm>
            <a:off x="457200" y="838200"/>
            <a:ext cx="8534400" cy="5867400"/>
          </a:xfrm>
        </p:spPr>
        <p:txBody>
          <a:bodyPr>
            <a:normAutofit lnSpcReduction="10000"/>
          </a:bodyPr>
          <a:lstStyle/>
          <a:p>
            <a:pPr>
              <a:buNone/>
            </a:pPr>
            <a:r>
              <a:rPr lang="en-US" sz="2000" dirty="0"/>
              <a:t>The double slash comment is basically a single line comment. Multiline comments can be written as follows: </a:t>
            </a:r>
          </a:p>
          <a:p>
            <a:pPr>
              <a:buNone/>
            </a:pPr>
            <a:r>
              <a:rPr lang="en-US" sz="2000" dirty="0"/>
              <a:t>// This is an example of </a:t>
            </a:r>
          </a:p>
          <a:p>
            <a:pPr>
              <a:buNone/>
            </a:pPr>
            <a:r>
              <a:rPr lang="en-US" sz="2000" dirty="0"/>
              <a:t>// C++ program to illustrate </a:t>
            </a:r>
          </a:p>
          <a:p>
            <a:pPr>
              <a:buNone/>
            </a:pPr>
            <a:r>
              <a:rPr lang="en-US" sz="2000" dirty="0"/>
              <a:t>// some of its features </a:t>
            </a:r>
          </a:p>
          <a:p>
            <a:pPr>
              <a:buNone/>
            </a:pPr>
            <a:endParaRPr lang="en-US" sz="2000" dirty="0"/>
          </a:p>
          <a:p>
            <a:pPr>
              <a:buNone/>
            </a:pPr>
            <a:r>
              <a:rPr lang="en-US" sz="2000" dirty="0"/>
              <a:t>The C comment symbols /*,*/ are still valid and are more suitable for multiline comments. The following comment is allowed: </a:t>
            </a:r>
          </a:p>
          <a:p>
            <a:pPr>
              <a:buNone/>
            </a:pPr>
            <a:r>
              <a:rPr lang="en-US" sz="2000" dirty="0"/>
              <a:t>/* This is an example of </a:t>
            </a:r>
          </a:p>
          <a:p>
            <a:pPr>
              <a:buNone/>
            </a:pPr>
            <a:r>
              <a:rPr lang="en-US" sz="2000" dirty="0"/>
              <a:t>C++ program to illustrate </a:t>
            </a:r>
          </a:p>
          <a:p>
            <a:pPr>
              <a:buNone/>
            </a:pPr>
            <a:r>
              <a:rPr lang="en-US" sz="2000" dirty="0"/>
              <a:t>some of its features </a:t>
            </a:r>
          </a:p>
          <a:p>
            <a:pPr>
              <a:buNone/>
            </a:pPr>
            <a:r>
              <a:rPr lang="en-US" sz="2000" dirty="0"/>
              <a:t>*/</a:t>
            </a:r>
          </a:p>
          <a:p>
            <a:pPr>
              <a:buNone/>
            </a:pPr>
            <a:endParaRPr lang="en-US" sz="2000" dirty="0"/>
          </a:p>
          <a:p>
            <a:r>
              <a:rPr lang="en-US" sz="2000" b="1" dirty="0"/>
              <a:t>Variables </a:t>
            </a:r>
          </a:p>
          <a:p>
            <a:r>
              <a:rPr lang="en-US" sz="2000" dirty="0"/>
              <a:t>The program uses four variables number1, number2, sum and average. They are declared as type float by the statement. </a:t>
            </a:r>
          </a:p>
          <a:p>
            <a:r>
              <a:rPr lang="en-US" sz="2000" dirty="0"/>
              <a:t>float number1, number2, sum, average; </a:t>
            </a:r>
          </a:p>
          <a:p>
            <a:pPr>
              <a:buNone/>
            </a:pPr>
            <a:endParaRPr lang="en-US" sz="2000" b="1"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85800"/>
          </a:xfrm>
        </p:spPr>
        <p:txBody>
          <a:bodyPr>
            <a:normAutofit/>
          </a:bodyPr>
          <a:lstStyle/>
          <a:p>
            <a:r>
              <a:rPr lang="en-US" sz="3200" b="1" dirty="0"/>
              <a:t>Procedure-Oriented Programming </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228600" y="990600"/>
            <a:ext cx="8458200" cy="5562600"/>
          </a:xfrm>
        </p:spPr>
        <p:txBody>
          <a:bodyPr>
            <a:normAutofit/>
          </a:bodyPr>
          <a:lstStyle/>
          <a:p>
            <a:pPr>
              <a:lnSpc>
                <a:spcPct val="80000"/>
              </a:lnSpc>
            </a:pPr>
            <a:r>
              <a:rPr lang="en-US" dirty="0"/>
              <a:t>Procedure oriented programming basically consists of writing </a:t>
            </a:r>
            <a:r>
              <a:rPr lang="en-US" b="1" dirty="0"/>
              <a:t>a list of instructions </a:t>
            </a:r>
          </a:p>
          <a:p>
            <a:pPr>
              <a:lnSpc>
                <a:spcPct val="80000"/>
              </a:lnSpc>
            </a:pPr>
            <a:r>
              <a:rPr lang="en-US" dirty="0"/>
              <a:t>for the computer to follow, and organizing these instructions into groups known </a:t>
            </a:r>
            <a:r>
              <a:rPr lang="en-US" b="1" dirty="0"/>
              <a:t>as </a:t>
            </a:r>
            <a:r>
              <a:rPr lang="en-US" b="1" i="1" dirty="0"/>
              <a:t>functions.</a:t>
            </a:r>
          </a:p>
          <a:p>
            <a:pPr>
              <a:lnSpc>
                <a:spcPct val="80000"/>
              </a:lnSpc>
            </a:pPr>
            <a:r>
              <a:rPr lang="en-US" i="1" dirty="0"/>
              <a:t> We normally use </a:t>
            </a:r>
            <a:r>
              <a:rPr lang="en-US" b="1" i="1" dirty="0"/>
              <a:t>flowcharts t</a:t>
            </a:r>
            <a:r>
              <a:rPr lang="en-US" i="1" dirty="0"/>
              <a:t>o organize these actions and represent the </a:t>
            </a:r>
            <a:r>
              <a:rPr lang="en-US" b="1" i="1" dirty="0"/>
              <a:t>flow of control </a:t>
            </a:r>
            <a:r>
              <a:rPr lang="en-US" i="1" dirty="0"/>
              <a:t>from one action to another. </a:t>
            </a:r>
          </a:p>
          <a:p>
            <a:pPr>
              <a:lnSpc>
                <a:spcPct val="80000"/>
              </a:lnSpc>
            </a:pPr>
            <a:r>
              <a:rPr lang="en-US" i="1" dirty="0">
                <a:latin typeface="Times New Roman" pitchFamily="18" charset="0"/>
                <a:cs typeface="Times New Roman" pitchFamily="18" charset="0"/>
              </a:rPr>
              <a:t>       </a:t>
            </a:r>
          </a:p>
          <a:p>
            <a:pPr>
              <a:lnSpc>
                <a:spcPct val="80000"/>
              </a:lnSpc>
            </a:pPr>
            <a:endParaRPr lang="en-US" dirty="0">
              <a:latin typeface="Times New Roman" pitchFamily="18" charset="0"/>
              <a:cs typeface="Times New Roman" pitchFamily="18" charset="0"/>
            </a:endParaRPr>
          </a:p>
        </p:txBody>
      </p:sp>
      <p:sp>
        <p:nvSpPr>
          <p:cNvPr id="4" name="Rectangle 3"/>
          <p:cNvSpPr/>
          <p:nvPr/>
        </p:nvSpPr>
        <p:spPr>
          <a:xfrm>
            <a:off x="3276600" y="3200400"/>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err="1"/>
              <a:t>Programm</a:t>
            </a:r>
            <a:endParaRPr lang="en-US" dirty="0"/>
          </a:p>
        </p:txBody>
      </p:sp>
      <p:sp>
        <p:nvSpPr>
          <p:cNvPr id="5" name="Rectangle 4"/>
          <p:cNvSpPr/>
          <p:nvPr/>
        </p:nvSpPr>
        <p:spPr>
          <a:xfrm>
            <a:off x="1676400" y="39624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1</a:t>
            </a:r>
          </a:p>
        </p:txBody>
      </p:sp>
      <p:sp>
        <p:nvSpPr>
          <p:cNvPr id="6" name="Rectangle 5"/>
          <p:cNvSpPr/>
          <p:nvPr/>
        </p:nvSpPr>
        <p:spPr>
          <a:xfrm>
            <a:off x="3657600" y="60198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6</a:t>
            </a:r>
          </a:p>
        </p:txBody>
      </p:sp>
      <p:sp>
        <p:nvSpPr>
          <p:cNvPr id="7" name="Rectangle 6"/>
          <p:cNvSpPr/>
          <p:nvPr/>
        </p:nvSpPr>
        <p:spPr>
          <a:xfrm>
            <a:off x="2362200" y="49530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4</a:t>
            </a:r>
          </a:p>
        </p:txBody>
      </p:sp>
      <p:sp>
        <p:nvSpPr>
          <p:cNvPr id="8" name="Rectangle 7"/>
          <p:cNvSpPr/>
          <p:nvPr/>
        </p:nvSpPr>
        <p:spPr>
          <a:xfrm>
            <a:off x="5105400" y="50292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5</a:t>
            </a:r>
          </a:p>
        </p:txBody>
      </p:sp>
      <p:sp>
        <p:nvSpPr>
          <p:cNvPr id="9" name="Rectangle 8"/>
          <p:cNvSpPr/>
          <p:nvPr/>
        </p:nvSpPr>
        <p:spPr>
          <a:xfrm>
            <a:off x="5638800" y="39624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3</a:t>
            </a:r>
          </a:p>
        </p:txBody>
      </p:sp>
      <p:sp>
        <p:nvSpPr>
          <p:cNvPr id="10" name="Rectangle 9"/>
          <p:cNvSpPr/>
          <p:nvPr/>
        </p:nvSpPr>
        <p:spPr>
          <a:xfrm>
            <a:off x="3657600" y="39624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2</a:t>
            </a:r>
          </a:p>
        </p:txBody>
      </p:sp>
      <p:cxnSp>
        <p:nvCxnSpPr>
          <p:cNvPr id="16" name="Straight Arrow Connector 15"/>
          <p:cNvCxnSpPr>
            <a:stCxn id="4" idx="2"/>
          </p:cNvCxnSpPr>
          <p:nvPr/>
        </p:nvCxnSpPr>
        <p:spPr>
          <a:xfrm rot="5400000">
            <a:off x="4229100" y="3771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76800" y="3581400"/>
            <a:ext cx="1143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5" idx="0"/>
          </p:cNvCxnSpPr>
          <p:nvPr/>
        </p:nvCxnSpPr>
        <p:spPr>
          <a:xfrm rot="10800000" flipV="1">
            <a:off x="2362200" y="3581400"/>
            <a:ext cx="1143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2"/>
          </p:cNvCxnSpPr>
          <p:nvPr/>
        </p:nvCxnSpPr>
        <p:spPr>
          <a:xfrm rot="5400000">
            <a:off x="3543300" y="4152900"/>
            <a:ext cx="685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p:cNvCxnSpPr>
          <p:nvPr/>
        </p:nvCxnSpPr>
        <p:spPr>
          <a:xfrm rot="16200000" flipH="1">
            <a:off x="4533900" y="4076700"/>
            <a:ext cx="7620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H="1">
            <a:off x="2514600" y="4572000"/>
            <a:ext cx="685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2"/>
            <a:endCxn id="6" idx="0"/>
          </p:cNvCxnSpPr>
          <p:nvPr/>
        </p:nvCxnSpPr>
        <p:spPr>
          <a:xfrm rot="5400000">
            <a:off x="3467100" y="5143500"/>
            <a:ext cx="1752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4724400" y="5257800"/>
            <a:ext cx="762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6200000" flipH="1">
            <a:off x="3238500" y="5372100"/>
            <a:ext cx="685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5676900" y="4533900"/>
            <a:ext cx="762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6248400"/>
          </a:xfrm>
        </p:spPr>
        <p:txBody>
          <a:bodyPr>
            <a:normAutofit fontScale="92500" lnSpcReduction="10000"/>
          </a:bodyPr>
          <a:lstStyle/>
          <a:p>
            <a:pPr>
              <a:buNone/>
            </a:pPr>
            <a:r>
              <a:rPr lang="en-US" dirty="0"/>
              <a:t>   Characteristics exhibited by procedure-oriented programming are: </a:t>
            </a:r>
          </a:p>
          <a:p>
            <a:endParaRPr lang="en-US" dirty="0"/>
          </a:p>
          <a:p>
            <a:r>
              <a:rPr lang="en-US" dirty="0"/>
              <a:t>• Emphasis is on doing things (algorithms). </a:t>
            </a:r>
          </a:p>
          <a:p>
            <a:endParaRPr lang="en-US" dirty="0"/>
          </a:p>
          <a:p>
            <a:r>
              <a:rPr lang="en-US" dirty="0"/>
              <a:t>• Large programs are divided into smaller programs known as functions. </a:t>
            </a:r>
          </a:p>
          <a:p>
            <a:endParaRPr lang="en-US" dirty="0"/>
          </a:p>
          <a:p>
            <a:r>
              <a:rPr lang="en-US" dirty="0"/>
              <a:t>• Most of the functions share global data. </a:t>
            </a:r>
          </a:p>
          <a:p>
            <a:endParaRPr lang="en-US" dirty="0"/>
          </a:p>
          <a:p>
            <a:r>
              <a:rPr lang="en-US" dirty="0"/>
              <a:t>• Data move openly around the system from function to function. </a:t>
            </a:r>
          </a:p>
          <a:p>
            <a:endParaRPr lang="en-US" dirty="0"/>
          </a:p>
          <a:p>
            <a:r>
              <a:rPr lang="en-US" dirty="0"/>
              <a:t>• Functions transform data from one form to another. </a:t>
            </a:r>
          </a:p>
          <a:p>
            <a:endParaRPr lang="en-US" dirty="0"/>
          </a:p>
          <a:p>
            <a:r>
              <a:rPr lang="en-US" dirty="0"/>
              <a:t>• Employs top-down approach in program design. </a:t>
            </a:r>
          </a:p>
        </p:txBody>
      </p:sp>
      <p:cxnSp>
        <p:nvCxnSpPr>
          <p:cNvPr id="6" name="Straight Arrow Connector 5"/>
          <p:cNvCxnSpPr/>
          <p:nvPr/>
        </p:nvCxnSpPr>
        <p:spPr>
          <a:xfrm rot="5400000" flipH="1" flipV="1">
            <a:off x="1828800" y="5867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1752600" y="4876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1714500" y="4152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b="1" dirty="0"/>
              <a:t>Object Oriented Paradigm </a:t>
            </a:r>
            <a:endParaRPr lang="en-US" sz="3200" u="sng"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81000" y="990600"/>
            <a:ext cx="8305800" cy="5410200"/>
          </a:xfrm>
        </p:spPr>
        <p:txBody>
          <a:bodyPr>
            <a:normAutofit/>
          </a:bodyPr>
          <a:lstStyle/>
          <a:p>
            <a:pPr>
              <a:lnSpc>
                <a:spcPct val="80000"/>
              </a:lnSpc>
            </a:pPr>
            <a:r>
              <a:rPr lang="en-US" dirty="0"/>
              <a:t>OOP allows decomposition of a problem into a number of </a:t>
            </a:r>
            <a:r>
              <a:rPr lang="en-US" b="1" dirty="0"/>
              <a:t>entities</a:t>
            </a:r>
            <a:r>
              <a:rPr lang="en-US" dirty="0"/>
              <a:t> called </a:t>
            </a:r>
            <a:r>
              <a:rPr lang="en-US" b="1" dirty="0"/>
              <a:t>objects </a:t>
            </a:r>
          </a:p>
          <a:p>
            <a:pPr>
              <a:lnSpc>
                <a:spcPct val="80000"/>
              </a:lnSpc>
            </a:pPr>
            <a:r>
              <a:rPr lang="en-US" dirty="0"/>
              <a:t> </a:t>
            </a:r>
            <a:r>
              <a:rPr lang="en-US" b="1" dirty="0"/>
              <a:t>Builds data and function around these objects. </a:t>
            </a:r>
            <a:r>
              <a:rPr lang="en-US" dirty="0"/>
              <a:t>The organization of data and function in object-oriented programs. </a:t>
            </a:r>
          </a:p>
          <a:p>
            <a:pPr>
              <a:lnSpc>
                <a:spcPct val="80000"/>
              </a:lnSpc>
              <a:buNone/>
            </a:pPr>
            <a:r>
              <a:rPr lang="en-US" dirty="0">
                <a:latin typeface="Times New Roman" pitchFamily="18" charset="0"/>
                <a:cs typeface="Times New Roman" pitchFamily="18" charset="0"/>
              </a:rPr>
              <a:t>              Object A                            Object B</a:t>
            </a:r>
          </a:p>
          <a:p>
            <a:pPr>
              <a:lnSpc>
                <a:spcPct val="80000"/>
              </a:lnSpc>
            </a:pPr>
            <a:endParaRPr lang="en-US" dirty="0">
              <a:latin typeface="Times New Roman" pitchFamily="18" charset="0"/>
              <a:cs typeface="Times New Roman" pitchFamily="18" charset="0"/>
            </a:endParaRPr>
          </a:p>
          <a:p>
            <a:pPr>
              <a:lnSpc>
                <a:spcPct val="80000"/>
              </a:lnSpc>
            </a:pPr>
            <a:endParaRPr lang="en-US" dirty="0">
              <a:latin typeface="Times New Roman" pitchFamily="18" charset="0"/>
              <a:cs typeface="Times New Roman" pitchFamily="18" charset="0"/>
            </a:endParaRPr>
          </a:p>
          <a:p>
            <a:pPr>
              <a:lnSpc>
                <a:spcPct val="80000"/>
              </a:lnSpc>
            </a:pPr>
            <a:endParaRPr lang="en-US" dirty="0">
              <a:latin typeface="Times New Roman" pitchFamily="18" charset="0"/>
              <a:cs typeface="Times New Roman" pitchFamily="18" charset="0"/>
            </a:endParaRPr>
          </a:p>
          <a:p>
            <a:pPr>
              <a:lnSpc>
                <a:spcPct val="80000"/>
              </a:lnSpc>
            </a:pPr>
            <a:endParaRPr lang="en-US" dirty="0">
              <a:latin typeface="Times New Roman" pitchFamily="18" charset="0"/>
              <a:cs typeface="Times New Roman" pitchFamily="18" charset="0"/>
            </a:endParaRPr>
          </a:p>
          <a:p>
            <a:pPr>
              <a:lnSpc>
                <a:spcPct val="80000"/>
              </a:lnSpc>
              <a:buNone/>
            </a:pPr>
            <a:r>
              <a:rPr lang="en-US" dirty="0">
                <a:latin typeface="Times New Roman" pitchFamily="18" charset="0"/>
                <a:cs typeface="Times New Roman" pitchFamily="18" charset="0"/>
              </a:rPr>
              <a:t>                                                               Communication</a:t>
            </a:r>
          </a:p>
          <a:p>
            <a:pPr>
              <a:lnSpc>
                <a:spcPct val="80000"/>
              </a:lnSpc>
              <a:buNone/>
            </a:pPr>
            <a:r>
              <a:rPr lang="en-US" dirty="0">
                <a:latin typeface="Times New Roman" pitchFamily="18" charset="0"/>
                <a:cs typeface="Times New Roman" pitchFamily="18" charset="0"/>
              </a:rPr>
              <a:t>                                      Object C</a:t>
            </a:r>
          </a:p>
        </p:txBody>
      </p:sp>
      <p:sp>
        <p:nvSpPr>
          <p:cNvPr id="5" name="Rectangle 4"/>
          <p:cNvSpPr/>
          <p:nvPr/>
        </p:nvSpPr>
        <p:spPr>
          <a:xfrm>
            <a:off x="1219200" y="2895600"/>
            <a:ext cx="2133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47800" y="30480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7" name="Rectangle 6"/>
          <p:cNvSpPr/>
          <p:nvPr/>
        </p:nvSpPr>
        <p:spPr>
          <a:xfrm>
            <a:off x="1447800" y="37338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cxnSp>
        <p:nvCxnSpPr>
          <p:cNvPr id="9" name="Straight Arrow Connector 8"/>
          <p:cNvCxnSpPr/>
          <p:nvPr/>
        </p:nvCxnSpPr>
        <p:spPr>
          <a:xfrm rot="5400000">
            <a:off x="1980406" y="35806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572000" y="2895600"/>
            <a:ext cx="2133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00600" y="31242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12" name="Rectangle 11"/>
          <p:cNvSpPr/>
          <p:nvPr/>
        </p:nvSpPr>
        <p:spPr>
          <a:xfrm>
            <a:off x="4876800" y="38100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cxnSp>
        <p:nvCxnSpPr>
          <p:cNvPr id="14" name="Straight Arrow Connector 13"/>
          <p:cNvCxnSpPr/>
          <p:nvPr/>
        </p:nvCxnSpPr>
        <p:spPr>
          <a:xfrm rot="16200000" flipH="1">
            <a:off x="5276850" y="3638550"/>
            <a:ext cx="304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895600" y="5105400"/>
            <a:ext cx="2133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124200" y="53340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17" name="Rectangle 16"/>
          <p:cNvSpPr/>
          <p:nvPr/>
        </p:nvSpPr>
        <p:spPr>
          <a:xfrm>
            <a:off x="3124200" y="59436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cxnSp>
        <p:nvCxnSpPr>
          <p:cNvPr id="19" name="Straight Arrow Connector 18"/>
          <p:cNvCxnSpPr/>
          <p:nvPr/>
        </p:nvCxnSpPr>
        <p:spPr>
          <a:xfrm rot="5400000">
            <a:off x="3924300" y="5829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352800" y="3505200"/>
            <a:ext cx="1219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6200000" flipH="1">
            <a:off x="2705100" y="4533900"/>
            <a:ext cx="7620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4533900" y="4533900"/>
            <a:ext cx="7620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6248400"/>
          </a:xfrm>
        </p:spPr>
        <p:txBody>
          <a:bodyPr>
            <a:normAutofit fontScale="85000" lnSpcReduction="20000"/>
          </a:bodyPr>
          <a:lstStyle/>
          <a:p>
            <a:pPr>
              <a:buNone/>
            </a:pPr>
            <a:r>
              <a:rPr lang="en-US" dirty="0"/>
              <a:t>Features of object oriented programming are: </a:t>
            </a:r>
          </a:p>
          <a:p>
            <a:endParaRPr lang="en-US" dirty="0"/>
          </a:p>
          <a:p>
            <a:r>
              <a:rPr lang="en-US" dirty="0"/>
              <a:t>• Emphasis is on data rather than procedure. </a:t>
            </a:r>
          </a:p>
          <a:p>
            <a:endParaRPr lang="en-US" dirty="0"/>
          </a:p>
          <a:p>
            <a:r>
              <a:rPr lang="en-US" dirty="0"/>
              <a:t>• Programs are divided into what are known as objects. </a:t>
            </a:r>
          </a:p>
          <a:p>
            <a:endParaRPr lang="en-US" dirty="0"/>
          </a:p>
          <a:p>
            <a:r>
              <a:rPr lang="en-US" dirty="0"/>
              <a:t>• Data structures are designed such that they characterize the objects. </a:t>
            </a:r>
          </a:p>
          <a:p>
            <a:endParaRPr lang="en-US" dirty="0"/>
          </a:p>
          <a:p>
            <a:r>
              <a:rPr lang="en-US" dirty="0"/>
              <a:t>• Functions that operate on the data of an object are ties together in the data structure. </a:t>
            </a:r>
          </a:p>
          <a:p>
            <a:endParaRPr lang="en-US" dirty="0"/>
          </a:p>
          <a:p>
            <a:r>
              <a:rPr lang="en-US" dirty="0"/>
              <a:t>• Data is hidden and cannot be accessed by external function. </a:t>
            </a:r>
          </a:p>
          <a:p>
            <a:endParaRPr lang="en-US" dirty="0"/>
          </a:p>
          <a:p>
            <a:r>
              <a:rPr lang="en-US" dirty="0"/>
              <a:t>• Objects may communicate with each other through function. </a:t>
            </a:r>
          </a:p>
          <a:p>
            <a:endParaRPr lang="en-US" dirty="0"/>
          </a:p>
          <a:p>
            <a:r>
              <a:rPr lang="en-US" dirty="0"/>
              <a:t>• New data and functions can be easily added whenever necessary. </a:t>
            </a:r>
          </a:p>
          <a:p>
            <a:endParaRPr lang="en-US" dirty="0"/>
          </a:p>
          <a:p>
            <a:r>
              <a:rPr lang="en-US" dirty="0"/>
              <a:t>• Follows bottom up approach in program design.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914400"/>
          </a:xfrm>
        </p:spPr>
        <p:txBody>
          <a:bodyPr>
            <a:normAutofit fontScale="90000"/>
          </a:bodyPr>
          <a:lstStyle/>
          <a:p>
            <a:r>
              <a:rPr lang="en-US" b="1" dirty="0"/>
              <a:t>Basic Concepts of Object Oriented Programming </a:t>
            </a:r>
            <a:endParaRPr lang="en-US" dirty="0"/>
          </a:p>
        </p:txBody>
      </p:sp>
      <p:sp>
        <p:nvSpPr>
          <p:cNvPr id="3" name="Content Placeholder 2"/>
          <p:cNvSpPr>
            <a:spLocks noGrp="1"/>
          </p:cNvSpPr>
          <p:nvPr>
            <p:ph sz="quarter" idx="1"/>
          </p:nvPr>
        </p:nvSpPr>
        <p:spPr>
          <a:xfrm>
            <a:off x="228600" y="1066800"/>
            <a:ext cx="8458200" cy="5562600"/>
          </a:xfrm>
        </p:spPr>
        <p:txBody>
          <a:bodyPr>
            <a:normAutofit fontScale="92500" lnSpcReduction="10000"/>
          </a:bodyPr>
          <a:lstStyle/>
          <a:p>
            <a:endParaRPr lang="en-US" dirty="0"/>
          </a:p>
          <a:p>
            <a:r>
              <a:rPr lang="en-US" dirty="0"/>
              <a:t>• Objects </a:t>
            </a:r>
          </a:p>
          <a:p>
            <a:endParaRPr lang="en-US" dirty="0"/>
          </a:p>
          <a:p>
            <a:r>
              <a:rPr lang="en-US" dirty="0"/>
              <a:t>• Classes </a:t>
            </a:r>
          </a:p>
          <a:p>
            <a:endParaRPr lang="en-US" dirty="0"/>
          </a:p>
          <a:p>
            <a:r>
              <a:rPr lang="en-US" dirty="0"/>
              <a:t>• Data abstraction and encapsulation </a:t>
            </a:r>
          </a:p>
          <a:p>
            <a:endParaRPr lang="en-US" dirty="0"/>
          </a:p>
          <a:p>
            <a:r>
              <a:rPr lang="en-US" dirty="0"/>
              <a:t>• Inheritance </a:t>
            </a:r>
          </a:p>
          <a:p>
            <a:endParaRPr lang="en-US" dirty="0"/>
          </a:p>
          <a:p>
            <a:r>
              <a:rPr lang="en-US" dirty="0"/>
              <a:t>• Polymorphism </a:t>
            </a:r>
          </a:p>
          <a:p>
            <a:endParaRPr lang="en-US" dirty="0"/>
          </a:p>
          <a:p>
            <a:r>
              <a:rPr lang="en-US" dirty="0"/>
              <a:t>• Dynamic binding </a:t>
            </a:r>
          </a:p>
          <a:p>
            <a:endParaRPr lang="en-US" dirty="0"/>
          </a:p>
          <a:p>
            <a:r>
              <a:rPr lang="en-US" dirty="0"/>
              <a:t>• Message passing </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533400"/>
          </a:xfrm>
        </p:spPr>
        <p:txBody>
          <a:bodyPr>
            <a:normAutofit fontScale="90000"/>
          </a:bodyPr>
          <a:lstStyle/>
          <a:p>
            <a:r>
              <a:rPr lang="en-US" b="1" dirty="0"/>
              <a:t>Objects :</a:t>
            </a:r>
            <a:endParaRPr lang="en-US" dirty="0"/>
          </a:p>
        </p:txBody>
      </p:sp>
      <p:sp>
        <p:nvSpPr>
          <p:cNvPr id="3" name="Content Placeholder 2"/>
          <p:cNvSpPr>
            <a:spLocks noGrp="1"/>
          </p:cNvSpPr>
          <p:nvPr>
            <p:ph sz="quarter" idx="1"/>
          </p:nvPr>
        </p:nvSpPr>
        <p:spPr>
          <a:xfrm>
            <a:off x="228600" y="762000"/>
            <a:ext cx="8458200" cy="5867400"/>
          </a:xfrm>
        </p:spPr>
        <p:txBody>
          <a:bodyPr>
            <a:normAutofit/>
          </a:bodyPr>
          <a:lstStyle/>
          <a:p>
            <a:pPr>
              <a:lnSpc>
                <a:spcPct val="80000"/>
              </a:lnSpc>
            </a:pPr>
            <a:r>
              <a:rPr lang="en-US" sz="1800" dirty="0"/>
              <a:t>Objects are the basic run time entities in an object-oriented system. </a:t>
            </a:r>
          </a:p>
          <a:p>
            <a:pPr>
              <a:lnSpc>
                <a:spcPct val="80000"/>
              </a:lnSpc>
            </a:pPr>
            <a:r>
              <a:rPr lang="en-US" sz="1800" dirty="0"/>
              <a:t>They may represent a person, a place, a bank account, a table of data or any item that the program has to handle. </a:t>
            </a:r>
          </a:p>
          <a:p>
            <a:pPr>
              <a:lnSpc>
                <a:spcPct val="80000"/>
              </a:lnSpc>
            </a:pPr>
            <a:r>
              <a:rPr lang="en-US" sz="1800" dirty="0"/>
              <a:t>They may also represent user-defined data such as vectors, time and lists.</a:t>
            </a:r>
          </a:p>
          <a:p>
            <a:pPr>
              <a:lnSpc>
                <a:spcPct val="80000"/>
              </a:lnSpc>
            </a:pPr>
            <a:endParaRPr lang="en-US" sz="1800" dirty="0">
              <a:latin typeface="Times New Roman" pitchFamily="18" charset="0"/>
              <a:cs typeface="Times New Roman" pitchFamily="18" charset="0"/>
            </a:endParaRPr>
          </a:p>
          <a:p>
            <a:pPr>
              <a:lnSpc>
                <a:spcPct val="80000"/>
              </a:lnSpc>
            </a:pPr>
            <a:r>
              <a:rPr lang="en-US" sz="1800" dirty="0"/>
              <a:t>When a program is executed, the objects interact by sending messages to one another. </a:t>
            </a:r>
          </a:p>
          <a:p>
            <a:pPr>
              <a:lnSpc>
                <a:spcPct val="80000"/>
              </a:lnSpc>
            </a:pPr>
            <a:r>
              <a:rPr lang="en-US" sz="1800" dirty="0"/>
              <a:t>For example,:    if “customer” and “account” are to object in a program, then the customer object may send a message to the count object requesting for the bank balance.</a:t>
            </a:r>
            <a:endParaRPr lang="en-US" sz="1800" dirty="0">
              <a:latin typeface="Times New Roman" pitchFamily="18" charset="0"/>
              <a:cs typeface="Times New Roman" pitchFamily="18" charset="0"/>
            </a:endParaRPr>
          </a:p>
        </p:txBody>
      </p:sp>
      <p:sp>
        <p:nvSpPr>
          <p:cNvPr id="4" name="Rectangle 3"/>
          <p:cNvSpPr/>
          <p:nvPr/>
        </p:nvSpPr>
        <p:spPr>
          <a:xfrm>
            <a:off x="3429000" y="3276600"/>
            <a:ext cx="2514600" cy="3276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OBJECTS: </a:t>
            </a:r>
          </a:p>
          <a:p>
            <a:endParaRPr lang="en-US" dirty="0"/>
          </a:p>
          <a:p>
            <a:r>
              <a:rPr lang="en-US" dirty="0"/>
              <a:t>STUDENT </a:t>
            </a:r>
          </a:p>
          <a:p>
            <a:r>
              <a:rPr lang="en-US" dirty="0"/>
              <a:t>	DATA </a:t>
            </a:r>
          </a:p>
          <a:p>
            <a:r>
              <a:rPr lang="en-US" dirty="0"/>
              <a:t>	Name </a:t>
            </a:r>
          </a:p>
          <a:p>
            <a:r>
              <a:rPr lang="en-US" dirty="0"/>
              <a:t>	Date-of-birth </a:t>
            </a:r>
          </a:p>
          <a:p>
            <a:r>
              <a:rPr lang="en-US" dirty="0"/>
              <a:t>	Marks </a:t>
            </a:r>
          </a:p>
          <a:p>
            <a:r>
              <a:rPr lang="en-US" dirty="0"/>
              <a:t>FUNCTIONS </a:t>
            </a:r>
          </a:p>
          <a:p>
            <a:r>
              <a:rPr lang="en-US" dirty="0"/>
              <a:t>	Total </a:t>
            </a:r>
          </a:p>
          <a:p>
            <a:r>
              <a:rPr lang="en-US" dirty="0"/>
              <a:t>	Average </a:t>
            </a:r>
          </a:p>
          <a:p>
            <a:r>
              <a:rPr lang="en-US" dirty="0"/>
              <a:t>	Display </a:t>
            </a:r>
          </a:p>
          <a:p>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533400"/>
          </a:xfrm>
        </p:spPr>
        <p:txBody>
          <a:bodyPr>
            <a:normAutofit fontScale="90000"/>
          </a:bodyPr>
          <a:lstStyle/>
          <a:p>
            <a:r>
              <a:rPr lang="en-US" b="1" dirty="0"/>
              <a:t>Classes</a:t>
            </a:r>
            <a:endParaRPr lang="en-US" dirty="0"/>
          </a:p>
        </p:txBody>
      </p:sp>
      <p:sp>
        <p:nvSpPr>
          <p:cNvPr id="3" name="Content Placeholder 2"/>
          <p:cNvSpPr>
            <a:spLocks noGrp="1"/>
          </p:cNvSpPr>
          <p:nvPr>
            <p:ph sz="quarter" idx="1"/>
          </p:nvPr>
        </p:nvSpPr>
        <p:spPr>
          <a:xfrm>
            <a:off x="228600" y="762000"/>
            <a:ext cx="8458200" cy="5867400"/>
          </a:xfrm>
        </p:spPr>
        <p:txBody>
          <a:bodyPr>
            <a:normAutofit lnSpcReduction="10000"/>
          </a:bodyPr>
          <a:lstStyle/>
          <a:p>
            <a:pPr>
              <a:lnSpc>
                <a:spcPct val="80000"/>
              </a:lnSpc>
            </a:pPr>
            <a:r>
              <a:rPr lang="en-US" sz="1800" dirty="0"/>
              <a:t>The entire set of data and code of an object can be made a user-defined data type with the help of class. </a:t>
            </a:r>
          </a:p>
          <a:p>
            <a:pPr>
              <a:lnSpc>
                <a:spcPct val="80000"/>
              </a:lnSpc>
            </a:pPr>
            <a:r>
              <a:rPr lang="en-US" sz="1800" dirty="0"/>
              <a:t>A class is thus a collection of objects similar types. </a:t>
            </a:r>
          </a:p>
          <a:p>
            <a:pPr>
              <a:lnSpc>
                <a:spcPct val="80000"/>
              </a:lnSpc>
            </a:pPr>
            <a:endParaRPr lang="en-US" sz="1800" dirty="0"/>
          </a:p>
          <a:p>
            <a:pPr>
              <a:lnSpc>
                <a:spcPct val="80000"/>
              </a:lnSpc>
            </a:pPr>
            <a:r>
              <a:rPr lang="en-US" sz="1800" dirty="0"/>
              <a:t>For examples, Mango, Apple and orange members of class fruit.</a:t>
            </a:r>
          </a:p>
          <a:p>
            <a:pPr>
              <a:lnSpc>
                <a:spcPct val="80000"/>
              </a:lnSpc>
            </a:pPr>
            <a:endParaRPr lang="en-US" sz="1800" dirty="0">
              <a:latin typeface="Times New Roman" pitchFamily="18" charset="0"/>
              <a:cs typeface="Times New Roman" pitchFamily="18" charset="0"/>
            </a:endParaRPr>
          </a:p>
          <a:p>
            <a:pPr>
              <a:lnSpc>
                <a:spcPct val="80000"/>
              </a:lnSpc>
              <a:buNone/>
            </a:pPr>
            <a:r>
              <a:rPr lang="en-US" sz="1800" dirty="0">
                <a:latin typeface="Times New Roman" pitchFamily="18" charset="0"/>
                <a:cs typeface="Times New Roman" pitchFamily="18" charset="0"/>
              </a:rPr>
              <a:t> class  </a:t>
            </a:r>
            <a:r>
              <a:rPr lang="en-US" sz="1800" dirty="0" err="1">
                <a:latin typeface="Times New Roman" pitchFamily="18" charset="0"/>
                <a:cs typeface="Times New Roman" pitchFamily="18" charset="0"/>
              </a:rPr>
              <a:t>class</a:t>
            </a:r>
            <a:r>
              <a:rPr lang="en-US" sz="1800" dirty="0">
                <a:latin typeface="Times New Roman" pitchFamily="18" charset="0"/>
                <a:cs typeface="Times New Roman" pitchFamily="18" charset="0"/>
              </a:rPr>
              <a:t> _name</a:t>
            </a:r>
          </a:p>
          <a:p>
            <a:pPr>
              <a:lnSpc>
                <a:spcPct val="80000"/>
              </a:lnSpc>
              <a:buNone/>
            </a:pPr>
            <a:r>
              <a:rPr lang="en-US" sz="1800" dirty="0">
                <a:latin typeface="Times New Roman" pitchFamily="18" charset="0"/>
                <a:cs typeface="Times New Roman" pitchFamily="18" charset="0"/>
              </a:rPr>
              <a:t>{</a:t>
            </a:r>
          </a:p>
          <a:p>
            <a:pPr>
              <a:lnSpc>
                <a:spcPct val="80000"/>
              </a:lnSpc>
              <a:buNone/>
            </a:pPr>
            <a:r>
              <a:rPr lang="en-US" sz="1800" dirty="0">
                <a:latin typeface="Times New Roman" pitchFamily="18" charset="0"/>
                <a:cs typeface="Times New Roman" pitchFamily="18" charset="0"/>
              </a:rPr>
              <a:t>    Member of class;</a:t>
            </a:r>
          </a:p>
          <a:p>
            <a:pPr>
              <a:lnSpc>
                <a:spcPct val="80000"/>
              </a:lnSpc>
              <a:buNone/>
            </a:pPr>
            <a:r>
              <a:rPr lang="en-US" sz="1800" dirty="0">
                <a:latin typeface="Times New Roman" pitchFamily="18" charset="0"/>
                <a:cs typeface="Times New Roman" pitchFamily="18" charset="0"/>
              </a:rPr>
              <a:t>                ……</a:t>
            </a:r>
          </a:p>
          <a:p>
            <a:pPr>
              <a:lnSpc>
                <a:spcPct val="80000"/>
              </a:lnSpc>
              <a:buNone/>
            </a:pPr>
            <a:r>
              <a:rPr lang="en-US" sz="1800" dirty="0">
                <a:latin typeface="Times New Roman" pitchFamily="18" charset="0"/>
                <a:cs typeface="Times New Roman" pitchFamily="18" charset="0"/>
              </a:rPr>
              <a:t>}  </a:t>
            </a:r>
          </a:p>
          <a:p>
            <a:pPr>
              <a:lnSpc>
                <a:spcPct val="80000"/>
              </a:lnSpc>
              <a:buNone/>
            </a:pPr>
            <a:endParaRPr lang="en-US" sz="1800" dirty="0">
              <a:latin typeface="Times New Roman" pitchFamily="18" charset="0"/>
              <a:cs typeface="Times New Roman" pitchFamily="18" charset="0"/>
            </a:endParaRPr>
          </a:p>
          <a:p>
            <a:pPr>
              <a:lnSpc>
                <a:spcPct val="80000"/>
              </a:lnSpc>
              <a:buNone/>
            </a:pPr>
            <a:r>
              <a:rPr lang="en-US" sz="1800" dirty="0">
                <a:latin typeface="Times New Roman" pitchFamily="18" charset="0"/>
                <a:cs typeface="Times New Roman" pitchFamily="18" charset="0"/>
              </a:rPr>
              <a:t>Class fruit</a:t>
            </a:r>
          </a:p>
          <a:p>
            <a:pPr>
              <a:lnSpc>
                <a:spcPct val="80000"/>
              </a:lnSpc>
              <a:buNone/>
            </a:pPr>
            <a:r>
              <a:rPr lang="en-US" sz="1800" dirty="0">
                <a:latin typeface="Times New Roman" pitchFamily="18" charset="0"/>
                <a:cs typeface="Times New Roman" pitchFamily="18" charset="0"/>
              </a:rPr>
              <a:t>{</a:t>
            </a:r>
          </a:p>
          <a:p>
            <a:pPr>
              <a:lnSpc>
                <a:spcPct val="80000"/>
              </a:lnSpc>
              <a:buNone/>
            </a:pPr>
            <a:r>
              <a:rPr lang="en-US" sz="1800" dirty="0">
                <a:latin typeface="Times New Roman" pitchFamily="18" charset="0"/>
                <a:cs typeface="Times New Roman" pitchFamily="18" charset="0"/>
              </a:rPr>
              <a:t>  mango;</a:t>
            </a:r>
          </a:p>
          <a:p>
            <a:pPr>
              <a:lnSpc>
                <a:spcPct val="80000"/>
              </a:lnSpc>
              <a:buNone/>
            </a:pPr>
            <a:r>
              <a:rPr lang="en-US" sz="1800" dirty="0">
                <a:latin typeface="Times New Roman" pitchFamily="18" charset="0"/>
                <a:cs typeface="Times New Roman" pitchFamily="18" charset="0"/>
              </a:rPr>
              <a:t>Apple;</a:t>
            </a:r>
          </a:p>
          <a:p>
            <a:pPr>
              <a:lnSpc>
                <a:spcPct val="80000"/>
              </a:lnSpc>
              <a:buNone/>
            </a:pPr>
            <a:r>
              <a:rPr lang="en-US" sz="1800" dirty="0">
                <a:latin typeface="Times New Roman" pitchFamily="18" charset="0"/>
                <a:cs typeface="Times New Roman" pitchFamily="18" charset="0"/>
              </a:rPr>
              <a:t>}</a:t>
            </a:r>
          </a:p>
          <a:p>
            <a:pPr>
              <a:lnSpc>
                <a:spcPct val="80000"/>
              </a:lnSpc>
              <a:buNone/>
            </a:pPr>
            <a:endParaRPr lang="en-US" sz="1800" dirty="0">
              <a:latin typeface="Times New Roman" pitchFamily="18" charset="0"/>
              <a:cs typeface="Times New Roman" pitchFamily="18" charset="0"/>
            </a:endParaRPr>
          </a:p>
          <a:p>
            <a:pPr>
              <a:buNone/>
            </a:pPr>
            <a:r>
              <a:rPr lang="en-US" sz="1800" dirty="0"/>
              <a:t>Fruit Mango; </a:t>
            </a:r>
          </a:p>
          <a:p>
            <a:pPr>
              <a:buNone/>
            </a:pPr>
            <a:r>
              <a:rPr lang="en-US" sz="1800" dirty="0"/>
              <a:t>Will create an object </a:t>
            </a:r>
            <a:r>
              <a:rPr lang="en-US" sz="1800" b="1" dirty="0"/>
              <a:t>mango belonging to the class fruit.</a:t>
            </a:r>
            <a:r>
              <a:rPr lang="en-US" sz="1800" dirty="0">
                <a:latin typeface="Times New Roman" pitchFamily="18" charset="0"/>
                <a:cs typeface="Times New Roman" pitchFamily="18" charset="0"/>
              </a:rPr>
              <a:t>  </a:t>
            </a:r>
          </a:p>
          <a:p>
            <a:pPr>
              <a:lnSpc>
                <a:spcPct val="80000"/>
              </a:lnSpc>
            </a:pPr>
            <a:endParaRPr lang="en-US" sz="18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322</TotalTime>
  <Words>1637</Words>
  <Application>Microsoft Office PowerPoint</Application>
  <PresentationFormat>On-screen Show (4:3)</PresentationFormat>
  <Paragraphs>274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Century Schoolbook</vt:lpstr>
      <vt:lpstr>Times New Roman</vt:lpstr>
      <vt:lpstr>Wingdings</vt:lpstr>
      <vt:lpstr>Wingdings 2</vt:lpstr>
      <vt:lpstr>Oriel</vt:lpstr>
      <vt:lpstr>Developing Desktop Applications for business</vt:lpstr>
      <vt:lpstr>PowerPoint Presentation</vt:lpstr>
      <vt:lpstr>Procedure-Oriented Programming </vt:lpstr>
      <vt:lpstr>PowerPoint Presentation</vt:lpstr>
      <vt:lpstr>Object Oriented Paradigm </vt:lpstr>
      <vt:lpstr>PowerPoint Presentation</vt:lpstr>
      <vt:lpstr>Basic Concepts of Object Oriented Programming </vt:lpstr>
      <vt:lpstr>Objects :</vt:lpstr>
      <vt:lpstr>Classes</vt:lpstr>
      <vt:lpstr>Data Abstraction and Encapsulation</vt:lpstr>
      <vt:lpstr>Inheritance </vt:lpstr>
      <vt:lpstr>PowerPoint Presentation</vt:lpstr>
      <vt:lpstr>Polymorphism </vt:lpstr>
      <vt:lpstr>PowerPoint Presentation</vt:lpstr>
      <vt:lpstr>Dynamic Binding </vt:lpstr>
      <vt:lpstr>Message Passing </vt:lpstr>
      <vt:lpstr>PowerPoint Presentation</vt:lpstr>
      <vt:lpstr>Benefits of OOP </vt:lpstr>
      <vt:lpstr>Benefits of OOP </vt:lpstr>
      <vt:lpstr>Object Oriented Language </vt:lpstr>
      <vt:lpstr>Comments &amp;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FUNCTIONS</dc:title>
  <dc:creator>Admin</dc:creator>
  <cp:lastModifiedBy>Prasad shaha</cp:lastModifiedBy>
  <cp:revision>32</cp:revision>
  <dcterms:created xsi:type="dcterms:W3CDTF">2006-08-16T00:00:00Z</dcterms:created>
  <dcterms:modified xsi:type="dcterms:W3CDTF">2022-12-16T01:36:44Z</dcterms:modified>
</cp:coreProperties>
</file>