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1" r:id="rId5"/>
    <p:sldId id="262"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A2D8535-EACE-5F79-6704-6758AB70009F}" v="428" dt="2024-08-25T10:01:55.93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microsoft.com/office/2015/10/relationships/revisionInfo" Target="revisionInfo.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8/25/2024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8/25/2024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8/25/2024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8/25/2024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8/25/2024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8/25/2024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8/25/2024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8/25/2024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8/25/2024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8/25/2024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8/25/2024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US" smtClean="0"/>
              <a:t>8/25/2024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000" dirty="0">
                <a:solidFill>
                  <a:srgbClr val="1A202C"/>
                </a:solidFill>
              </a:rPr>
              <a:t>Lending Club Case Study</a:t>
            </a:r>
            <a:endParaRPr lang="en-US" sz="4000"/>
          </a:p>
          <a:p>
            <a:endParaRPr lang="en-US" dirty="0"/>
          </a:p>
        </p:txBody>
      </p:sp>
      <p:sp>
        <p:nvSpPr>
          <p:cNvPr id="5" name="Title 1">
            <a:extLst>
              <a:ext uri="{FF2B5EF4-FFF2-40B4-BE49-F238E27FC236}">
                <a16:creationId xmlns:a16="http://schemas.microsoft.com/office/drawing/2014/main" id="{08F9F9DC-F3B5-B910-49EE-0E7F6DBD1FEE}"/>
              </a:ext>
            </a:extLst>
          </p:cNvPr>
          <p:cNvSpPr txBox="1">
            <a:spLocks/>
          </p:cNvSpPr>
          <p:nvPr/>
        </p:nvSpPr>
        <p:spPr>
          <a:xfrm>
            <a:off x="6608916" y="5256827"/>
            <a:ext cx="4981678" cy="789859"/>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1800" dirty="0"/>
              <a:t>Presentation Submitted By: Vishal Verma</a:t>
            </a:r>
          </a:p>
        </p:txBody>
      </p:sp>
    </p:spTree>
    <p:extLst>
      <p:ext uri="{BB962C8B-B14F-4D97-AF65-F5344CB8AC3E}">
        <p14:creationId xmlns:p14="http://schemas.microsoft.com/office/powerpoint/2010/main" val="1098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CCAA88-E8AC-D6C2-F96B-6FF4C05D93C8}"/>
              </a:ext>
            </a:extLst>
          </p:cNvPr>
          <p:cNvSpPr>
            <a:spLocks noGrp="1"/>
          </p:cNvSpPr>
          <p:nvPr>
            <p:ph type="title"/>
          </p:nvPr>
        </p:nvSpPr>
        <p:spPr/>
        <p:txBody>
          <a:bodyPr/>
          <a:lstStyle/>
          <a:p>
            <a:r>
              <a:rPr lang="en-US" dirty="0"/>
              <a:t>Problem Statement</a:t>
            </a:r>
          </a:p>
        </p:txBody>
      </p:sp>
      <p:sp>
        <p:nvSpPr>
          <p:cNvPr id="3" name="Content Placeholder 2">
            <a:extLst>
              <a:ext uri="{FF2B5EF4-FFF2-40B4-BE49-F238E27FC236}">
                <a16:creationId xmlns:a16="http://schemas.microsoft.com/office/drawing/2014/main" id="{82BA59F4-BC5F-2E5B-B9B6-C519073FE29F}"/>
              </a:ext>
            </a:extLst>
          </p:cNvPr>
          <p:cNvSpPr>
            <a:spLocks noGrp="1"/>
          </p:cNvSpPr>
          <p:nvPr>
            <p:ph idx="1"/>
          </p:nvPr>
        </p:nvSpPr>
        <p:spPr/>
        <p:txBody>
          <a:bodyPr vert="horz" lIns="91440" tIns="45720" rIns="91440" bIns="45720" rtlCol="0" anchor="t">
            <a:normAutofit/>
          </a:bodyPr>
          <a:lstStyle/>
          <a:p>
            <a:r>
              <a:rPr lang="en-US" dirty="0"/>
              <a:t>On loan data set is to aim is to identify patterns which indicate if a person is likely to default, which may be used for taking actions such as denying the loan, reducing the amount of loan, lending (</a:t>
            </a:r>
            <a:r>
              <a:rPr lang="en-US" dirty="0" err="1"/>
              <a:t>to</a:t>
            </a:r>
            <a:r>
              <a:rPr lang="en-US" dirty="0"/>
              <a:t> risky applicants) at a higher interest rate, etc.</a:t>
            </a:r>
          </a:p>
        </p:txBody>
      </p:sp>
    </p:spTree>
    <p:extLst>
      <p:ext uri="{BB962C8B-B14F-4D97-AF65-F5344CB8AC3E}">
        <p14:creationId xmlns:p14="http://schemas.microsoft.com/office/powerpoint/2010/main" val="3494495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DE3C75-134D-F814-BC76-B5B89343AC70}"/>
              </a:ext>
            </a:extLst>
          </p:cNvPr>
          <p:cNvSpPr>
            <a:spLocks noGrp="1"/>
          </p:cNvSpPr>
          <p:nvPr>
            <p:ph type="title"/>
          </p:nvPr>
        </p:nvSpPr>
        <p:spPr/>
        <p:txBody>
          <a:bodyPr/>
          <a:lstStyle/>
          <a:p>
            <a:r>
              <a:rPr lang="en-US" dirty="0"/>
              <a:t>Steps Taken Care While Analysis</a:t>
            </a:r>
          </a:p>
        </p:txBody>
      </p:sp>
      <p:sp>
        <p:nvSpPr>
          <p:cNvPr id="3" name="Content Placeholder 2">
            <a:extLst>
              <a:ext uri="{FF2B5EF4-FFF2-40B4-BE49-F238E27FC236}">
                <a16:creationId xmlns:a16="http://schemas.microsoft.com/office/drawing/2014/main" id="{C9471C14-9B83-FF34-643D-1952E906156B}"/>
              </a:ext>
            </a:extLst>
          </p:cNvPr>
          <p:cNvSpPr>
            <a:spLocks noGrp="1"/>
          </p:cNvSpPr>
          <p:nvPr>
            <p:ph idx="1"/>
          </p:nvPr>
        </p:nvSpPr>
        <p:spPr/>
        <p:txBody>
          <a:bodyPr vert="horz" lIns="91440" tIns="45720" rIns="91440" bIns="45720" rtlCol="0" anchor="t">
            <a:normAutofit lnSpcReduction="10000"/>
          </a:bodyPr>
          <a:lstStyle/>
          <a:p>
            <a:r>
              <a:rPr lang="en-US" dirty="0"/>
              <a:t>Understand Data Dictionary </a:t>
            </a:r>
          </a:p>
          <a:p>
            <a:r>
              <a:rPr lang="en-US" dirty="0"/>
              <a:t>Understand Data</a:t>
            </a:r>
          </a:p>
          <a:p>
            <a:r>
              <a:rPr lang="en-US" dirty="0"/>
              <a:t>Loading Data Set</a:t>
            </a:r>
          </a:p>
          <a:p>
            <a:r>
              <a:rPr lang="en-US" dirty="0"/>
              <a:t>Finding  and remove missing values</a:t>
            </a:r>
          </a:p>
          <a:p>
            <a:r>
              <a:rPr lang="en-US" dirty="0"/>
              <a:t>Find Categorical and Numerical Variables </a:t>
            </a:r>
          </a:p>
          <a:p>
            <a:r>
              <a:rPr lang="en-US" dirty="0"/>
              <a:t>Label Encoding</a:t>
            </a:r>
          </a:p>
          <a:p>
            <a:r>
              <a:rPr lang="en-US" dirty="0"/>
              <a:t>Finding Outlier</a:t>
            </a:r>
          </a:p>
          <a:p>
            <a:r>
              <a:rPr lang="en-US" dirty="0"/>
              <a:t>Perform </a:t>
            </a:r>
            <a:r>
              <a:rPr lang="en-US" dirty="0">
                <a:ea typeface="+mn-lt"/>
                <a:cs typeface="+mn-lt"/>
              </a:rPr>
              <a:t>Univariate &amp; Bivariate Analysis</a:t>
            </a:r>
            <a:endParaRPr lang="en-US" dirty="0"/>
          </a:p>
          <a:p>
            <a:r>
              <a:rPr lang="en-US" dirty="0"/>
              <a:t>Conclusion on Result</a:t>
            </a:r>
          </a:p>
          <a:p>
            <a:endParaRPr lang="en-US" dirty="0"/>
          </a:p>
          <a:p>
            <a:endParaRPr lang="en-US" dirty="0"/>
          </a:p>
        </p:txBody>
      </p:sp>
    </p:spTree>
    <p:extLst>
      <p:ext uri="{BB962C8B-B14F-4D97-AF65-F5344CB8AC3E}">
        <p14:creationId xmlns:p14="http://schemas.microsoft.com/office/powerpoint/2010/main" val="21932262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1E306E-520B-2686-DDC2-85EB4F932741}"/>
              </a:ext>
            </a:extLst>
          </p:cNvPr>
          <p:cNvSpPr>
            <a:spLocks noGrp="1"/>
          </p:cNvSpPr>
          <p:nvPr>
            <p:ph type="title"/>
          </p:nvPr>
        </p:nvSpPr>
        <p:spPr/>
        <p:txBody>
          <a:bodyPr/>
          <a:lstStyle/>
          <a:p>
            <a:r>
              <a:rPr lang="en-US" dirty="0"/>
              <a:t>Bivariate Analysis Result</a:t>
            </a:r>
          </a:p>
          <a:p>
            <a:endParaRPr lang="en-US" dirty="0"/>
          </a:p>
        </p:txBody>
      </p:sp>
      <p:sp>
        <p:nvSpPr>
          <p:cNvPr id="3" name="Text Placeholder 2">
            <a:extLst>
              <a:ext uri="{FF2B5EF4-FFF2-40B4-BE49-F238E27FC236}">
                <a16:creationId xmlns:a16="http://schemas.microsoft.com/office/drawing/2014/main" id="{902BD3FA-3997-67D2-A1A3-5398C4BCA44A}"/>
              </a:ext>
            </a:extLst>
          </p:cNvPr>
          <p:cNvSpPr>
            <a:spLocks noGrp="1"/>
          </p:cNvSpPr>
          <p:nvPr>
            <p:ph type="body" idx="1"/>
          </p:nvPr>
        </p:nvSpPr>
        <p:spPr/>
        <p:txBody>
          <a:bodyPr/>
          <a:lstStyle/>
          <a:p>
            <a:r>
              <a:rPr lang="en-US" dirty="0"/>
              <a:t>Graphical Representation of Result</a:t>
            </a:r>
          </a:p>
        </p:txBody>
      </p:sp>
      <p:pic>
        <p:nvPicPr>
          <p:cNvPr id="7" name="Content Placeholder 6" descr="A graph with blue dots&#10;&#10;Description automatically generated">
            <a:extLst>
              <a:ext uri="{FF2B5EF4-FFF2-40B4-BE49-F238E27FC236}">
                <a16:creationId xmlns:a16="http://schemas.microsoft.com/office/drawing/2014/main" id="{A9EB9C70-FB6E-3357-A66A-FD0A0B5F207D}"/>
              </a:ext>
            </a:extLst>
          </p:cNvPr>
          <p:cNvPicPr>
            <a:picLocks noGrp="1" noChangeAspect="1"/>
          </p:cNvPicPr>
          <p:nvPr>
            <p:ph sz="half" idx="2"/>
          </p:nvPr>
        </p:nvPicPr>
        <p:blipFill>
          <a:blip r:embed="rId2"/>
          <a:stretch>
            <a:fillRect/>
          </a:stretch>
        </p:blipFill>
        <p:spPr>
          <a:xfrm>
            <a:off x="384629" y="2503714"/>
            <a:ext cx="5326631" cy="4114800"/>
          </a:xfrm>
        </p:spPr>
      </p:pic>
      <p:sp>
        <p:nvSpPr>
          <p:cNvPr id="5" name="Text Placeholder 4">
            <a:extLst>
              <a:ext uri="{FF2B5EF4-FFF2-40B4-BE49-F238E27FC236}">
                <a16:creationId xmlns:a16="http://schemas.microsoft.com/office/drawing/2014/main" id="{6BA520B5-719D-A6A5-BB5C-EC8F4A432A96}"/>
              </a:ext>
            </a:extLst>
          </p:cNvPr>
          <p:cNvSpPr>
            <a:spLocks noGrp="1"/>
          </p:cNvSpPr>
          <p:nvPr>
            <p:ph type="body" sz="quarter" idx="3"/>
          </p:nvPr>
        </p:nvSpPr>
        <p:spPr/>
        <p:txBody>
          <a:bodyPr/>
          <a:lstStyle/>
          <a:p>
            <a:r>
              <a:rPr lang="en-US" dirty="0"/>
              <a:t>Condition</a:t>
            </a:r>
          </a:p>
        </p:txBody>
      </p:sp>
      <p:sp>
        <p:nvSpPr>
          <p:cNvPr id="6" name="Content Placeholder 5">
            <a:extLst>
              <a:ext uri="{FF2B5EF4-FFF2-40B4-BE49-F238E27FC236}">
                <a16:creationId xmlns:a16="http://schemas.microsoft.com/office/drawing/2014/main" id="{A91B0A38-C96F-2B5A-E303-9247BEA8C78D}"/>
              </a:ext>
            </a:extLst>
          </p:cNvPr>
          <p:cNvSpPr>
            <a:spLocks noGrp="1"/>
          </p:cNvSpPr>
          <p:nvPr>
            <p:ph sz="quarter" idx="4"/>
          </p:nvPr>
        </p:nvSpPr>
        <p:spPr/>
        <p:txBody>
          <a:bodyPr vert="horz" lIns="91440" tIns="45720" rIns="91440" bIns="45720" rtlCol="0" anchor="t">
            <a:noAutofit/>
          </a:bodyPr>
          <a:lstStyle/>
          <a:p>
            <a:pPr marL="0" indent="0">
              <a:buNone/>
            </a:pPr>
            <a:r>
              <a:rPr lang="en-US" sz="1800" dirty="0"/>
              <a:t>Compare loan amount vs annual income If person home ownership is Rent, Emp length less than 3, fall under grade C, Payment plan is No, and delinquency in the borrower's credit file for the past 2 years.</a:t>
            </a:r>
          </a:p>
          <a:p>
            <a:pPr marL="0" indent="0">
              <a:buNone/>
            </a:pPr>
            <a:endParaRPr lang="en-US" sz="1800" dirty="0"/>
          </a:p>
          <a:p>
            <a:pPr marL="0" indent="0">
              <a:buNone/>
            </a:pPr>
            <a:r>
              <a:rPr lang="en-US" sz="1800" dirty="0"/>
              <a:t>In the right side of graph generated based on the above conditions and can identify person is likely to default</a:t>
            </a:r>
          </a:p>
          <a:p>
            <a:pPr marL="0" indent="0">
              <a:buNone/>
            </a:pPr>
            <a:endParaRPr lang="en-US" dirty="0"/>
          </a:p>
        </p:txBody>
      </p:sp>
    </p:spTree>
    <p:extLst>
      <p:ext uri="{BB962C8B-B14F-4D97-AF65-F5344CB8AC3E}">
        <p14:creationId xmlns:p14="http://schemas.microsoft.com/office/powerpoint/2010/main" val="26900833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6F5839E8-5D97-7B07-376E-96EA7BEF6CF9}"/>
              </a:ext>
            </a:extLst>
          </p:cNvPr>
          <p:cNvSpPr txBox="1">
            <a:spLocks/>
          </p:cNvSpPr>
          <p:nvPr/>
        </p:nvSpPr>
        <p:spPr>
          <a:xfrm>
            <a:off x="941388" y="2368096"/>
            <a:ext cx="10515600" cy="1325563"/>
          </a:xfrm>
          <a:prstGeom prst="rect">
            <a:avLst/>
          </a:prstGeom>
        </p:spPr>
        <p:txBody>
          <a:bodyPr lIns="91440" tIns="45720" rIns="91440" bIns="45720" anchor="t"/>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Thank You!</a:t>
            </a:r>
          </a:p>
          <a:p>
            <a:endParaRPr lang="en-US" dirty="0"/>
          </a:p>
        </p:txBody>
      </p:sp>
    </p:spTree>
    <p:extLst>
      <p:ext uri="{BB962C8B-B14F-4D97-AF65-F5344CB8AC3E}">
        <p14:creationId xmlns:p14="http://schemas.microsoft.com/office/powerpoint/2010/main" val="21120342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5</Slides>
  <Notes>0</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office theme</vt:lpstr>
      <vt:lpstr>Lending Club Case Study </vt:lpstr>
      <vt:lpstr>Problem Statement</vt:lpstr>
      <vt:lpstr>Steps Taken Care While Analysis</vt:lpstr>
      <vt:lpstr>Bivariate Analysis Result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108</cp:revision>
  <dcterms:created xsi:type="dcterms:W3CDTF">2024-08-25T09:34:40Z</dcterms:created>
  <dcterms:modified xsi:type="dcterms:W3CDTF">2024-08-25T10:02:04Z</dcterms:modified>
</cp:coreProperties>
</file>