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4" r:id="rId2"/>
    <p:sldId id="1369" r:id="rId3"/>
    <p:sldId id="1371" r:id="rId4"/>
    <p:sldId id="1372" r:id="rId5"/>
    <p:sldId id="1373" r:id="rId6"/>
    <p:sldId id="1374" r:id="rId7"/>
    <p:sldId id="1375" r:id="rId8"/>
    <p:sldId id="1378" r:id="rId9"/>
    <p:sldId id="1376" r:id="rId10"/>
    <p:sldId id="1377" r:id="rId11"/>
    <p:sldId id="1380" r:id="rId12"/>
    <p:sldId id="1398" r:id="rId13"/>
    <p:sldId id="1382" r:id="rId14"/>
    <p:sldId id="1315" r:id="rId15"/>
    <p:sldId id="1383" r:id="rId16"/>
    <p:sldId id="1385" r:id="rId17"/>
    <p:sldId id="1386" r:id="rId18"/>
    <p:sldId id="1387" r:id="rId19"/>
    <p:sldId id="1396" r:id="rId20"/>
    <p:sldId id="1391" r:id="rId21"/>
    <p:sldId id="1388" r:id="rId22"/>
    <p:sldId id="1355" r:id="rId23"/>
    <p:sldId id="1394" r:id="rId24"/>
    <p:sldId id="1395" r:id="rId25"/>
    <p:sldId id="1368" r:id="rId26"/>
    <p:sldId id="1346" r:id="rId27"/>
    <p:sldId id="1344" r:id="rId28"/>
    <p:sldId id="1314" r:id="rId29"/>
    <p:sldId id="1238" r:id="rId30"/>
    <p:sldId id="1361" r:id="rId31"/>
    <p:sldId id="1362" r:id="rId32"/>
    <p:sldId id="13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860" y="28"/>
      </p:cViewPr>
      <p:guideLst/>
    </p:cSldViewPr>
  </p:slideViewPr>
  <p:outlineViewPr>
    <p:cViewPr>
      <p:scale>
        <a:sx n="33" d="100"/>
        <a:sy n="33" d="100"/>
      </p:scale>
      <p:origin x="0" y="-4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7115-FA6B-4B87-A996-95EA65EAB6FE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E0786-51CB-40F6-9FB2-6021517E98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98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346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might have heard of GPT-2 reaction,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51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56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39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84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workings of the CNN on word embeddings by focusing on the dimensionality of matrices in each intermediate step.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CNN is basically a neural-based approach which represents a feature function that is applied to constituting words or n-grams to extract higher-level features. The resulting abstract features have been effectively used for sentiment analysis, machine translation, and question answering, among other tasks.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76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There is Max Pooling function. Reduce the amount of data, and reduce the dimension of the input size. </a:t>
            </a:r>
            <a:r>
              <a:rPr lang="en-CA" dirty="0" err="1"/>
              <a:t>Softmax</a:t>
            </a:r>
            <a:r>
              <a:rPr lang="en-CA" dirty="0"/>
              <a:t>, when you have multiple outputs, convert your output layers into a probability 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20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the focus recently has been on these large unsupervised pretrained language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Pre-trained Language Model (PLM) is a very popular topic in NLP. The above shows their relationship with a diagram.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67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using word2vec or </a:t>
            </a:r>
            <a:r>
              <a:rPr lang="en-CA" dirty="0" err="1"/>
              <a:t>GloVe</a:t>
            </a:r>
            <a:r>
              <a:rPr lang="en-CA" dirty="0"/>
              <a:t>, these two “cell” will have the same vectors although there meaning are completely different. While </a:t>
            </a:r>
            <a:r>
              <a:rPr lang="en-CA" dirty="0" err="1"/>
              <a:t>ELMo</a:t>
            </a:r>
            <a:r>
              <a:rPr lang="en-CA" dirty="0"/>
              <a:t> or BERT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generate different word embeddings for these two “cell”.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E0786-51CB-40F6-9FB2-6021517E987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22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4E02-C613-4306-AB90-28AD55AA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F4A2B-1673-446D-A04E-7DF75DE02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C608-3894-46ED-9A9B-FBD57793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BB12-5954-4F27-A6AB-BF1117CC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8C7D-6FDE-440B-B44A-221B9AE7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32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11D8-EF4F-4F8C-842A-B503B900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9CC22-A76B-4494-8CF7-3B8D22E41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F31A-4AF1-46A8-8BE9-AF5FB794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2DDB-E846-4535-A926-52EC43E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5CAB-B85A-4325-8265-B0F1C1D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62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86909-D7C1-4319-8185-38C4E067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12DB-0D70-4DEE-B2A3-3F586EAA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C411-EC7B-448D-9152-13A8994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8A9C-E4B1-474E-A1D0-89C9CAB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BA0F-7B25-4D88-9B55-79FE7520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E285-7B29-47F1-846E-C33DD5AD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8C88-81AD-445A-BD17-985AFAA4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999C-AC98-4ABA-8760-10DB5A89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C483-EEA9-40D7-B7B3-2B4B2E34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A806-AD14-4918-A7B3-BA03680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70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8452-A7DA-4FDA-AA16-03641414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2B056-7F44-4123-BF0A-9C40A3C8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F9DED-7393-4340-B237-3EA14670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B76D-1568-4D5F-A08E-56ADE220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24AA-1341-4130-A0B7-4E6EC0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88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4EC1-954A-4EB5-938D-1FE40709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070A-EAFE-4F3A-BEF6-2CFD1908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E7B4D-A6C0-49B4-B58A-D4677DB9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F033F-3799-46B6-87C0-0A066EC7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E903B-AAD6-4246-B236-84AB1D6D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2DC1-A0C0-40F0-8F24-04AC08AD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9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6065-F577-422A-A8BC-E3306F61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3DFC-05E2-469F-858B-2DCDE538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B1E1B-490A-4651-AE42-CA342B7A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B461-4E80-4233-B660-9B1D0B614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BEE20-BE52-4684-B13F-E60F79E40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D4A9C-5243-4940-9327-A1B2D4BE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7AB7D-036A-48BE-8A8B-9F06865D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4130B-18C6-4334-9FFD-4D0B76EE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7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769F-D46A-43BD-91E6-E077EC61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367CE-9206-4FB2-8DE5-8349CC8F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DAF82-6558-4CEA-986B-AEA7D2C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49686-71D6-4B7E-942A-2800D17C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8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5FDCE-D476-4870-9A7A-C5A924CA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45F4-156C-4455-A0A9-1D65614B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631CE-1942-499F-BC1C-30F4F776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6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252C-D4FB-4B23-AB9C-784907B3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5B78-A2B0-43A4-B99A-1341145B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28DAF-7605-44F2-BA24-0A4C2FD1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732B-37F0-4C69-9189-341B2D0E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2EF3-08D0-4E5D-B9F2-02D50FBD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EFD11-C331-451A-B92A-BFA1E0B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5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97E6-7C84-40F8-B75D-4011A69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F92BD-E053-4371-806A-75B2B4375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5A1B2-B058-4878-99B9-002469B2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E54BD-7C85-401E-85FD-483738D2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9C12-2F41-4683-A19D-0484FB81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91850-870A-4693-8C0B-FC5FA985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2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4F7B7-54E1-42A7-B47C-9DB14A02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BD8C-2DE8-4A5D-A871-92A341A4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1D59-6753-43F7-8431-D77E9876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AB62-5CFA-4681-8377-2CB1AAD87842}" type="datetimeFigureOut">
              <a:rPr lang="en-CA" smtClean="0"/>
              <a:t>2019-11-16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96638-8843-44AD-8FC3-EC5256865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A55E-48D3-42A3-A21A-CDEE4E9A1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C8F4-2871-47BA-873E-0EC3EC66DB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tsusanl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susanl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anli2016/PyCon-Canada-2019-NLP-Tutor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oshuakim.io/category/nlp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clweb.org/anthology/D14-1181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hunlp/PLMpaper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convolutional-networks/#overview" TargetMode="External"/><Relationship Id="rId3" Type="http://schemas.openxmlformats.org/officeDocument/2006/relationships/hyperlink" Target="https://thegradient.pub/" TargetMode="External"/><Relationship Id="rId7" Type="http://schemas.openxmlformats.org/officeDocument/2006/relationships/hyperlink" Target="https://papers.nips.cc/paper/5021-distributed-representations-of-words-and-phrases-and-their-compositionality.pdf" TargetMode="External"/><Relationship Id="rId2" Type="http://schemas.openxmlformats.org/officeDocument/2006/relationships/hyperlink" Target="http://rud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301.3781.pdf" TargetMode="External"/><Relationship Id="rId5" Type="http://schemas.openxmlformats.org/officeDocument/2006/relationships/hyperlink" Target="https://github.com/keon/awesome-nlp" TargetMode="External"/><Relationship Id="rId4" Type="http://schemas.openxmlformats.org/officeDocument/2006/relationships/hyperlink" Target="https://github.com/thunlp/PLMpape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ccormickml.com/2016/04/19/word2vec-tutorial-the-skip-gram-mode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5B6035-342D-4249-94AD-50972C1F8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5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41F31-A7C3-45BF-ACF8-F6E2D85372D3}"/>
              </a:ext>
            </a:extLst>
          </p:cNvPr>
          <p:cNvSpPr/>
          <p:nvPr/>
        </p:nvSpPr>
        <p:spPr>
          <a:xfrm>
            <a:off x="3382824" y="1475252"/>
            <a:ext cx="7792720" cy="163068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>
                <a:latin typeface="Aharoni" panose="02010803020104030203" pitchFamily="2" charset="-79"/>
                <a:cs typeface="Aharoni" panose="02010803020104030203" pitchFamily="2" charset="-79"/>
              </a:rPr>
              <a:t>Do It Yourself Natural Language 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C6741-4F17-4FB2-A881-47680060D338}"/>
              </a:ext>
            </a:extLst>
          </p:cNvPr>
          <p:cNvSpPr/>
          <p:nvPr/>
        </p:nvSpPr>
        <p:spPr>
          <a:xfrm>
            <a:off x="20320" y="4831070"/>
            <a:ext cx="4257040" cy="201677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Susan Li</a:t>
            </a:r>
          </a:p>
          <a:p>
            <a:pPr algn="ctr"/>
            <a:r>
              <a:rPr lang="en-CA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https://medium.com/@actsusanli</a:t>
            </a:r>
            <a:endParaRPr lang="en-CA" sz="2000" b="1" dirty="0">
              <a:solidFill>
                <a:schemeClr val="bg1"/>
              </a:solidFill>
            </a:endParaRPr>
          </a:p>
          <a:p>
            <a:pPr algn="ctr"/>
            <a:r>
              <a:rPr lang="en-CA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https://www.linkedin.com/in/susanli/</a:t>
            </a:r>
            <a:endParaRPr lang="en-CA" sz="2000" dirty="0">
              <a:solidFill>
                <a:schemeClr val="bg1"/>
              </a:solidFill>
            </a:endParaRPr>
          </a:p>
          <a:p>
            <a:pPr algn="ctr"/>
            <a:r>
              <a:rPr lang="en-CA" sz="2000" b="1" dirty="0"/>
              <a:t>Sr. Data Scientist</a:t>
            </a:r>
          </a:p>
          <a:p>
            <a:pPr algn="ctr"/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B79DF0-C220-4E77-9031-CD8F90AFF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013" y="6350000"/>
            <a:ext cx="1246389" cy="372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BF8E5-F5EC-42D1-B83F-4B2BA82B8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"/>
            <a:ext cx="3914453" cy="9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D57F-3C9E-4CCC-8B9F-F3937DAF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Word2vec Embedding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F11402-D823-4B80-A4DE-C6A4DFB5D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748756"/>
            <a:ext cx="8953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5B78-EAA5-4A77-92B7-47470BE7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365126"/>
            <a:ext cx="10077450" cy="1034256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Word2vec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5A31DB-ECD5-4E0C-B6CA-E98C7189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08" y="2389859"/>
            <a:ext cx="10493209" cy="30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946E-2E17-4FF1-8DCC-8B6DCC8E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it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10E4-0E7B-4DF8-AB56-5054F724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sz="4000" dirty="0"/>
              <a:t>Word2vec Embedding for a BBC news data set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31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162D-63F5-4607-A5D5-52856B40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Do it yourself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63997D-D62C-42BD-B7E2-1674E5F81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575" y="2687458"/>
            <a:ext cx="10214226" cy="263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3F6F-EAC0-49F4-A624-E210C2E6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6" y="365126"/>
            <a:ext cx="9730483" cy="914400"/>
          </a:xfrm>
        </p:spPr>
        <p:txBody>
          <a:bodyPr>
            <a:normAutofit/>
          </a:bodyPr>
          <a:lstStyle/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8A7-0717-4BA4-A7DF-710CE982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563" y="1784528"/>
            <a:ext cx="10181493" cy="397927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RNNs can make use of sequential information.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RNNs can use their internal memory to process arbitrary sequences of inputs.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RNNs use time-series information. i.e. what I spoke last will impact what I will speak next.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RNNs are ideal for text and speech analysis.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commonly used type of RNNs are LSTMs</a:t>
            </a:r>
          </a:p>
        </p:txBody>
      </p:sp>
    </p:spTree>
    <p:extLst>
      <p:ext uri="{BB962C8B-B14F-4D97-AF65-F5344CB8AC3E}">
        <p14:creationId xmlns:p14="http://schemas.microsoft.com/office/powerpoint/2010/main" val="313421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5E47-D35A-4989-82A0-B2F98954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62" y="365125"/>
            <a:ext cx="9647435" cy="960241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(RNNs)</a:t>
            </a:r>
            <a:endParaRPr lang="en-CA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54BF44-1C7B-435E-A1B8-DB4F33347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57" y="2056109"/>
            <a:ext cx="8693367" cy="2690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581126-2A2E-4F0B-9106-6A63A6518C57}"/>
              </a:ext>
            </a:extLst>
          </p:cNvPr>
          <p:cNvSpPr txBox="1"/>
          <p:nvPr/>
        </p:nvSpPr>
        <p:spPr>
          <a:xfrm>
            <a:off x="3246636" y="5383657"/>
            <a:ext cx="596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linkClick r:id="rId3"/>
              </a:rPr>
              <a:t>https://colah.github.io/posts/2015-08-Understanding-LSTMs/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569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79E-5116-402A-8926-C7AC53A5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(RNNs)</a:t>
            </a:r>
            <a:endParaRPr lang="en-CA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EAB840-1235-44E7-BEE4-4DC5926D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365" y="2054831"/>
            <a:ext cx="7000607" cy="2942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9A883-0CE5-4BC5-8C7E-85D3ABE5BBDF}"/>
              </a:ext>
            </a:extLst>
          </p:cNvPr>
          <p:cNvSpPr txBox="1"/>
          <p:nvPr/>
        </p:nvSpPr>
        <p:spPr>
          <a:xfrm>
            <a:off x="3061695" y="5455575"/>
            <a:ext cx="596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https://colah.github.io/posts/2015-08-Understanding-LSTMs/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442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3440-E549-434F-9F1F-83C61F79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672" y="365125"/>
            <a:ext cx="9792128" cy="960241"/>
          </a:xfrm>
        </p:spPr>
        <p:txBody>
          <a:bodyPr>
            <a:normAutofit/>
          </a:bodyPr>
          <a:lstStyle/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Long term dependency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E3474-D86D-4CA8-BB30-33FD1B39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1962367"/>
            <a:ext cx="8402406" cy="2688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52834-19B8-4DA7-A786-1F6B21E8EC07}"/>
              </a:ext>
            </a:extLst>
          </p:cNvPr>
          <p:cNvSpPr txBox="1"/>
          <p:nvPr/>
        </p:nvSpPr>
        <p:spPr>
          <a:xfrm>
            <a:off x="3441842" y="5311739"/>
            <a:ext cx="596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https://colah.github.io/posts/2015-08-Understanding-LSTMs/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45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AAB5-F8B8-4CB3-B256-30983BB9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024" y="365126"/>
            <a:ext cx="9216775" cy="888322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Long short term memory (LSTMs)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1A7455-4173-4BD5-AD48-B5E076666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673" y="1770252"/>
            <a:ext cx="71342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BC06F-DA09-4166-9767-C2D78D9D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CE7E-923C-4556-9D0A-820B31B1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48" y="365126"/>
            <a:ext cx="9822951" cy="991064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Talk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C18C-14FC-45E2-B1CC-66BACDCD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5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Learning Word2Vec embeddings</a:t>
            </a:r>
          </a:p>
          <a:p>
            <a:endParaRPr lang="en-CA" dirty="0"/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 for NLP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 for NLP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/>
              <a:t>All the materials for this tutorial are in this </a:t>
            </a:r>
            <a:r>
              <a:rPr lang="en-CA" dirty="0" err="1"/>
              <a:t>Github</a:t>
            </a:r>
            <a:r>
              <a:rPr lang="en-CA" dirty="0"/>
              <a:t> repo: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https://github.com/susanli2016/PyCon-Canada-2019-NLP-Tutorial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126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946E-2E17-4FF1-8DCC-8B6DCC8E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it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10E4-0E7B-4DF8-AB56-5054F724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 API with </a:t>
            </a:r>
            <a:r>
              <a:rPr lang="en-CA" sz="40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972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334-F0CD-4035-AE39-F193985B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139" y="365126"/>
            <a:ext cx="9452226" cy="723935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2A4B-14E3-47FC-A504-6BA37160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2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 advantage of convolutional neural networks is that they are more parallelizable than RNNs</a:t>
            </a:r>
          </a:p>
          <a:p>
            <a:pPr fontAlgn="base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CNN takes a fixed size inputs and generates fixed-size outputs.</a:t>
            </a:r>
          </a:p>
          <a:p>
            <a:pPr fontAlgn="base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CNN is a type of feed-forward artificial neural network - are variations of multilayer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perceptrons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which are designed to use minimal amounts of preprocessing.</a:t>
            </a:r>
          </a:p>
          <a:p>
            <a:pPr fontAlgn="base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CNN is basically a neural-based approach which represents a feature function that is applied to constituting words or n-grams to extract higher-level features. The resulting abstract features have been effectively used for sentiment analysis, machine translation, and question answering, among other tasks.</a:t>
            </a:r>
          </a:p>
          <a:p>
            <a:pPr fontAlgn="base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CNNs are ideal for computer vision. It has been adapted to NLP.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24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DA7E1-FA40-4F09-8F5C-F4B57007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687" y="1428220"/>
            <a:ext cx="4660250" cy="4879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C3315-C9D7-4438-A0A0-80E1E02205F3}"/>
              </a:ext>
            </a:extLst>
          </p:cNvPr>
          <p:cNvSpPr txBox="1"/>
          <p:nvPr/>
        </p:nvSpPr>
        <p:spPr>
          <a:xfrm>
            <a:off x="3801440" y="6359700"/>
            <a:ext cx="516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>
                <a:hlinkClick r:id="rId4"/>
              </a:rPr>
              <a:t>http://www.joshuakim.io/category/nlp/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21E34-7365-49A8-AEB6-94401ECAC0C3}"/>
              </a:ext>
            </a:extLst>
          </p:cNvPr>
          <p:cNvSpPr/>
          <p:nvPr/>
        </p:nvSpPr>
        <p:spPr>
          <a:xfrm>
            <a:off x="6281876" y="2434973"/>
            <a:ext cx="4629279" cy="36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Georgia" panose="02040502050405020303" pitchFamily="18" charset="0"/>
              </a:rPr>
              <a:t>(0.6 x 0.2 + 0.5 x 0.1 + … + 0.1 x 0.1 = 0.51)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B387D-F66F-44FE-B6FD-0302B30EEFC6}"/>
              </a:ext>
            </a:extLst>
          </p:cNvPr>
          <p:cNvSpPr/>
          <p:nvPr/>
        </p:nvSpPr>
        <p:spPr>
          <a:xfrm>
            <a:off x="6240788" y="4836823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0000"/>
                </a:solidFill>
                <a:latin typeface="Georgia" panose="02040502050405020303" pitchFamily="18" charset="0"/>
              </a:rPr>
              <a:t>(0.8 x 0.2 + 0.9 x 0.1 + … + 0.7 x 0.1 = 0.53)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50179-64A2-4875-8227-584475004A4C}"/>
              </a:ext>
            </a:extLst>
          </p:cNvPr>
          <p:cNvSpPr txBox="1"/>
          <p:nvPr/>
        </p:nvSpPr>
        <p:spPr>
          <a:xfrm>
            <a:off x="2270590" y="318501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CNNs</a:t>
            </a:r>
          </a:p>
        </p:txBody>
      </p:sp>
    </p:spTree>
    <p:extLst>
      <p:ext uri="{BB962C8B-B14F-4D97-AF65-F5344CB8AC3E}">
        <p14:creationId xmlns:p14="http://schemas.microsoft.com/office/powerpoint/2010/main" val="427793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ADCC06-2C6E-4153-B4A0-1773A1EA2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1895475"/>
            <a:ext cx="7324725" cy="3067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2B3CE-766F-49A2-954D-3F7B45553960}"/>
              </a:ext>
            </a:extLst>
          </p:cNvPr>
          <p:cNvSpPr txBox="1"/>
          <p:nvPr/>
        </p:nvSpPr>
        <p:spPr>
          <a:xfrm>
            <a:off x="3667876" y="5486400"/>
            <a:ext cx="563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>
                <a:hlinkClick r:id="rId4"/>
              </a:rPr>
              <a:t>https://www.aclweb.org/anthology/D14-1181.pdf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12DE0-8E02-4973-8EDD-C73B1E1BE968}"/>
              </a:ext>
            </a:extLst>
          </p:cNvPr>
          <p:cNvSpPr txBox="1"/>
          <p:nvPr/>
        </p:nvSpPr>
        <p:spPr>
          <a:xfrm>
            <a:off x="2743204" y="575357"/>
            <a:ext cx="433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CNN Architecture for Text </a:t>
            </a:r>
          </a:p>
        </p:txBody>
      </p:sp>
    </p:spTree>
    <p:extLst>
      <p:ext uri="{BB962C8B-B14F-4D97-AF65-F5344CB8AC3E}">
        <p14:creationId xmlns:p14="http://schemas.microsoft.com/office/powerpoint/2010/main" val="341672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EBF3-AF4F-4F96-BDF1-0A91EC425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Do it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CDD5F-6667-4690-BE24-400B2C49A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585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F898-A72B-46B7-A4EF-5AE2547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Pretrained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7EC8-EA4E-4E33-8E38-7E37FEF8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Enables learning models with significantly less data.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Additional benefit: Language models only require unlabelled data.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Enables application to low-resource languages where labelled data is scarce.</a:t>
            </a:r>
          </a:p>
        </p:txBody>
      </p:sp>
    </p:spTree>
    <p:extLst>
      <p:ext uri="{BB962C8B-B14F-4D97-AF65-F5344CB8AC3E}">
        <p14:creationId xmlns:p14="http://schemas.microsoft.com/office/powerpoint/2010/main" val="727231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94952-34B2-4006-B723-B9B8E71B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43" y="437986"/>
            <a:ext cx="8637313" cy="557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170C7A-1788-4642-8818-D53CEDB699C1}"/>
              </a:ext>
            </a:extLst>
          </p:cNvPr>
          <p:cNvSpPr txBox="1"/>
          <p:nvPr/>
        </p:nvSpPr>
        <p:spPr>
          <a:xfrm>
            <a:off x="3431568" y="6039875"/>
            <a:ext cx="58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Image credit: </a:t>
            </a:r>
            <a:r>
              <a:rPr lang="en-CA" dirty="0">
                <a:hlinkClick r:id="rId4"/>
              </a:rPr>
              <a:t>https://github.com/thunlp/PLMpapers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61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9FB8D-3C28-4DC1-AEEC-6F4B21A1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456657"/>
            <a:ext cx="5291666" cy="1944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D179D-40AB-4191-86FD-D27AFF0C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456657"/>
            <a:ext cx="5291667" cy="194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CD050-9874-4C91-A06F-DFED3B4D4869}"/>
              </a:ext>
            </a:extLst>
          </p:cNvPr>
          <p:cNvSpPr txBox="1"/>
          <p:nvPr/>
        </p:nvSpPr>
        <p:spPr>
          <a:xfrm>
            <a:off x="775374" y="4437372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2C6B1-AE25-4252-8318-370C397D7C06}"/>
              </a:ext>
            </a:extLst>
          </p:cNvPr>
          <p:cNvSpPr txBox="1"/>
          <p:nvPr/>
        </p:nvSpPr>
        <p:spPr>
          <a:xfrm>
            <a:off x="1571947" y="4438172"/>
            <a:ext cx="712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went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50A76-1A65-49B9-ADE7-D8FBB61A35E4}"/>
              </a:ext>
            </a:extLst>
          </p:cNvPr>
          <p:cNvSpPr txBox="1"/>
          <p:nvPr/>
        </p:nvSpPr>
        <p:spPr>
          <a:xfrm>
            <a:off x="2619911" y="4437905"/>
            <a:ext cx="403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0AC09-4109-442E-871C-C2C269AB13E9}"/>
              </a:ext>
            </a:extLst>
          </p:cNvPr>
          <p:cNvSpPr txBox="1"/>
          <p:nvPr/>
        </p:nvSpPr>
        <p:spPr>
          <a:xfrm>
            <a:off x="3400750" y="442763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prison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736D5-1543-4883-966D-C24359F14E3E}"/>
              </a:ext>
            </a:extLst>
          </p:cNvPr>
          <p:cNvSpPr txBox="1"/>
          <p:nvPr/>
        </p:nvSpPr>
        <p:spPr>
          <a:xfrm>
            <a:off x="4402379" y="443550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E6AD8-9AEF-4429-BCA7-50BAD6D77304}"/>
              </a:ext>
            </a:extLst>
          </p:cNvPr>
          <p:cNvSpPr txBox="1"/>
          <p:nvPr/>
        </p:nvSpPr>
        <p:spPr>
          <a:xfrm>
            <a:off x="5187039" y="442763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with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F41A0-9162-4669-A49F-4AECDF0051BB}"/>
              </a:ext>
            </a:extLst>
          </p:cNvPr>
          <p:cNvSpPr txBox="1"/>
          <p:nvPr/>
        </p:nvSpPr>
        <p:spPr>
          <a:xfrm>
            <a:off x="6421349" y="4417091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his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2AE26-EAE2-41D4-9124-6224483C73C3}"/>
              </a:ext>
            </a:extLst>
          </p:cNvPr>
          <p:cNvSpPr txBox="1"/>
          <p:nvPr/>
        </p:nvSpPr>
        <p:spPr>
          <a:xfrm>
            <a:off x="7274106" y="442709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6EA51F-F051-4A29-A2F7-8E65F46E2065}"/>
              </a:ext>
            </a:extLst>
          </p:cNvPr>
          <p:cNvSpPr txBox="1"/>
          <p:nvPr/>
        </p:nvSpPr>
        <p:spPr>
          <a:xfrm>
            <a:off x="8096038" y="4385732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phone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03DB9-305B-40AC-8B06-9AE7CBA03EF6}"/>
              </a:ext>
            </a:extLst>
          </p:cNvPr>
          <p:cNvCxnSpPr/>
          <p:nvPr/>
        </p:nvCxnSpPr>
        <p:spPr>
          <a:xfrm flipH="1" flipV="1">
            <a:off x="4058292" y="2013734"/>
            <a:ext cx="462337" cy="44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F02A80-0CAB-40BB-BD04-61A05B2F7EB7}"/>
              </a:ext>
            </a:extLst>
          </p:cNvPr>
          <p:cNvCxnSpPr/>
          <p:nvPr/>
        </p:nvCxnSpPr>
        <p:spPr>
          <a:xfrm flipV="1">
            <a:off x="4798031" y="2013734"/>
            <a:ext cx="389008" cy="41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91861D2-B3EA-4EA7-9CA0-0C9821BE7C55}"/>
              </a:ext>
            </a:extLst>
          </p:cNvPr>
          <p:cNvSpPr/>
          <p:nvPr/>
        </p:nvSpPr>
        <p:spPr>
          <a:xfrm>
            <a:off x="4880228" y="1263720"/>
            <a:ext cx="662684" cy="70834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1944EE-824E-468F-A45B-7E5066C2EA36}"/>
              </a:ext>
            </a:extLst>
          </p:cNvPr>
          <p:cNvSpPr txBox="1"/>
          <p:nvPr/>
        </p:nvSpPr>
        <p:spPr>
          <a:xfrm>
            <a:off x="5053477" y="153084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29271-BDAC-4800-9A11-0C5424F5BFA1}"/>
              </a:ext>
            </a:extLst>
          </p:cNvPr>
          <p:cNvSpPr txBox="1"/>
          <p:nvPr/>
        </p:nvSpPr>
        <p:spPr>
          <a:xfrm>
            <a:off x="3873357" y="1541125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A4BAAB-B3B4-43F9-8F16-15E7B1945D81}"/>
              </a:ext>
            </a:extLst>
          </p:cNvPr>
          <p:cNvCxnSpPr>
            <a:cxnSpLocks/>
          </p:cNvCxnSpPr>
          <p:nvPr/>
        </p:nvCxnSpPr>
        <p:spPr>
          <a:xfrm flipH="1" flipV="1">
            <a:off x="6893961" y="1972068"/>
            <a:ext cx="482886" cy="47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2DFCBC-1D69-4696-A5ED-6BD20C9EDEFE}"/>
              </a:ext>
            </a:extLst>
          </p:cNvPr>
          <p:cNvCxnSpPr>
            <a:cxnSpLocks/>
          </p:cNvCxnSpPr>
          <p:nvPr/>
        </p:nvCxnSpPr>
        <p:spPr>
          <a:xfrm flipV="1">
            <a:off x="7639560" y="2013735"/>
            <a:ext cx="316442" cy="43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5F8A87-E34C-4E26-B76C-772F44D5C6E1}"/>
              </a:ext>
            </a:extLst>
          </p:cNvPr>
          <p:cNvSpPr txBox="1"/>
          <p:nvPr/>
        </p:nvSpPr>
        <p:spPr>
          <a:xfrm>
            <a:off x="6688476" y="156167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DDC3E-9BB8-4105-9AFA-37A434396AAF}"/>
              </a:ext>
            </a:extLst>
          </p:cNvPr>
          <p:cNvSpPr txBox="1"/>
          <p:nvPr/>
        </p:nvSpPr>
        <p:spPr>
          <a:xfrm>
            <a:off x="7791618" y="158222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3A79-88AC-4713-B8D4-34372D0FEC85}"/>
              </a:ext>
            </a:extLst>
          </p:cNvPr>
          <p:cNvSpPr txBox="1"/>
          <p:nvPr/>
        </p:nvSpPr>
        <p:spPr>
          <a:xfrm>
            <a:off x="1130156" y="780836"/>
            <a:ext cx="1049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From Word Embeddings to Pretrained Language Models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028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65603-D7A1-4EDC-B14E-BBF4622F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511" y="643466"/>
            <a:ext cx="822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5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F961-6AA8-4DD2-816B-A2BF4FB5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Modeling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E125E-01AE-4DED-A83F-0B23925E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03" y="44641"/>
            <a:ext cx="5961697" cy="345916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E1E6F-98A2-49D3-A332-E8A398F1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9023" y="5266373"/>
            <a:ext cx="6697663" cy="1427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2E9F1-FBBD-43E7-BB40-9816E1ADE7A8}"/>
              </a:ext>
            </a:extLst>
          </p:cNvPr>
          <p:cNvSpPr txBox="1"/>
          <p:nvPr/>
        </p:nvSpPr>
        <p:spPr>
          <a:xfrm>
            <a:off x="333000" y="568960"/>
            <a:ext cx="49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This demo uses the public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GPT-2 language model to generate sentences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634C73-69D3-4E8F-A170-DDEA3F75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425" y="3503810"/>
            <a:ext cx="5762051" cy="16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5F00-85E7-4C08-801A-7341F145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One-Hot Encoding Sparse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7A0012-ACB0-4B2A-ADD9-088B1A93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3562" y="2426025"/>
            <a:ext cx="9907737" cy="29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7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B3F9F6-2285-4410-A843-7A665F921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846F0D-3B52-4960-9202-ED207D578294}"/>
              </a:ext>
            </a:extLst>
          </p:cNvPr>
          <p:cNvSpPr txBox="1"/>
          <p:nvPr/>
        </p:nvSpPr>
        <p:spPr>
          <a:xfrm>
            <a:off x="1119882" y="4767210"/>
            <a:ext cx="208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highlight>
                  <a:srgbClr val="FFFF00"/>
                </a:highlight>
              </a:rPr>
              <a:t>NLP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391F4-E42B-4C5B-8E89-5F6CF0829239}"/>
              </a:ext>
            </a:extLst>
          </p:cNvPr>
          <p:cNvSpPr txBox="1"/>
          <p:nvPr/>
        </p:nvSpPr>
        <p:spPr>
          <a:xfrm>
            <a:off x="9370029" y="3965827"/>
            <a:ext cx="2443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highlight>
                  <a:srgbClr val="FFFF00"/>
                </a:highlight>
              </a:rPr>
              <a:t>NLP production</a:t>
            </a:r>
          </a:p>
        </p:txBody>
      </p:sp>
    </p:spTree>
    <p:extLst>
      <p:ext uri="{BB962C8B-B14F-4D97-AF65-F5344CB8AC3E}">
        <p14:creationId xmlns:p14="http://schemas.microsoft.com/office/powerpoint/2010/main" val="424459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48843D3-FA36-4E6C-BBF0-EFB8B148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4" y="643466"/>
            <a:ext cx="89855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56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EE05-3969-4EFF-BD9B-C6826E7A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735" y="365126"/>
            <a:ext cx="9340064" cy="919144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Resources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E6CF-3B78-4A0C-BD27-72E8C5D3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hlinkClick r:id="rId2"/>
              </a:rPr>
              <a:t>http://ruder.io/</a:t>
            </a:r>
            <a:r>
              <a:rPr lang="en-CA" sz="2400" dirty="0"/>
              <a:t> Sebastian </a:t>
            </a:r>
            <a:r>
              <a:rPr lang="en-CA" sz="2400" dirty="0" err="1"/>
              <a:t>Ruder’s</a:t>
            </a:r>
            <a:r>
              <a:rPr lang="en-CA" sz="2400" dirty="0"/>
              <a:t> blog.</a:t>
            </a:r>
          </a:p>
          <a:p>
            <a:r>
              <a:rPr lang="en-CA" sz="2400" dirty="0">
                <a:hlinkClick r:id="rId3"/>
              </a:rPr>
              <a:t>https://thegradient.pub/</a:t>
            </a:r>
            <a:r>
              <a:rPr lang="en-CA" sz="2400" dirty="0"/>
              <a:t> </a:t>
            </a:r>
            <a:r>
              <a:rPr lang="en-US" sz="2400" dirty="0"/>
              <a:t>founded in 2017 by a group of students and researchers at the Stanford Artificial Intelligence Laboratory (SAIL).</a:t>
            </a:r>
          </a:p>
          <a:p>
            <a:r>
              <a:rPr lang="en-CA" sz="2400" dirty="0">
                <a:hlinkClick r:id="rId4"/>
              </a:rPr>
              <a:t>https://github.com/thunlp/PLMpapers</a:t>
            </a:r>
            <a:r>
              <a:rPr lang="en-CA" sz="2400" dirty="0"/>
              <a:t> Link to all the papers and repos on Pre-trained Language Model.</a:t>
            </a:r>
          </a:p>
          <a:p>
            <a:r>
              <a:rPr lang="en-CA" sz="2400" dirty="0">
                <a:hlinkClick r:id="rId5"/>
              </a:rPr>
              <a:t>https://github.com/keon/awesome-nlp</a:t>
            </a:r>
            <a:r>
              <a:rPr lang="en-CA" sz="2400" dirty="0"/>
              <a:t> </a:t>
            </a:r>
            <a:r>
              <a:rPr lang="en-US" sz="2400" dirty="0"/>
              <a:t>A curated list of resources dedicated to NLP.</a:t>
            </a:r>
          </a:p>
          <a:p>
            <a:r>
              <a:rPr lang="en-CA" sz="2400" dirty="0">
                <a:hlinkClick r:id="rId6"/>
              </a:rPr>
              <a:t>https://arxiv.org/pdf/1301.3781.pdf</a:t>
            </a:r>
            <a:r>
              <a:rPr lang="en-CA" sz="2400" dirty="0"/>
              <a:t> </a:t>
            </a:r>
            <a:r>
              <a:rPr lang="en-CA" sz="2400" dirty="0" err="1"/>
              <a:t>Mikolov</a:t>
            </a:r>
            <a:r>
              <a:rPr lang="en-CA" sz="2400" dirty="0"/>
              <a:t> et al. 2013</a:t>
            </a:r>
          </a:p>
          <a:p>
            <a:r>
              <a:rPr lang="en-CA" sz="2400" dirty="0">
                <a:hlinkClick r:id="rId7"/>
              </a:rPr>
              <a:t>https://papers.nips.cc/paper/5021-distributed-representations-of-words-and-phrases-and-their-compositionality.pdf</a:t>
            </a:r>
            <a:r>
              <a:rPr lang="en-CA" sz="2400" dirty="0"/>
              <a:t> - </a:t>
            </a:r>
            <a:r>
              <a:rPr lang="en-CA" sz="2400" dirty="0" err="1"/>
              <a:t>Mikolov</a:t>
            </a:r>
            <a:r>
              <a:rPr lang="en-CA" sz="2400" dirty="0"/>
              <a:t> et al. 2013</a:t>
            </a:r>
          </a:p>
          <a:p>
            <a:r>
              <a:rPr lang="en-CA" sz="2400" dirty="0">
                <a:hlinkClick r:id="rId8"/>
              </a:rPr>
              <a:t>http://cs231n.github.io/convolutional-networks/#overview</a:t>
            </a:r>
            <a:endParaRPr lang="en-CA" sz="2400" dirty="0"/>
          </a:p>
          <a:p>
            <a:endParaRPr lang="en-CA" sz="2400" dirty="0"/>
          </a:p>
          <a:p>
            <a:endParaRPr lang="en-US" sz="2400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220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3E69-C3DC-40E1-AB1A-783350F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Sparse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9B9F-17BC-4D90-B313-EC56C7ED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6" y="1825625"/>
            <a:ext cx="10275013" cy="3722420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sz="3200" dirty="0"/>
              <a:t>Encodings are arbitrary</a:t>
            </a:r>
          </a:p>
          <a:p>
            <a:endParaRPr lang="en-CA" sz="3200" dirty="0"/>
          </a:p>
          <a:p>
            <a:r>
              <a:rPr lang="en-CA" sz="3200" dirty="0"/>
              <a:t>Provide no useful information on how words related to each other.</a:t>
            </a:r>
          </a:p>
          <a:p>
            <a:endParaRPr lang="en-CA" sz="3200" dirty="0"/>
          </a:p>
          <a:p>
            <a:r>
              <a:rPr lang="en-CA" sz="3200" dirty="0"/>
              <a:t>Leads to data sparsity (So, we need more data)</a:t>
            </a:r>
          </a:p>
        </p:txBody>
      </p:sp>
    </p:spTree>
    <p:extLst>
      <p:ext uri="{BB962C8B-B14F-4D97-AF65-F5344CB8AC3E}">
        <p14:creationId xmlns:p14="http://schemas.microsoft.com/office/powerpoint/2010/main" val="40540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856-A59B-4640-8A9A-0EF60963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D1EA-7F4A-4AB2-B3C8-58C2ADC8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220" y="1825626"/>
            <a:ext cx="9771579" cy="3434744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Word2vec is a particularly computationally-efficient predictive model for learning word embeddings from raw text</a:t>
            </a:r>
          </a:p>
          <a:p>
            <a:endParaRPr lang="en-CA" dirty="0"/>
          </a:p>
          <a:p>
            <a:r>
              <a:rPr lang="en-CA" dirty="0"/>
              <a:t>So that the similar words are mapped to nearby points</a:t>
            </a:r>
          </a:p>
        </p:txBody>
      </p:sp>
    </p:spTree>
    <p:extLst>
      <p:ext uri="{BB962C8B-B14F-4D97-AF65-F5344CB8AC3E}">
        <p14:creationId xmlns:p14="http://schemas.microsoft.com/office/powerpoint/2010/main" val="223360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82D7-CCE4-423C-86C5-D8DCD73E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What is / is not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56D5-44F3-47B8-9146-5EB52233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It is: </a:t>
            </a:r>
          </a:p>
          <a:p>
            <a:r>
              <a:rPr lang="en-US" dirty="0"/>
              <a:t>A two-layer neural net that processes text</a:t>
            </a:r>
          </a:p>
          <a:p>
            <a:r>
              <a:rPr lang="en-CA" dirty="0"/>
              <a:t>Word embeddings</a:t>
            </a:r>
          </a:p>
          <a:p>
            <a:r>
              <a:rPr lang="en-CA" dirty="0"/>
              <a:t>Vector Space Model based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It is not:</a:t>
            </a:r>
          </a:p>
          <a:p>
            <a:r>
              <a:rPr lang="en-CA" dirty="0"/>
              <a:t>A deep neural network</a:t>
            </a:r>
          </a:p>
          <a:p>
            <a:pPr marL="0" indent="0">
              <a:buNone/>
            </a:pPr>
            <a:r>
              <a:rPr lang="en-US" dirty="0"/>
              <a:t>It turns text into a numerical form that deep nets can process as input.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500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5CA1-7DB4-4685-950A-A0951986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Susan is attending an artificial intelligence conference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531EF-FC1B-41D0-B5D1-393A91F6B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005806"/>
            <a:ext cx="7324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7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CBFD-154D-461E-BA20-44C1C83A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04" y="365125"/>
            <a:ext cx="9884596" cy="960241"/>
          </a:xfrm>
        </p:spPr>
        <p:txBody>
          <a:bodyPr>
            <a:normAutofit/>
          </a:bodyPr>
          <a:lstStyle/>
          <a:p>
            <a:pPr algn="ctr"/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How the model is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8461-B0DF-4174-A491-2874F803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Move through the training corpus with a sliding window: </a:t>
            </a:r>
            <a:r>
              <a:rPr lang="en-CA" dirty="0">
                <a:solidFill>
                  <a:srgbClr val="FFC000"/>
                </a:solidFill>
              </a:rPr>
              <a:t>Each word is a prediction problem</a:t>
            </a:r>
            <a:r>
              <a:rPr lang="en-CA" dirty="0"/>
              <a:t>.</a:t>
            </a:r>
          </a:p>
          <a:p>
            <a:r>
              <a:rPr lang="en-CA" dirty="0"/>
              <a:t>The objective is to predict the current word using the neighboring words (or vice versa).</a:t>
            </a:r>
          </a:p>
          <a:p>
            <a:r>
              <a:rPr lang="en-CA" dirty="0"/>
              <a:t>The outcome of the prediction determines whether we adjust the current word vector. Gradually, vectors converge to (hopefully) optimal values.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FFC000"/>
                </a:solidFill>
              </a:rPr>
              <a:t>The prediction itself is not our goal. It is a proxy to learn vector representations so that we can use it for other tasks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3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4B32-5E92-4297-AC94-EC192374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591" y="365126"/>
            <a:ext cx="9720208" cy="788518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Word2vec Skip-gram Network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BECA89-EFFF-4030-B789-EED8D4FF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500" y="1353018"/>
            <a:ext cx="673499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9FB3C-A7F0-4DDD-BE73-7D96525238AE}"/>
              </a:ext>
            </a:extLst>
          </p:cNvPr>
          <p:cNvSpPr txBox="1"/>
          <p:nvPr/>
        </p:nvSpPr>
        <p:spPr>
          <a:xfrm>
            <a:off x="2722652" y="5866543"/>
            <a:ext cx="763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http://mccormickml.com/2016/04/19/word2vec-tutorial-the-skip-gram-model/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94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outerShdw blurRad="50800" dist="38100" dir="2700000" algn="tl" rotWithShape="0">
            <a:prstClr val="black">
              <a:alpha val="40000"/>
            </a:prstClr>
          </a:outerShdw>
          <a:softEdge rad="63500"/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1025</Words>
  <Application>Microsoft Office PowerPoint</Application>
  <PresentationFormat>Widescreen</PresentationFormat>
  <Paragraphs>141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Aharoni</vt:lpstr>
      <vt:lpstr>Arial</vt:lpstr>
      <vt:lpstr>Calibri</vt:lpstr>
      <vt:lpstr>Calibri Light</vt:lpstr>
      <vt:lpstr>Georgia</vt:lpstr>
      <vt:lpstr>Office Theme</vt:lpstr>
      <vt:lpstr>PowerPoint Presentation</vt:lpstr>
      <vt:lpstr>Talk Overview</vt:lpstr>
      <vt:lpstr>One-Hot Encoding Sparse Representation</vt:lpstr>
      <vt:lpstr>Sparse Representation</vt:lpstr>
      <vt:lpstr>Word2Vec</vt:lpstr>
      <vt:lpstr>What is / is not Word2Vec</vt:lpstr>
      <vt:lpstr>Susan is attending an artificial intelligence conference</vt:lpstr>
      <vt:lpstr>How the model is trained</vt:lpstr>
      <vt:lpstr>Word2vec Skip-gram Network Architecture</vt:lpstr>
      <vt:lpstr>Word2vec Embedding Layer</vt:lpstr>
      <vt:lpstr>Word2vec results</vt:lpstr>
      <vt:lpstr>Do it yourself</vt:lpstr>
      <vt:lpstr>Do it yourself</vt:lpstr>
      <vt:lpstr>Recurrent Neural Networks (RNNs)</vt:lpstr>
      <vt:lpstr>Recurrent Neural Networks (RNNs)</vt:lpstr>
      <vt:lpstr>Recurrent Neural Networks (RNNs)</vt:lpstr>
      <vt:lpstr>Long term dependency problem</vt:lpstr>
      <vt:lpstr>Long short term memory (LSTMs)</vt:lpstr>
      <vt:lpstr>PowerPoint Presentation</vt:lpstr>
      <vt:lpstr>Do it yourself</vt:lpstr>
      <vt:lpstr>Convolutional Neural Networks</vt:lpstr>
      <vt:lpstr>PowerPoint Presentation</vt:lpstr>
      <vt:lpstr>PowerPoint Presentation</vt:lpstr>
      <vt:lpstr>Do it yourself</vt:lpstr>
      <vt:lpstr>Pretrained language models</vt:lpstr>
      <vt:lpstr>PowerPoint Presentation</vt:lpstr>
      <vt:lpstr>PowerPoint Presentation</vt:lpstr>
      <vt:lpstr>PowerPoint Presentation</vt:lpstr>
      <vt:lpstr>Language Modeling </vt:lpstr>
      <vt:lpstr>PowerPoint Presentation</vt:lpstr>
      <vt:lpstr>PowerPoint Presentation</vt:lpstr>
      <vt:lpstr>Resources to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Li</dc:creator>
  <cp:lastModifiedBy>Susan Li</cp:lastModifiedBy>
  <cp:revision>16</cp:revision>
  <dcterms:created xsi:type="dcterms:W3CDTF">2019-11-13T19:18:56Z</dcterms:created>
  <dcterms:modified xsi:type="dcterms:W3CDTF">2019-11-16T14:57:45Z</dcterms:modified>
</cp:coreProperties>
</file>