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59" r:id="rId3"/>
    <p:sldId id="260" r:id="rId4"/>
    <p:sldId id="262" r:id="rId5"/>
    <p:sldId id="263" r:id="rId6"/>
    <p:sldId id="265" r:id="rId7"/>
    <p:sldId id="266" r:id="rId8"/>
    <p:sldId id="267" r:id="rId9"/>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30-Jan-20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30-Jan-20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30-Jan-20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30-Jan-20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30-Jan-20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30-Jan-20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30-Jan-20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30-Jan-20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30-Jan-20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30-Jan-20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30-Jan-20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5C3D22B-8236-47AB-8170-037BB509E280}"/>
              </a:ext>
            </a:extLst>
          </p:cNvPr>
          <p:cNvGraphicFramePr>
            <a:graphicFrameLocks noChangeAspect="1"/>
          </p:cNvGraphicFramePr>
          <p:nvPr userDrawn="1">
            <p:custDataLst>
              <p:tags r:id="rId14"/>
            </p:custDataLst>
            <p:extLst>
              <p:ext uri="{D42A27DB-BD31-4B8C-83A1-F6EECF244321}">
                <p14:modId xmlns:p14="http://schemas.microsoft.com/office/powerpoint/2010/main" val="13171267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7" name="think-cell Slide" r:id="rId16" imgW="395" imgH="396" progId="TCLayout.ActiveDocument.1">
                  <p:embed/>
                </p:oleObj>
              </mc:Choice>
              <mc:Fallback>
                <p:oleObj name="think-cell Slide" r:id="rId16" imgW="395" imgH="39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2FA2C4D4-89A1-4BD7-A30B-6AC84EA55D7C}"/>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0" i="0" baseline="0" dirty="0">
              <a:latin typeface="Avenir Next LT Pro Light" panose="020B0304020202020204" pitchFamily="34" charset="0"/>
              <a:ea typeface="+mn-ea"/>
              <a:cs typeface="+mn-cs"/>
              <a:sym typeface="Avenir Next LT Pro Light" panose="020B0304020202020204" pitchFamily="34" charset="0"/>
            </a:endParaRPr>
          </a:p>
        </p:txBody>
      </p:sp>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30-Jan-20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jpe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809003A-33F2-456B-8E22-F76F8E28F9C4}"/>
              </a:ext>
            </a:extLst>
          </p:cNvPr>
          <p:cNvGraphicFramePr>
            <a:graphicFrameLocks noChangeAspect="1"/>
          </p:cNvGraphicFramePr>
          <p:nvPr>
            <p:custDataLst>
              <p:tags r:id="rId2"/>
            </p:custDataLst>
            <p:extLst>
              <p:ext uri="{D42A27DB-BD31-4B8C-83A1-F6EECF244321}">
                <p14:modId xmlns:p14="http://schemas.microsoft.com/office/powerpoint/2010/main" val="4198223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1C34CCB-7C48-466C-BBB7-67B0CD7A895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venir Next LT Pro Light" panose="020B0304020202020204" pitchFamily="34" charset="0"/>
              <a:sym typeface="Avenir Next LT Pro Light" panose="020B0304020202020204" pitchFamily="34" charset="0"/>
            </a:endParaRPr>
          </a:p>
        </p:txBody>
      </p:sp>
      <p:pic>
        <p:nvPicPr>
          <p:cNvPr id="5" name="Picture 4" descr="A picture containing fabric, table, red, covered&#10;&#10;Description automatically generated">
            <a:extLst>
              <a:ext uri="{FF2B5EF4-FFF2-40B4-BE49-F238E27FC236}">
                <a16:creationId xmlns:a16="http://schemas.microsoft.com/office/drawing/2014/main" id="{6D3BA21E-E6C8-4E14-8E53-C5DF567E9DFF}"/>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Autofit/>
          </a:bodyPr>
          <a:lstStyle/>
          <a:p>
            <a:r>
              <a:rPr lang="en-US" sz="2400" b="1" dirty="0"/>
              <a:t>Coursera</a:t>
            </a:r>
            <a:br>
              <a:rPr lang="en-US" sz="2400" dirty="0"/>
            </a:br>
            <a:r>
              <a:rPr lang="en-US" sz="2400" b="1" dirty="0"/>
              <a:t>Capstone Project:</a:t>
            </a:r>
            <a:br>
              <a:rPr lang="en-US" sz="2400" dirty="0"/>
            </a:br>
            <a:r>
              <a:rPr lang="en-US" sz="2400" b="1" dirty="0"/>
              <a:t>The Battle of Neighborhoods</a:t>
            </a:r>
            <a:endParaRPr lang="en-US" sz="24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Vishal Arora</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4DC48C0-EEE2-43EE-828D-EF598143B344}"/>
              </a:ext>
            </a:extLst>
          </p:cNvPr>
          <p:cNvGraphicFramePr>
            <a:graphicFrameLocks noChangeAspect="1"/>
          </p:cNvGraphicFramePr>
          <p:nvPr>
            <p:custDataLst>
              <p:tags r:id="rId2"/>
            </p:custDataLst>
            <p:extLst>
              <p:ext uri="{D42A27DB-BD31-4B8C-83A1-F6EECF244321}">
                <p14:modId xmlns:p14="http://schemas.microsoft.com/office/powerpoint/2010/main" val="2459208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5"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02AC372-7B03-4431-8173-BECBC53E699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Avenir Next LT Pro Light" panose="020B0304020202020204" pitchFamily="34" charset="0"/>
              <a:sym typeface="Avenir Next LT Pro Light" panose="020B0304020202020204" pitchFamily="34" charset="0"/>
            </a:endParaRPr>
          </a:p>
        </p:txBody>
      </p:sp>
      <p:sp>
        <p:nvSpPr>
          <p:cNvPr id="2" name="Title 1">
            <a:extLst>
              <a:ext uri="{FF2B5EF4-FFF2-40B4-BE49-F238E27FC236}">
                <a16:creationId xmlns:a16="http://schemas.microsoft.com/office/drawing/2014/main" id="{4D00DF7C-C6F5-4A4F-9566-BE7FD1DD3CB7}"/>
              </a:ext>
            </a:extLst>
          </p:cNvPr>
          <p:cNvSpPr>
            <a:spLocks noGrp="1"/>
          </p:cNvSpPr>
          <p:nvPr>
            <p:ph type="title"/>
          </p:nvPr>
        </p:nvSpPr>
        <p:spPr/>
        <p:txBody>
          <a:bodyPr/>
          <a:lstStyle/>
          <a:p>
            <a:r>
              <a:rPr lang="en-US" dirty="0"/>
              <a:t>Introduction: Business Problem</a:t>
            </a:r>
          </a:p>
        </p:txBody>
      </p:sp>
      <p:sp>
        <p:nvSpPr>
          <p:cNvPr id="3" name="Content Placeholder 2">
            <a:extLst>
              <a:ext uri="{FF2B5EF4-FFF2-40B4-BE49-F238E27FC236}">
                <a16:creationId xmlns:a16="http://schemas.microsoft.com/office/drawing/2014/main" id="{FEC7FC2B-0892-4D5C-9A4F-38A6D62E6830}"/>
              </a:ext>
            </a:extLst>
          </p:cNvPr>
          <p:cNvSpPr>
            <a:spLocks noGrp="1"/>
          </p:cNvSpPr>
          <p:nvPr>
            <p:ph idx="1"/>
          </p:nvPr>
        </p:nvSpPr>
        <p:spPr/>
        <p:txBody>
          <a:bodyPr>
            <a:normAutofit/>
          </a:bodyPr>
          <a:lstStyle/>
          <a:p>
            <a:r>
              <a:rPr lang="en-US" b="1" dirty="0"/>
              <a:t>Find a suitable location for </a:t>
            </a:r>
            <a:r>
              <a:rPr lang="en-US" b="1" i="1" dirty="0"/>
              <a:t>EAT-TO-GET-FIT </a:t>
            </a:r>
            <a:r>
              <a:rPr lang="en-US" b="1" dirty="0"/>
              <a:t>first outlet in Toronto</a:t>
            </a:r>
            <a:endParaRPr lang="en-US" dirty="0"/>
          </a:p>
          <a:p>
            <a:r>
              <a:rPr lang="en-US" dirty="0"/>
              <a:t>The fitness industry in Canada is growing at a rapid pace of more than 5% year on year </a:t>
            </a:r>
          </a:p>
          <a:p>
            <a:r>
              <a:rPr lang="en-US" dirty="0"/>
              <a:t>We all know that exercise plays a vital in becoming fit. However, the </a:t>
            </a:r>
            <a:r>
              <a:rPr lang="en-US" i="1" dirty="0"/>
              <a:t>DIET</a:t>
            </a:r>
            <a:r>
              <a:rPr lang="en-US" dirty="0"/>
              <a:t> plays an even more important role in the overall process.</a:t>
            </a:r>
          </a:p>
          <a:p>
            <a:r>
              <a:rPr lang="en-US" dirty="0"/>
              <a:t>Introducing </a:t>
            </a:r>
            <a:r>
              <a:rPr lang="en-US" i="1" dirty="0"/>
              <a:t>EAT-TO-GET-FIT</a:t>
            </a:r>
            <a:r>
              <a:rPr lang="en-US" dirty="0"/>
              <a:t> outlets in Canada which will take care of the complete meal for the person enrolling for the service. </a:t>
            </a:r>
          </a:p>
          <a:p>
            <a:r>
              <a:rPr lang="en-US" dirty="0"/>
              <a:t>In this project, we will put our data science mind to work and find out the most promising location in Toronto. We plan to have the outlet near the Gym or Fitness Centers because post the workout, people need food to re-energize themselves.</a:t>
            </a:r>
          </a:p>
          <a:p>
            <a:r>
              <a:rPr lang="en-US" dirty="0"/>
              <a:t>The </a:t>
            </a:r>
            <a:r>
              <a:rPr lang="en-US" b="1" dirty="0"/>
              <a:t>target audience</a:t>
            </a:r>
            <a:r>
              <a:rPr lang="en-US" dirty="0"/>
              <a:t> for this project will be the entrepreneur who wants to find the location to open an eat to get fit outlet(restaurant) </a:t>
            </a:r>
          </a:p>
          <a:p>
            <a:endParaRPr lang="en-US" dirty="0"/>
          </a:p>
        </p:txBody>
      </p:sp>
    </p:spTree>
    <p:extLst>
      <p:ext uri="{BB962C8B-B14F-4D97-AF65-F5344CB8AC3E}">
        <p14:creationId xmlns:p14="http://schemas.microsoft.com/office/powerpoint/2010/main" val="349546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D582A89-7313-47F7-9E6E-54945B87F019}"/>
              </a:ext>
            </a:extLst>
          </p:cNvPr>
          <p:cNvGraphicFramePr>
            <a:graphicFrameLocks noChangeAspect="1"/>
          </p:cNvGraphicFramePr>
          <p:nvPr>
            <p:custDataLst>
              <p:tags r:id="rId2"/>
            </p:custDataLst>
            <p:extLst>
              <p:ext uri="{D42A27DB-BD31-4B8C-83A1-F6EECF244321}">
                <p14:modId xmlns:p14="http://schemas.microsoft.com/office/powerpoint/2010/main" val="1539796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9"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82C6C53-3FC4-4A4E-8AA7-986F4E1CBA6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Avenir Next LT Pro Light" panose="020B0304020202020204" pitchFamily="34" charset="0"/>
              <a:sym typeface="Avenir Next LT Pro Light" panose="020B0304020202020204" pitchFamily="34" charset="0"/>
            </a:endParaRPr>
          </a:p>
        </p:txBody>
      </p:sp>
      <p:sp>
        <p:nvSpPr>
          <p:cNvPr id="2" name="Title 1">
            <a:extLst>
              <a:ext uri="{FF2B5EF4-FFF2-40B4-BE49-F238E27FC236}">
                <a16:creationId xmlns:a16="http://schemas.microsoft.com/office/drawing/2014/main" id="{5648637D-3592-4992-AF8B-D40674AF60B0}"/>
              </a:ext>
            </a:extLst>
          </p:cNvPr>
          <p:cNvSpPr>
            <a:spLocks noGrp="1"/>
          </p:cNvSpPr>
          <p:nvPr>
            <p:ph type="title"/>
          </p:nvPr>
        </p:nvSpPr>
        <p:spPr/>
        <p:txBody>
          <a:bodyPr/>
          <a:lstStyle/>
          <a:p>
            <a:r>
              <a:rPr lang="en-US" dirty="0"/>
              <a:t>Data Objective</a:t>
            </a:r>
          </a:p>
        </p:txBody>
      </p:sp>
      <p:sp>
        <p:nvSpPr>
          <p:cNvPr id="3" name="Content Placeholder 2">
            <a:extLst>
              <a:ext uri="{FF2B5EF4-FFF2-40B4-BE49-F238E27FC236}">
                <a16:creationId xmlns:a16="http://schemas.microsoft.com/office/drawing/2014/main" id="{C0C5D67F-ACA9-47EE-9FF7-DAE15B000026}"/>
              </a:ext>
            </a:extLst>
          </p:cNvPr>
          <p:cNvSpPr>
            <a:spLocks noGrp="1"/>
          </p:cNvSpPr>
          <p:nvPr>
            <p:ph idx="1"/>
          </p:nvPr>
        </p:nvSpPr>
        <p:spPr/>
        <p:txBody>
          <a:bodyPr>
            <a:normAutofit lnSpcReduction="10000"/>
          </a:bodyPr>
          <a:lstStyle/>
          <a:p>
            <a:r>
              <a:rPr lang="en-US" dirty="0"/>
              <a:t>Data Requirements:</a:t>
            </a:r>
          </a:p>
          <a:p>
            <a:pPr lvl="1"/>
            <a:r>
              <a:rPr lang="en-US" dirty="0"/>
              <a:t>List of neighborhoods in Toronto, Canada</a:t>
            </a:r>
          </a:p>
          <a:p>
            <a:pPr lvl="1"/>
            <a:r>
              <a:rPr lang="en-US" dirty="0"/>
              <a:t>Latitude and Longitude of these neighborhoods</a:t>
            </a:r>
          </a:p>
          <a:p>
            <a:pPr lvl="1"/>
            <a:r>
              <a:rPr lang="en-US" dirty="0"/>
              <a:t>Venue Category data to understand the type of venues in each neighborhood</a:t>
            </a:r>
          </a:p>
          <a:p>
            <a:endParaRPr lang="en-US" dirty="0"/>
          </a:p>
          <a:p>
            <a:r>
              <a:rPr lang="en-US" dirty="0"/>
              <a:t>Data Fetching:</a:t>
            </a:r>
          </a:p>
          <a:p>
            <a:pPr lvl="1"/>
            <a:r>
              <a:rPr lang="en-US" dirty="0"/>
              <a:t>Using the technique of web-scrapping to gather the list of neighborhoods in Toronto</a:t>
            </a:r>
          </a:p>
          <a:p>
            <a:pPr lvl="1"/>
            <a:r>
              <a:rPr lang="en-US" dirty="0"/>
              <a:t>Installing the Geocoder package to fetch the Latitudes and Longitudes the neighborhoods</a:t>
            </a:r>
          </a:p>
          <a:p>
            <a:pPr lvl="1"/>
            <a:r>
              <a:rPr lang="en-US" dirty="0"/>
              <a:t>Calling Foursquare API to get the details of various types of venues in these neighborhoods</a:t>
            </a:r>
          </a:p>
          <a:p>
            <a:pPr marL="0" indent="0">
              <a:buNone/>
            </a:pPr>
            <a:endParaRPr lang="en-US" dirty="0"/>
          </a:p>
          <a:p>
            <a:pPr marL="0" indent="0">
              <a:buNone/>
            </a:pPr>
            <a:r>
              <a:rPr lang="en-US" dirty="0"/>
              <a:t>Out of all the features considered, we will consider Venue Category equal to Gym to segment the data. This data will be used for data analysis (using techniques like clustering) to come up with the most suitable location for opening the first outlet of </a:t>
            </a:r>
            <a:r>
              <a:rPr lang="en-US" i="1" dirty="0"/>
              <a:t>EAT-TO-GET-FIT</a:t>
            </a:r>
            <a:r>
              <a:rPr lang="en-US" dirty="0"/>
              <a:t>. </a:t>
            </a:r>
          </a:p>
          <a:p>
            <a:endParaRPr lang="en-US" dirty="0"/>
          </a:p>
        </p:txBody>
      </p:sp>
    </p:spTree>
    <p:extLst>
      <p:ext uri="{BB962C8B-B14F-4D97-AF65-F5344CB8AC3E}">
        <p14:creationId xmlns:p14="http://schemas.microsoft.com/office/powerpoint/2010/main" val="279074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2581642-C35F-4B51-B7CE-8C23BD46D49D}"/>
              </a:ext>
            </a:extLst>
          </p:cNvPr>
          <p:cNvGraphicFramePr>
            <a:graphicFrameLocks noChangeAspect="1"/>
          </p:cNvGraphicFramePr>
          <p:nvPr>
            <p:custDataLst>
              <p:tags r:id="rId2"/>
            </p:custDataLst>
            <p:extLst>
              <p:ext uri="{D42A27DB-BD31-4B8C-83A1-F6EECF244321}">
                <p14:modId xmlns:p14="http://schemas.microsoft.com/office/powerpoint/2010/main" val="4326791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4"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CDAB087-C66C-40B0-8D55-C69BE44DAD9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68C82C0-4305-4284-B413-8FEE228CD958}"/>
              </a:ext>
            </a:extLst>
          </p:cNvPr>
          <p:cNvSpPr>
            <a:spLocks noGrp="1"/>
          </p:cNvSpPr>
          <p:nvPr>
            <p:ph idx="1"/>
          </p:nvPr>
        </p:nvSpPr>
        <p:spPr>
          <a:xfrm>
            <a:off x="6429375" y="1838514"/>
            <a:ext cx="4905375" cy="4376891"/>
          </a:xfrm>
        </p:spPr>
        <p:txBody>
          <a:bodyPr>
            <a:normAutofit fontScale="92500" lnSpcReduction="10000"/>
          </a:bodyPr>
          <a:lstStyle/>
          <a:p>
            <a:pPr lvl="0" algn="just"/>
            <a:r>
              <a:rPr lang="en-US" sz="1400" dirty="0"/>
              <a:t>Web scrap to extract the borough and neighborhood data in Toronto, Canada</a:t>
            </a:r>
          </a:p>
          <a:p>
            <a:pPr algn="just"/>
            <a:r>
              <a:rPr lang="en-US" sz="1400" dirty="0"/>
              <a:t>Fetch the co-ordinates of these neighborhoods using the postal code </a:t>
            </a:r>
            <a:endParaRPr lang="en-US" sz="1400" b="1" dirty="0"/>
          </a:p>
          <a:p>
            <a:pPr lvl="0" algn="just"/>
            <a:r>
              <a:rPr lang="en-US" sz="1400" dirty="0"/>
              <a:t>Call the Foursquare API to get data on venues in every neighborhood.</a:t>
            </a:r>
          </a:p>
          <a:p>
            <a:pPr lvl="0" algn="just"/>
            <a:r>
              <a:rPr lang="en-US" sz="1400" dirty="0"/>
              <a:t>Data wrangling to clean it and make it suitable for analysis </a:t>
            </a:r>
            <a:endParaRPr lang="en-US" sz="1400" b="1" dirty="0"/>
          </a:p>
          <a:p>
            <a:pPr lvl="0" algn="just"/>
            <a:r>
              <a:rPr lang="en-US" sz="1400" dirty="0"/>
              <a:t>Visualize the neighborhoods on the Toronto Map</a:t>
            </a:r>
          </a:p>
          <a:p>
            <a:pPr algn="just"/>
            <a:r>
              <a:rPr lang="en-US" sz="1400" dirty="0"/>
              <a:t>Use the one-hot encoding technique on Venue Category</a:t>
            </a:r>
            <a:endParaRPr lang="en-US" sz="1400" b="1" dirty="0"/>
          </a:p>
          <a:p>
            <a:pPr lvl="0" algn="just"/>
            <a:r>
              <a:rPr lang="en-US" sz="1400" dirty="0"/>
              <a:t>Calculate the mean occurrence of “Gym” in every neighborhood</a:t>
            </a:r>
            <a:endParaRPr lang="en-US" sz="1400" b="1" dirty="0"/>
          </a:p>
          <a:p>
            <a:pPr lvl="0" algn="just"/>
            <a:r>
              <a:rPr lang="en-US" sz="1400" dirty="0"/>
              <a:t>Perform Cluster analysis </a:t>
            </a:r>
          </a:p>
          <a:p>
            <a:pPr lvl="0" algn="just"/>
            <a:r>
              <a:rPr lang="en-US" sz="1400" dirty="0"/>
              <a:t>Visualize the data frame to understand the clusters formed</a:t>
            </a:r>
          </a:p>
          <a:p>
            <a:pPr lvl="0" algn="just"/>
            <a:r>
              <a:rPr lang="en-US" sz="1400" dirty="0"/>
              <a:t>Identify general zones / neighborhoods / addresses which should be a starting point for final 'street level' exploration and search for optimal venue location</a:t>
            </a:r>
          </a:p>
        </p:txBody>
      </p:sp>
      <p:pic>
        <p:nvPicPr>
          <p:cNvPr id="5" name="Picture 4">
            <a:extLst>
              <a:ext uri="{FF2B5EF4-FFF2-40B4-BE49-F238E27FC236}">
                <a16:creationId xmlns:a16="http://schemas.microsoft.com/office/drawing/2014/main" id="{7A1ECC46-6685-4AA3-BFB6-AB44C29B5DDF}"/>
              </a:ext>
            </a:extLst>
          </p:cNvPr>
          <p:cNvPicPr>
            <a:picLocks noChangeAspect="1"/>
          </p:cNvPicPr>
          <p:nvPr/>
        </p:nvPicPr>
        <p:blipFill>
          <a:blip r:embed="rId6"/>
          <a:stretch>
            <a:fillRect/>
          </a:stretch>
        </p:blipFill>
        <p:spPr>
          <a:xfrm>
            <a:off x="600075" y="1851559"/>
            <a:ext cx="5381625" cy="4101185"/>
          </a:xfrm>
          <a:prstGeom prst="rect">
            <a:avLst/>
          </a:prstGeom>
        </p:spPr>
      </p:pic>
      <p:pic>
        <p:nvPicPr>
          <p:cNvPr id="6" name="Picture 5">
            <a:extLst>
              <a:ext uri="{FF2B5EF4-FFF2-40B4-BE49-F238E27FC236}">
                <a16:creationId xmlns:a16="http://schemas.microsoft.com/office/drawing/2014/main" id="{A34D376D-A0A4-426E-8A6A-F95DF18C5D6B}"/>
              </a:ext>
            </a:extLst>
          </p:cNvPr>
          <p:cNvPicPr/>
          <p:nvPr/>
        </p:nvPicPr>
        <p:blipFill rotWithShape="1">
          <a:blip r:embed="rId7"/>
          <a:srcRect l="45366" t="30395" r="4791" b="17229"/>
          <a:stretch/>
        </p:blipFill>
        <p:spPr bwMode="auto">
          <a:xfrm>
            <a:off x="857250" y="2278138"/>
            <a:ext cx="4842828" cy="3248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00559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8D83813-B5F2-4A95-BC22-3A4DC181835B}"/>
              </a:ext>
            </a:extLst>
          </p:cNvPr>
          <p:cNvGraphicFramePr>
            <a:graphicFrameLocks noChangeAspect="1"/>
          </p:cNvGraphicFramePr>
          <p:nvPr>
            <p:custDataLst>
              <p:tags r:id="rId2"/>
            </p:custDataLst>
            <p:extLst>
              <p:ext uri="{D42A27DB-BD31-4B8C-83A1-F6EECF244321}">
                <p14:modId xmlns:p14="http://schemas.microsoft.com/office/powerpoint/2010/main" val="23315425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BEDD19E-7B2F-4109-8AD7-1186EF4956F8}"/>
              </a:ext>
            </a:extLst>
          </p:cNvPr>
          <p:cNvSpPr>
            <a:spLocks noGrp="1"/>
          </p:cNvSpPr>
          <p:nvPr>
            <p:ph type="title"/>
          </p:nvPr>
        </p:nvSpPr>
        <p:spPr/>
        <p:txBody>
          <a:bodyPr/>
          <a:lstStyle/>
          <a:p>
            <a:r>
              <a:rPr lang="en-US" dirty="0"/>
              <a:t>Results</a:t>
            </a:r>
          </a:p>
        </p:txBody>
      </p:sp>
      <p:sp>
        <p:nvSpPr>
          <p:cNvPr id="4" name="Text Placeholder 3">
            <a:extLst>
              <a:ext uri="{FF2B5EF4-FFF2-40B4-BE49-F238E27FC236}">
                <a16:creationId xmlns:a16="http://schemas.microsoft.com/office/drawing/2014/main" id="{6395614F-E6F6-4A37-84B5-AED6863453C9}"/>
              </a:ext>
            </a:extLst>
          </p:cNvPr>
          <p:cNvSpPr>
            <a:spLocks noGrp="1"/>
          </p:cNvSpPr>
          <p:nvPr>
            <p:ph type="body" sz="half" idx="2"/>
          </p:nvPr>
        </p:nvSpPr>
        <p:spPr/>
        <p:txBody>
          <a:bodyPr>
            <a:normAutofit fontScale="62500" lnSpcReduction="20000"/>
          </a:bodyPr>
          <a:lstStyle/>
          <a:p>
            <a:r>
              <a:rPr lang="en-US" dirty="0"/>
              <a:t>We have used K-means clustering to form 3 kinds of clusters: </a:t>
            </a:r>
            <a:endParaRPr lang="en-US" b="1" dirty="0"/>
          </a:p>
          <a:p>
            <a:r>
              <a:rPr lang="en-US" b="1" dirty="0"/>
              <a:t>Cluster 2</a:t>
            </a:r>
            <a:r>
              <a:rPr lang="en-US" dirty="0"/>
              <a:t>: Neighborhoods with a lot of Gyms in the area, </a:t>
            </a:r>
          </a:p>
          <a:p>
            <a:r>
              <a:rPr lang="en-US" b="1" dirty="0"/>
              <a:t>Cluster 1</a:t>
            </a:r>
            <a:r>
              <a:rPr lang="en-US" dirty="0"/>
              <a:t>: Neighborhoods with no Gym in the area, </a:t>
            </a:r>
          </a:p>
          <a:p>
            <a:r>
              <a:rPr lang="en-US" b="1" dirty="0"/>
              <a:t>Cluster 0</a:t>
            </a:r>
            <a:r>
              <a:rPr lang="en-US" dirty="0"/>
              <a:t>: Neighborhood with less or no Gyms in the area</a:t>
            </a:r>
          </a:p>
          <a:p>
            <a:r>
              <a:rPr lang="en-US" dirty="0"/>
              <a:t> </a:t>
            </a:r>
          </a:p>
          <a:p>
            <a:r>
              <a:rPr lang="en-US" dirty="0"/>
              <a:t>Based on the clusters formed, there are 2 Neighborhoods with high number of Gyms/Fitness Centers. These are </a:t>
            </a:r>
            <a:r>
              <a:rPr lang="en-US" b="1" dirty="0"/>
              <a:t>Don Mills North</a:t>
            </a:r>
            <a:r>
              <a:rPr lang="en-US" dirty="0"/>
              <a:t> and </a:t>
            </a:r>
            <a:r>
              <a:rPr lang="en-US" b="1" dirty="0"/>
              <a:t>Downsview Northwest</a:t>
            </a:r>
            <a:r>
              <a:rPr lang="en-US" dirty="0"/>
              <a:t>. These locations belong to the </a:t>
            </a:r>
            <a:r>
              <a:rPr lang="en-US" b="1" dirty="0"/>
              <a:t>Cluster 2</a:t>
            </a:r>
            <a:r>
              <a:rPr lang="en-US" dirty="0"/>
              <a:t> and have </a:t>
            </a:r>
            <a:r>
              <a:rPr lang="en-US" b="1" dirty="0"/>
              <a:t>Turquoise</a:t>
            </a:r>
            <a:r>
              <a:rPr lang="en-US" dirty="0"/>
              <a:t> colored markers in the </a:t>
            </a:r>
            <a:r>
              <a:rPr lang="en-US" dirty="0" err="1"/>
              <a:t>MapView</a:t>
            </a:r>
            <a:endParaRPr lang="en-US" dirty="0"/>
          </a:p>
        </p:txBody>
      </p:sp>
      <p:pic>
        <p:nvPicPr>
          <p:cNvPr id="6" name="Content Placeholder 5">
            <a:extLst>
              <a:ext uri="{FF2B5EF4-FFF2-40B4-BE49-F238E27FC236}">
                <a16:creationId xmlns:a16="http://schemas.microsoft.com/office/drawing/2014/main" id="{BEC7A61F-6CCD-4B11-A7C3-3BDA30E6016E}"/>
              </a:ext>
            </a:extLst>
          </p:cNvPr>
          <p:cNvPicPr>
            <a:picLocks noGrp="1"/>
          </p:cNvPicPr>
          <p:nvPr>
            <p:ph idx="1"/>
          </p:nvPr>
        </p:nvPicPr>
        <p:blipFill rotWithShape="1">
          <a:blip r:embed="rId6"/>
          <a:srcRect l="44987" t="33194" r="5419" b="13035"/>
          <a:stretch/>
        </p:blipFill>
        <p:spPr bwMode="auto">
          <a:xfrm>
            <a:off x="685800" y="1185335"/>
            <a:ext cx="6858000" cy="41825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26403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D582A89-7313-47F7-9E6E-54945B87F019}"/>
              </a:ext>
            </a:extLst>
          </p:cNvPr>
          <p:cNvGraphicFramePr>
            <a:graphicFrameLocks noChangeAspect="1"/>
          </p:cNvGraphicFramePr>
          <p:nvPr>
            <p:custDataLst>
              <p:tags r:id="rId2"/>
            </p:custDataLst>
            <p:extLst>
              <p:ext uri="{D42A27DB-BD31-4B8C-83A1-F6EECF244321}">
                <p14:modId xmlns:p14="http://schemas.microsoft.com/office/powerpoint/2010/main" val="41811862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5"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FD582A89-7313-47F7-9E6E-54945B87F01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82C6C53-3FC4-4A4E-8AA7-986F4E1CBA6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Avenir Next LT Pro Light" panose="020B0304020202020204" pitchFamily="34" charset="0"/>
              <a:sym typeface="Avenir Next LT Pro Light" panose="020B0304020202020204" pitchFamily="34" charset="0"/>
            </a:endParaRPr>
          </a:p>
        </p:txBody>
      </p:sp>
      <p:sp>
        <p:nvSpPr>
          <p:cNvPr id="2" name="Title 1">
            <a:extLst>
              <a:ext uri="{FF2B5EF4-FFF2-40B4-BE49-F238E27FC236}">
                <a16:creationId xmlns:a16="http://schemas.microsoft.com/office/drawing/2014/main" id="{5648637D-3592-4992-AF8B-D40674AF60B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0C5D67F-ACA9-47EE-9FF7-DAE15B000026}"/>
              </a:ext>
            </a:extLst>
          </p:cNvPr>
          <p:cNvSpPr>
            <a:spLocks noGrp="1"/>
          </p:cNvSpPr>
          <p:nvPr>
            <p:ph idx="1"/>
          </p:nvPr>
        </p:nvSpPr>
        <p:spPr/>
        <p:txBody>
          <a:bodyPr>
            <a:normAutofit/>
          </a:bodyPr>
          <a:lstStyle/>
          <a:p>
            <a:r>
              <a:rPr lang="en-US" dirty="0"/>
              <a:t>Based on the results drawn from the analysis, I would like to recommend </a:t>
            </a:r>
            <a:r>
              <a:rPr lang="en-US" b="1" i="1" dirty="0"/>
              <a:t>Don Mills North</a:t>
            </a:r>
            <a:r>
              <a:rPr lang="en-US" dirty="0"/>
              <a:t> and </a:t>
            </a:r>
            <a:r>
              <a:rPr lang="en-US" b="1" i="1" dirty="0"/>
              <a:t>Downsview Northwest</a:t>
            </a:r>
            <a:r>
              <a:rPr lang="en-US" dirty="0"/>
              <a:t> for opening the first outlet of </a:t>
            </a:r>
            <a:r>
              <a:rPr lang="en-US" b="1" i="1" dirty="0"/>
              <a:t>EAT-TO-GET-FIT</a:t>
            </a:r>
            <a:r>
              <a:rPr lang="en-US" dirty="0"/>
              <a:t>. </a:t>
            </a:r>
          </a:p>
          <a:p>
            <a:r>
              <a:rPr lang="en-US" dirty="0"/>
              <a:t>Next step will be to incorporate factors like size of the available space, distance from gym/fitness center, price of the available space, demographic factors of the neighborhood, etc. recommend the final specific location is outside the scope of this project due to the timeline attached. </a:t>
            </a:r>
          </a:p>
          <a:p>
            <a:r>
              <a:rPr lang="en-US" dirty="0"/>
              <a:t>However, the key take-away would be that these 2 areas are great to start with the on-ground street exploration for the ultimate outlet location.</a:t>
            </a:r>
            <a:endParaRPr lang="en-US" b="1" dirty="0"/>
          </a:p>
        </p:txBody>
      </p:sp>
    </p:spTree>
    <p:extLst>
      <p:ext uri="{BB962C8B-B14F-4D97-AF65-F5344CB8AC3E}">
        <p14:creationId xmlns:p14="http://schemas.microsoft.com/office/powerpoint/2010/main" val="1561501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D582A89-7313-47F7-9E6E-54945B87F019}"/>
              </a:ext>
            </a:extLst>
          </p:cNvPr>
          <p:cNvGraphicFramePr>
            <a:graphicFrameLocks noChangeAspect="1"/>
          </p:cNvGraphicFramePr>
          <p:nvPr>
            <p:custDataLst>
              <p:tags r:id="rId2"/>
            </p:custDataLst>
            <p:extLst>
              <p:ext uri="{D42A27DB-BD31-4B8C-83A1-F6EECF244321}">
                <p14:modId xmlns:p14="http://schemas.microsoft.com/office/powerpoint/2010/main" val="28267728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9"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FD582A89-7313-47F7-9E6E-54945B87F01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82C6C53-3FC4-4A4E-8AA7-986F4E1CBA6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000" dirty="0">
              <a:latin typeface="Avenir Next LT Pro Light" panose="020B0304020202020204" pitchFamily="34" charset="0"/>
              <a:sym typeface="Avenir Next LT Pro Light" panose="020B0304020202020204" pitchFamily="34" charset="0"/>
            </a:endParaRPr>
          </a:p>
        </p:txBody>
      </p:sp>
      <p:sp>
        <p:nvSpPr>
          <p:cNvPr id="2" name="Title 1">
            <a:extLst>
              <a:ext uri="{FF2B5EF4-FFF2-40B4-BE49-F238E27FC236}">
                <a16:creationId xmlns:a16="http://schemas.microsoft.com/office/drawing/2014/main" id="{5648637D-3592-4992-AF8B-D40674AF60B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0C5D67F-ACA9-47EE-9FF7-DAE15B000026}"/>
              </a:ext>
            </a:extLst>
          </p:cNvPr>
          <p:cNvSpPr>
            <a:spLocks noGrp="1"/>
          </p:cNvSpPr>
          <p:nvPr>
            <p:ph idx="1"/>
          </p:nvPr>
        </p:nvSpPr>
        <p:spPr/>
        <p:txBody>
          <a:bodyPr>
            <a:normAutofit/>
          </a:bodyPr>
          <a:lstStyle/>
          <a:p>
            <a:r>
              <a:rPr lang="en-US" dirty="0"/>
              <a:t>In this study, I have analyzed the neighborhoods and venue categories in Toronto, Canada. </a:t>
            </a:r>
          </a:p>
          <a:p>
            <a:r>
              <a:rPr lang="en-US" dirty="0"/>
              <a:t>As I wanted to open the first outlet near the fitness centers/gyms, I built clustering model to identify the most potential areas. </a:t>
            </a:r>
          </a:p>
          <a:p>
            <a:r>
              <a:rPr lang="en-US" dirty="0"/>
              <a:t>Based on the data, Don Mills North and Downsview are the 2 most suitable areas for opening the outlet. </a:t>
            </a:r>
          </a:p>
          <a:p>
            <a:r>
              <a:rPr lang="en-US" dirty="0"/>
              <a:t>This model will be very useful when we will expand the chain of EAT-TO-GET-FIT to other parts of Toronto and later, Canada. </a:t>
            </a:r>
          </a:p>
        </p:txBody>
      </p:sp>
    </p:spTree>
    <p:extLst>
      <p:ext uri="{BB962C8B-B14F-4D97-AF65-F5344CB8AC3E}">
        <p14:creationId xmlns:p14="http://schemas.microsoft.com/office/powerpoint/2010/main" val="195567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C8AB316-1AB6-4945-AEC9-3CB319643B7E}"/>
              </a:ext>
            </a:extLst>
          </p:cNvPr>
          <p:cNvGraphicFramePr>
            <a:graphicFrameLocks noChangeAspect="1"/>
          </p:cNvGraphicFramePr>
          <p:nvPr>
            <p:custDataLst>
              <p:tags r:id="rId2"/>
            </p:custDataLst>
            <p:extLst>
              <p:ext uri="{D42A27DB-BD31-4B8C-83A1-F6EECF244321}">
                <p14:modId xmlns:p14="http://schemas.microsoft.com/office/powerpoint/2010/main" val="23291106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 name="think-cell Slide" r:id="rId5" imgW="395" imgH="396" progId="TCLayout.ActiveDocument.1">
                  <p:embed/>
                </p:oleObj>
              </mc:Choice>
              <mc:Fallback>
                <p:oleObj name="think-cell Slide" r:id="rId5" imgW="395" imgH="39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5FEBB7B-1989-40F2-A79F-7551C86A692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6800" dirty="0">
              <a:latin typeface="Avenir Next LT Pro Light" panose="020B0304020202020204" pitchFamily="34" charset="0"/>
              <a:sym typeface="Avenir Next LT Pro Light" panose="020B0304020202020204" pitchFamily="34" charset="0"/>
            </a:endParaRPr>
          </a:p>
        </p:txBody>
      </p:sp>
      <p:sp>
        <p:nvSpPr>
          <p:cNvPr id="2" name="Title 1">
            <a:extLst>
              <a:ext uri="{FF2B5EF4-FFF2-40B4-BE49-F238E27FC236}">
                <a16:creationId xmlns:a16="http://schemas.microsoft.com/office/drawing/2014/main" id="{FC10771A-13AA-4BD0-A977-988139C36E1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0705809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gxsdzTm0DrcAf3WbEuCZU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xsdzTm0DrcAf3WbEuCZU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_9X7GurHOJrheTnY3HMOC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b5qlkdj2bMehYL32kQ7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xdQ9mkKP7ZMezBUljp1y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2VliSSXy3zExp_bxhJ6HE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gxsdzTm0DrcAf3WbEuCZUw"/>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NE.pptx" id="{5330A5D3-B581-4B4A-9313-9275B6EF2E52}" vid="{516C64E9-C0AA-46DA-9991-9C0EC881A8B4}"/>
    </a:ext>
  </a:extLst>
</a:theme>
</file>

<file path=docProps/app.xml><?xml version="1.0" encoding="utf-8"?>
<Properties xmlns="http://schemas.openxmlformats.org/officeDocument/2006/extended-properties" xmlns:vt="http://schemas.openxmlformats.org/officeDocument/2006/docPropsVTypes">
  <Template>Floral Flourish</Template>
  <TotalTime>0</TotalTime>
  <Words>404</Words>
  <Application>Microsoft Office PowerPoint</Application>
  <PresentationFormat>Widescreen</PresentationFormat>
  <Paragraphs>49</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Avenir Next LT Pro</vt:lpstr>
      <vt:lpstr>Avenir Next LT Pro Light</vt:lpstr>
      <vt:lpstr>Garamond</vt:lpstr>
      <vt:lpstr>SavonVTI</vt:lpstr>
      <vt:lpstr>think-cell Slide</vt:lpstr>
      <vt:lpstr>Coursera Capstone Project: The Battle of Neighborhoods</vt:lpstr>
      <vt:lpstr>Introduction: Business Problem</vt:lpstr>
      <vt:lpstr>Data Objective</vt:lpstr>
      <vt:lpstr>Methodology</vt:lpstr>
      <vt:lpstr>Results</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2020-01-30T00:59:52Z</dcterms:created>
  <dcterms:modified xsi:type="dcterms:W3CDTF">2020-01-30T01:19:30Z</dcterms:modified>
</cp:coreProperties>
</file>