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69" r:id="rId5"/>
    <p:sldId id="268" r:id="rId6"/>
    <p:sldId id="267" r:id="rId7"/>
    <p:sldId id="263" r:id="rId8"/>
    <p:sldId id="265" r:id="rId9"/>
    <p:sldId id="264" r:id="rId10"/>
    <p:sldId id="266" r:id="rId11"/>
    <p:sldId id="270" r:id="rId12"/>
    <p:sldId id="271" r:id="rId13"/>
    <p:sldId id="272" r:id="rId14"/>
    <p:sldId id="273" r:id="rId15"/>
    <p:sldId id="274" r:id="rId16"/>
    <p:sldId id="275" r:id="rId17"/>
    <p:sldId id="276"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1" d="100"/>
          <a:sy n="101" d="100"/>
        </p:scale>
        <p:origin x="-182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6C029F-3441-4143-AD03-C9463A16E0A8}" type="datetimeFigureOut">
              <a:rPr lang="en-US" smtClean="0"/>
              <a:t>8/17/17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9AE894-F00F-E94C-BDE8-7E829C247E8B}" type="slidenum">
              <a:rPr lang="en-US" smtClean="0"/>
              <a:t>‹#›</a:t>
            </a:fld>
            <a:endParaRPr lang="en-US"/>
          </a:p>
        </p:txBody>
      </p:sp>
    </p:spTree>
    <p:extLst>
      <p:ext uri="{BB962C8B-B14F-4D97-AF65-F5344CB8AC3E}">
        <p14:creationId xmlns:p14="http://schemas.microsoft.com/office/powerpoint/2010/main" val="60167182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FDEDBE-F0BA-744F-8013-70F2FF633E99}" type="datetimeFigureOut">
              <a:rPr lang="en-US" smtClean="0"/>
              <a:t>8/17/17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513EC8-8D1E-A444-9D30-663DC7C63F23}" type="slidenum">
              <a:rPr lang="en-US" smtClean="0"/>
              <a:t>‹#›</a:t>
            </a:fld>
            <a:endParaRPr lang="en-US"/>
          </a:p>
        </p:txBody>
      </p:sp>
    </p:spTree>
    <p:extLst>
      <p:ext uri="{BB962C8B-B14F-4D97-AF65-F5344CB8AC3E}">
        <p14:creationId xmlns:p14="http://schemas.microsoft.com/office/powerpoint/2010/main" val="1781807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FDEDBE-F0BA-744F-8013-70F2FF633E99}" type="datetimeFigureOut">
              <a:rPr lang="en-US" smtClean="0"/>
              <a:t>8/17/17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513EC8-8D1E-A444-9D30-663DC7C63F23}" type="slidenum">
              <a:rPr lang="en-US" smtClean="0"/>
              <a:t>‹#›</a:t>
            </a:fld>
            <a:endParaRPr lang="en-US"/>
          </a:p>
        </p:txBody>
      </p:sp>
    </p:spTree>
    <p:extLst>
      <p:ext uri="{BB962C8B-B14F-4D97-AF65-F5344CB8AC3E}">
        <p14:creationId xmlns:p14="http://schemas.microsoft.com/office/powerpoint/2010/main" val="2902288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FDEDBE-F0BA-744F-8013-70F2FF633E99}" type="datetimeFigureOut">
              <a:rPr lang="en-US" smtClean="0"/>
              <a:t>8/17/17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513EC8-8D1E-A444-9D30-663DC7C63F23}" type="slidenum">
              <a:rPr lang="en-US" smtClean="0"/>
              <a:t>‹#›</a:t>
            </a:fld>
            <a:endParaRPr lang="en-US"/>
          </a:p>
        </p:txBody>
      </p:sp>
    </p:spTree>
    <p:extLst>
      <p:ext uri="{BB962C8B-B14F-4D97-AF65-F5344CB8AC3E}">
        <p14:creationId xmlns:p14="http://schemas.microsoft.com/office/powerpoint/2010/main" val="2371601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FDEDBE-F0BA-744F-8013-70F2FF633E99}" type="datetimeFigureOut">
              <a:rPr lang="en-US" smtClean="0"/>
              <a:t>8/17/17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513EC8-8D1E-A444-9D30-663DC7C63F23}" type="slidenum">
              <a:rPr lang="en-US" smtClean="0"/>
              <a:t>‹#›</a:t>
            </a:fld>
            <a:endParaRPr lang="en-US"/>
          </a:p>
        </p:txBody>
      </p:sp>
    </p:spTree>
    <p:extLst>
      <p:ext uri="{BB962C8B-B14F-4D97-AF65-F5344CB8AC3E}">
        <p14:creationId xmlns:p14="http://schemas.microsoft.com/office/powerpoint/2010/main" val="3148835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FDEDBE-F0BA-744F-8013-70F2FF633E99}" type="datetimeFigureOut">
              <a:rPr lang="en-US" smtClean="0"/>
              <a:t>8/17/17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513EC8-8D1E-A444-9D30-663DC7C63F23}" type="slidenum">
              <a:rPr lang="en-US" smtClean="0"/>
              <a:t>‹#›</a:t>
            </a:fld>
            <a:endParaRPr lang="en-US"/>
          </a:p>
        </p:txBody>
      </p:sp>
    </p:spTree>
    <p:extLst>
      <p:ext uri="{BB962C8B-B14F-4D97-AF65-F5344CB8AC3E}">
        <p14:creationId xmlns:p14="http://schemas.microsoft.com/office/powerpoint/2010/main" val="3767194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FDEDBE-F0BA-744F-8013-70F2FF633E99}" type="datetimeFigureOut">
              <a:rPr lang="en-US" smtClean="0"/>
              <a:t>8/17/17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513EC8-8D1E-A444-9D30-663DC7C63F23}" type="slidenum">
              <a:rPr lang="en-US" smtClean="0"/>
              <a:t>‹#›</a:t>
            </a:fld>
            <a:endParaRPr lang="en-US"/>
          </a:p>
        </p:txBody>
      </p:sp>
    </p:spTree>
    <p:extLst>
      <p:ext uri="{BB962C8B-B14F-4D97-AF65-F5344CB8AC3E}">
        <p14:creationId xmlns:p14="http://schemas.microsoft.com/office/powerpoint/2010/main" val="1531955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FDEDBE-F0BA-744F-8013-70F2FF633E99}" type="datetimeFigureOut">
              <a:rPr lang="en-US" smtClean="0"/>
              <a:t>8/17/17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513EC8-8D1E-A444-9D30-663DC7C63F23}" type="slidenum">
              <a:rPr lang="en-US" smtClean="0"/>
              <a:t>‹#›</a:t>
            </a:fld>
            <a:endParaRPr lang="en-US"/>
          </a:p>
        </p:txBody>
      </p:sp>
    </p:spTree>
    <p:extLst>
      <p:ext uri="{BB962C8B-B14F-4D97-AF65-F5344CB8AC3E}">
        <p14:creationId xmlns:p14="http://schemas.microsoft.com/office/powerpoint/2010/main" val="4063557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FDEDBE-F0BA-744F-8013-70F2FF633E99}" type="datetimeFigureOut">
              <a:rPr lang="en-US" smtClean="0"/>
              <a:t>8/17/17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513EC8-8D1E-A444-9D30-663DC7C63F23}" type="slidenum">
              <a:rPr lang="en-US" smtClean="0"/>
              <a:t>‹#›</a:t>
            </a:fld>
            <a:endParaRPr lang="en-US"/>
          </a:p>
        </p:txBody>
      </p:sp>
    </p:spTree>
    <p:extLst>
      <p:ext uri="{BB962C8B-B14F-4D97-AF65-F5344CB8AC3E}">
        <p14:creationId xmlns:p14="http://schemas.microsoft.com/office/powerpoint/2010/main" val="4052373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FDEDBE-F0BA-744F-8013-70F2FF633E99}" type="datetimeFigureOut">
              <a:rPr lang="en-US" smtClean="0"/>
              <a:t>8/17/17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513EC8-8D1E-A444-9D30-663DC7C63F23}" type="slidenum">
              <a:rPr lang="en-US" smtClean="0"/>
              <a:t>‹#›</a:t>
            </a:fld>
            <a:endParaRPr lang="en-US"/>
          </a:p>
        </p:txBody>
      </p:sp>
    </p:spTree>
    <p:extLst>
      <p:ext uri="{BB962C8B-B14F-4D97-AF65-F5344CB8AC3E}">
        <p14:creationId xmlns:p14="http://schemas.microsoft.com/office/powerpoint/2010/main" val="2410231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FDEDBE-F0BA-744F-8013-70F2FF633E99}" type="datetimeFigureOut">
              <a:rPr lang="en-US" smtClean="0"/>
              <a:t>8/17/17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513EC8-8D1E-A444-9D30-663DC7C63F23}" type="slidenum">
              <a:rPr lang="en-US" smtClean="0"/>
              <a:t>‹#›</a:t>
            </a:fld>
            <a:endParaRPr lang="en-US"/>
          </a:p>
        </p:txBody>
      </p:sp>
    </p:spTree>
    <p:extLst>
      <p:ext uri="{BB962C8B-B14F-4D97-AF65-F5344CB8AC3E}">
        <p14:creationId xmlns:p14="http://schemas.microsoft.com/office/powerpoint/2010/main" val="77741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FDEDBE-F0BA-744F-8013-70F2FF633E99}" type="datetimeFigureOut">
              <a:rPr lang="en-US" smtClean="0"/>
              <a:t>8/17/17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513EC8-8D1E-A444-9D30-663DC7C63F23}" type="slidenum">
              <a:rPr lang="en-US" smtClean="0"/>
              <a:t>‹#›</a:t>
            </a:fld>
            <a:endParaRPr lang="en-US"/>
          </a:p>
        </p:txBody>
      </p:sp>
    </p:spTree>
    <p:extLst>
      <p:ext uri="{BB962C8B-B14F-4D97-AF65-F5344CB8AC3E}">
        <p14:creationId xmlns:p14="http://schemas.microsoft.com/office/powerpoint/2010/main" val="80401541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FDEDBE-F0BA-744F-8013-70F2FF633E99}" type="datetimeFigureOut">
              <a:rPr lang="en-US" smtClean="0"/>
              <a:t>8/17/17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513EC8-8D1E-A444-9D30-663DC7C63F23}" type="slidenum">
              <a:rPr lang="en-US" smtClean="0"/>
              <a:t>‹#›</a:t>
            </a:fld>
            <a:endParaRPr lang="en-US"/>
          </a:p>
        </p:txBody>
      </p:sp>
    </p:spTree>
    <p:extLst>
      <p:ext uri="{BB962C8B-B14F-4D97-AF65-F5344CB8AC3E}">
        <p14:creationId xmlns:p14="http://schemas.microsoft.com/office/powerpoint/2010/main" val="1090828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NO.4  </a:t>
            </a:r>
            <a:endParaRPr lang="en-US" dirty="0"/>
          </a:p>
        </p:txBody>
      </p:sp>
      <p:pic>
        <p:nvPicPr>
          <p:cNvPr id="4" name="Picture 3" descr="Git-Logo-2Color.png"/>
          <p:cNvPicPr>
            <a:picLocks noChangeAspect="1"/>
          </p:cNvPicPr>
          <p:nvPr/>
        </p:nvPicPr>
        <p:blipFill>
          <a:blip r:embed="rId2">
            <a:extLst>
              <a:ext uri="{BEBA8EAE-BF5A-486C-A8C5-ECC9F3942E4B}">
                <a14:imgProps xmlns:a14="http://schemas.microsoft.com/office/drawing/2010/main">
                  <a14:imgLayer r:embed="rId3">
                    <a14:imgEffect>
                      <a14:artisticGlass/>
                    </a14:imgEffect>
                  </a14:imgLayer>
                </a14:imgProps>
              </a:ext>
              <a:ext uri="{28A0092B-C50C-407E-A947-70E740481C1C}">
                <a14:useLocalDpi xmlns:a14="http://schemas.microsoft.com/office/drawing/2010/main" val="0"/>
              </a:ext>
            </a:extLst>
          </a:blip>
          <a:stretch>
            <a:fillRect/>
          </a:stretch>
        </p:blipFill>
        <p:spPr>
          <a:xfrm>
            <a:off x="667806" y="1770209"/>
            <a:ext cx="7772400" cy="2323015"/>
          </a:xfrm>
          <a:prstGeom prst="rect">
            <a:avLst/>
          </a:prstGeom>
        </p:spPr>
      </p:pic>
      <p:sp>
        <p:nvSpPr>
          <p:cNvPr id="5" name="TextBox 4"/>
          <p:cNvSpPr txBox="1"/>
          <p:nvPr/>
        </p:nvSpPr>
        <p:spPr>
          <a:xfrm>
            <a:off x="5671653" y="6189152"/>
            <a:ext cx="3288080" cy="369332"/>
          </a:xfrm>
          <a:prstGeom prst="rect">
            <a:avLst/>
          </a:prstGeom>
          <a:noFill/>
        </p:spPr>
        <p:txBody>
          <a:bodyPr wrap="none" rtlCol="0">
            <a:spAutoFit/>
          </a:bodyPr>
          <a:lstStyle/>
          <a:p>
            <a:r>
              <a:rPr lang="en-US" dirty="0" smtClean="0"/>
              <a:t>BY SIMRAN.OMPRAKASH.DUBEY</a:t>
            </a:r>
            <a:endParaRPr lang="en-US" dirty="0"/>
          </a:p>
        </p:txBody>
      </p:sp>
      <p:sp>
        <p:nvSpPr>
          <p:cNvPr id="7" name="TextBox 6"/>
          <p:cNvSpPr txBox="1"/>
          <p:nvPr/>
        </p:nvSpPr>
        <p:spPr>
          <a:xfrm>
            <a:off x="2675541" y="4228843"/>
            <a:ext cx="4805522" cy="584776"/>
          </a:xfrm>
          <a:prstGeom prst="rect">
            <a:avLst/>
          </a:prstGeom>
          <a:noFill/>
        </p:spPr>
        <p:txBody>
          <a:bodyPr wrap="none" rtlCol="0">
            <a:spAutoFit/>
          </a:bodyPr>
          <a:lstStyle/>
          <a:p>
            <a:r>
              <a:rPr lang="en-US" sz="3200" dirty="0" smtClean="0">
                <a:solidFill>
                  <a:srgbClr val="660066"/>
                </a:solidFill>
              </a:rPr>
              <a:t>VERSION CONTROL SYSTEM</a:t>
            </a:r>
            <a:endParaRPr lang="en-US" sz="3200" dirty="0">
              <a:solidFill>
                <a:srgbClr val="660066"/>
              </a:solidFill>
            </a:endParaRPr>
          </a:p>
        </p:txBody>
      </p:sp>
    </p:spTree>
    <p:extLst>
      <p:ext uri="{BB962C8B-B14F-4D97-AF65-F5344CB8AC3E}">
        <p14:creationId xmlns:p14="http://schemas.microsoft.com/office/powerpoint/2010/main" val="4203764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t>FEATURES</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b="1" dirty="0" smtClean="0"/>
              <a:t>GENERAL FEATURES OF VERSION CONTROL</a:t>
            </a:r>
          </a:p>
          <a:p>
            <a:pPr marL="0" indent="0">
              <a:buNone/>
            </a:pPr>
            <a:r>
              <a:rPr lang="en-US" sz="3400" dirty="0" smtClean="0"/>
              <a:t>&gt; Maintains complete long-term change history of every file</a:t>
            </a:r>
          </a:p>
          <a:p>
            <a:pPr marL="0" indent="0">
              <a:buNone/>
            </a:pPr>
            <a:r>
              <a:rPr lang="en-US" sz="3400" dirty="0" smtClean="0"/>
              <a:t>	This means every change made by many individuals over the years. Changes include the creation and deletion of files as well as edits to their contents</a:t>
            </a:r>
          </a:p>
          <a:p>
            <a:pPr marL="0" indent="0">
              <a:buNone/>
            </a:pPr>
            <a:endParaRPr lang="en-US" sz="3400" dirty="0" smtClean="0"/>
          </a:p>
          <a:p>
            <a:pPr marL="0" indent="0">
              <a:buNone/>
            </a:pPr>
            <a:r>
              <a:rPr lang="en-US" sz="3400" dirty="0" smtClean="0"/>
              <a:t>&gt; Branching and Merging</a:t>
            </a:r>
          </a:p>
          <a:p>
            <a:pPr marL="0" indent="0">
              <a:buNone/>
            </a:pPr>
            <a:r>
              <a:rPr lang="en-US" sz="3400" dirty="0" smtClean="0"/>
              <a:t>	Allows team member to work concurrently on same file</a:t>
            </a:r>
          </a:p>
          <a:p>
            <a:pPr marL="0" indent="0">
              <a:buNone/>
            </a:pPr>
            <a:endParaRPr lang="en-US" sz="3400" dirty="0" smtClean="0"/>
          </a:p>
          <a:p>
            <a:pPr marL="0" indent="0">
              <a:buNone/>
            </a:pPr>
            <a:r>
              <a:rPr lang="en-US" sz="3400" dirty="0" smtClean="0"/>
              <a:t>&gt; Traceability</a:t>
            </a:r>
          </a:p>
          <a:p>
            <a:pPr marL="0" indent="0">
              <a:buNone/>
            </a:pPr>
            <a:r>
              <a:rPr lang="en-US" sz="3400" dirty="0" smtClean="0"/>
              <a:t>	Being able to trace each change made to the software and connect it to project management and bug tracking software such as JIRA</a:t>
            </a:r>
          </a:p>
          <a:p>
            <a:pPr marL="0" indent="0">
              <a:buNone/>
            </a:pPr>
            <a:endParaRPr lang="en-US" dirty="0" smtClean="0"/>
          </a:p>
          <a:p>
            <a:pPr marL="0" indent="0">
              <a:buNone/>
            </a:pPr>
            <a:r>
              <a:rPr lang="en-US" b="1" dirty="0" smtClean="0"/>
              <a:t>GIT FEATURES</a:t>
            </a:r>
          </a:p>
          <a:p>
            <a:pPr marL="0" indent="0">
              <a:buNone/>
            </a:pPr>
            <a:endParaRPr lang="en-US" b="1" dirty="0" smtClean="0"/>
          </a:p>
          <a:p>
            <a:pPr marL="0" indent="0">
              <a:buNone/>
            </a:pPr>
            <a:r>
              <a:rPr lang="en-US" sz="3400" dirty="0" smtClean="0"/>
              <a:t>&gt; Branching and Merging</a:t>
            </a:r>
          </a:p>
          <a:p>
            <a:pPr marL="0" indent="0">
              <a:buNone/>
            </a:pPr>
            <a:r>
              <a:rPr lang="en-US" sz="3400" dirty="0" smtClean="0"/>
              <a:t>&gt; Small and Fast</a:t>
            </a:r>
          </a:p>
          <a:p>
            <a:pPr marL="0" indent="0">
              <a:buNone/>
            </a:pPr>
            <a:r>
              <a:rPr lang="en-US" sz="3400" dirty="0" smtClean="0"/>
              <a:t>&gt; Distributed</a:t>
            </a:r>
          </a:p>
          <a:p>
            <a:pPr marL="0" indent="0">
              <a:buNone/>
            </a:pPr>
            <a:r>
              <a:rPr lang="en-US" sz="3400" dirty="0" smtClean="0"/>
              <a:t>&gt; Free and Open source</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4165841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COMMANDS</a:t>
            </a:r>
            <a:endParaRPr lang="en-US" dirty="0"/>
          </a:p>
        </p:txBody>
      </p:sp>
      <p:sp>
        <p:nvSpPr>
          <p:cNvPr id="3" name="Content Placeholder 2"/>
          <p:cNvSpPr>
            <a:spLocks noGrp="1"/>
          </p:cNvSpPr>
          <p:nvPr>
            <p:ph idx="1"/>
          </p:nvPr>
        </p:nvSpPr>
        <p:spPr/>
        <p:txBody>
          <a:bodyPr>
            <a:normAutofit/>
          </a:bodyPr>
          <a:lstStyle/>
          <a:p>
            <a:r>
              <a:rPr lang="en-US" sz="2400" b="1" u="sng" dirty="0" smtClean="0"/>
              <a:t>Pull </a:t>
            </a:r>
            <a:r>
              <a:rPr lang="en-US" sz="2400" b="1" u="sng" dirty="0" err="1" smtClean="0"/>
              <a:t>Git</a:t>
            </a:r>
            <a:r>
              <a:rPr lang="en-US" sz="2400" b="1" u="sng" dirty="0" smtClean="0"/>
              <a:t> :</a:t>
            </a:r>
            <a:r>
              <a:rPr lang="en-US" sz="2400" dirty="0" smtClean="0"/>
              <a:t>To </a:t>
            </a:r>
            <a:r>
              <a:rPr lang="en-US" sz="2400" b="1" dirty="0" smtClean="0"/>
              <a:t>pull</a:t>
            </a:r>
            <a:r>
              <a:rPr lang="en-US" sz="2400" dirty="0" smtClean="0"/>
              <a:t> the file into your local repository, do the following: Open your terminal window and navigate to the top level of your local repository. The </a:t>
            </a:r>
            <a:r>
              <a:rPr lang="en-US" sz="2400" b="1" dirty="0" err="1" smtClean="0"/>
              <a:t>git</a:t>
            </a:r>
            <a:r>
              <a:rPr lang="en-US" sz="2400" b="1" dirty="0" smtClean="0"/>
              <a:t> pull command</a:t>
            </a:r>
            <a:r>
              <a:rPr lang="en-US" sz="2400" dirty="0" smtClean="0"/>
              <a:t> merges the file from your remote repository (</a:t>
            </a:r>
            <a:r>
              <a:rPr lang="en-US" sz="2400" dirty="0" err="1" smtClean="0"/>
              <a:t>Bitbucket</a:t>
            </a:r>
            <a:r>
              <a:rPr lang="en-US" sz="2400" dirty="0" smtClean="0"/>
              <a:t>) into your local repository with a single </a:t>
            </a:r>
            <a:r>
              <a:rPr lang="en-US" sz="2400" b="1" dirty="0" smtClean="0"/>
              <a:t>command</a:t>
            </a:r>
            <a:r>
              <a:rPr lang="en-US" sz="2400" dirty="0" smtClean="0"/>
              <a:t>.</a:t>
            </a:r>
          </a:p>
          <a:p>
            <a:r>
              <a:rPr lang="en-US" sz="2400" dirty="0"/>
              <a:t>Enter the </a:t>
            </a:r>
            <a:r>
              <a:rPr lang="en-US" sz="2400" dirty="0" smtClean="0"/>
              <a:t> </a:t>
            </a:r>
            <a:r>
              <a:rPr lang="en-US" sz="2400" b="1" dirty="0" err="1"/>
              <a:t>git</a:t>
            </a:r>
            <a:r>
              <a:rPr lang="en-US" sz="2400" b="1" dirty="0"/>
              <a:t> pull --all</a:t>
            </a:r>
            <a:r>
              <a:rPr lang="en-US" sz="2400" b="1" dirty="0" smtClean="0"/>
              <a:t> </a:t>
            </a:r>
            <a:r>
              <a:rPr lang="en-US" sz="2400" dirty="0"/>
              <a:t> command to pull all the changes from </a:t>
            </a:r>
            <a:r>
              <a:rPr lang="en-US" sz="2400" dirty="0" err="1"/>
              <a:t>Bitbucket</a:t>
            </a:r>
            <a:r>
              <a:rPr lang="en-US" sz="2400" dirty="0"/>
              <a:t>.</a:t>
            </a:r>
          </a:p>
        </p:txBody>
      </p:sp>
      <p:pic>
        <p:nvPicPr>
          <p:cNvPr id="4" name="Picture 3"/>
          <p:cNvPicPr>
            <a:picLocks noChangeAspect="1"/>
          </p:cNvPicPr>
          <p:nvPr/>
        </p:nvPicPr>
        <p:blipFill>
          <a:blip r:embed="rId2"/>
          <a:stretch>
            <a:fillRect/>
          </a:stretch>
        </p:blipFill>
        <p:spPr>
          <a:xfrm>
            <a:off x="3390900" y="4589463"/>
            <a:ext cx="5295900" cy="1536700"/>
          </a:xfrm>
          <a:prstGeom prst="rect">
            <a:avLst/>
          </a:prstGeom>
        </p:spPr>
      </p:pic>
    </p:spTree>
    <p:extLst>
      <p:ext uri="{BB962C8B-B14F-4D97-AF65-F5344CB8AC3E}">
        <p14:creationId xmlns:p14="http://schemas.microsoft.com/office/powerpoint/2010/main" val="3131858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9100" y="579462"/>
            <a:ext cx="8084264" cy="2000548"/>
          </a:xfrm>
          <a:prstGeom prst="rect">
            <a:avLst/>
          </a:prstGeom>
          <a:noFill/>
        </p:spPr>
        <p:txBody>
          <a:bodyPr wrap="none" rtlCol="0">
            <a:spAutoFit/>
          </a:bodyPr>
          <a:lstStyle/>
          <a:p>
            <a:pPr marL="285750" indent="-285750">
              <a:buFont typeface="Arial"/>
              <a:buChar char="•"/>
            </a:pPr>
            <a:r>
              <a:rPr lang="en-US" sz="2800" b="1" u="sng" dirty="0" smtClean="0"/>
              <a:t>Push </a:t>
            </a:r>
            <a:r>
              <a:rPr lang="en-US" sz="2800" b="1" u="sng" dirty="0" err="1" smtClean="0"/>
              <a:t>Git</a:t>
            </a:r>
            <a:r>
              <a:rPr lang="en-US" dirty="0" smtClean="0"/>
              <a:t> </a:t>
            </a:r>
            <a:r>
              <a:rPr lang="en-US" sz="2800" dirty="0" smtClean="0"/>
              <a:t>:</a:t>
            </a:r>
            <a:r>
              <a:rPr lang="en-US" dirty="0" smtClean="0"/>
              <a:t> </a:t>
            </a:r>
            <a:r>
              <a:rPr lang="en-US" sz="2400" dirty="0" smtClean="0"/>
              <a:t>Use </a:t>
            </a:r>
            <a:r>
              <a:rPr lang="en-US" sz="2400" b="1" dirty="0" err="1" smtClean="0"/>
              <a:t>git</a:t>
            </a:r>
            <a:r>
              <a:rPr lang="en-US" sz="2400" b="1" dirty="0" smtClean="0"/>
              <a:t> push</a:t>
            </a:r>
            <a:r>
              <a:rPr lang="en-US" sz="2400" dirty="0" smtClean="0"/>
              <a:t> to </a:t>
            </a:r>
            <a:r>
              <a:rPr lang="en-US" sz="2400" b="1" dirty="0" smtClean="0"/>
              <a:t>push</a:t>
            </a:r>
            <a:r>
              <a:rPr lang="en-US" sz="2400" dirty="0" smtClean="0"/>
              <a:t> commits made on your local </a:t>
            </a:r>
          </a:p>
          <a:p>
            <a:r>
              <a:rPr lang="en-US" sz="2400" dirty="0" smtClean="0"/>
              <a:t>                       branch to a remote repository. </a:t>
            </a:r>
          </a:p>
          <a:p>
            <a:r>
              <a:rPr lang="en-US" sz="2400" dirty="0"/>
              <a:t> </a:t>
            </a:r>
            <a:r>
              <a:rPr lang="en-US" sz="2400" dirty="0" smtClean="0"/>
              <a:t>                      The </a:t>
            </a:r>
            <a:r>
              <a:rPr lang="en-US" sz="2400" b="1" dirty="0" err="1" smtClean="0"/>
              <a:t>git</a:t>
            </a:r>
            <a:r>
              <a:rPr lang="en-US" sz="2400" b="1" dirty="0" smtClean="0"/>
              <a:t> push command</a:t>
            </a:r>
            <a:r>
              <a:rPr lang="en-US" sz="2400" dirty="0" smtClean="0"/>
              <a:t> takes two arguments:</a:t>
            </a:r>
          </a:p>
          <a:p>
            <a:r>
              <a:rPr lang="en-US" sz="2400" dirty="0" smtClean="0"/>
              <a:t>                               A remote name, for example, origin. </a:t>
            </a:r>
          </a:p>
          <a:p>
            <a:r>
              <a:rPr lang="en-US" sz="2400" dirty="0"/>
              <a:t> </a:t>
            </a:r>
            <a:r>
              <a:rPr lang="en-US" sz="2400" dirty="0" smtClean="0"/>
              <a:t>                              A branch name, for example, master</a:t>
            </a:r>
            <a:r>
              <a:rPr lang="en-US" dirty="0" smtClean="0"/>
              <a:t>.</a:t>
            </a:r>
            <a:endParaRPr lang="en-US" dirty="0"/>
          </a:p>
        </p:txBody>
      </p:sp>
      <p:pic>
        <p:nvPicPr>
          <p:cNvPr id="5" name="Picture 4"/>
          <p:cNvPicPr>
            <a:picLocks noChangeAspect="1"/>
          </p:cNvPicPr>
          <p:nvPr/>
        </p:nvPicPr>
        <p:blipFill>
          <a:blip r:embed="rId2"/>
          <a:stretch>
            <a:fillRect/>
          </a:stretch>
        </p:blipFill>
        <p:spPr>
          <a:xfrm>
            <a:off x="1930495" y="3356569"/>
            <a:ext cx="5783879" cy="3291839"/>
          </a:xfrm>
          <a:prstGeom prst="rect">
            <a:avLst/>
          </a:prstGeom>
        </p:spPr>
      </p:pic>
      <p:sp>
        <p:nvSpPr>
          <p:cNvPr id="6" name="TextBox 5"/>
          <p:cNvSpPr txBox="1"/>
          <p:nvPr/>
        </p:nvSpPr>
        <p:spPr>
          <a:xfrm>
            <a:off x="1039768" y="2580010"/>
            <a:ext cx="7674309" cy="646331"/>
          </a:xfrm>
          <a:prstGeom prst="rect">
            <a:avLst/>
          </a:prstGeom>
          <a:noFill/>
        </p:spPr>
        <p:txBody>
          <a:bodyPr wrap="none" rtlCol="0">
            <a:spAutoFit/>
          </a:bodyPr>
          <a:lstStyle/>
          <a:p>
            <a:r>
              <a:rPr lang="en-US" b="1" dirty="0" err="1" smtClean="0"/>
              <a:t>git</a:t>
            </a:r>
            <a:r>
              <a:rPr lang="en-US" b="1" dirty="0" smtClean="0"/>
              <a:t> push </a:t>
            </a:r>
            <a:r>
              <a:rPr lang="en-US" b="1" i="1" dirty="0" smtClean="0"/>
              <a:t>&lt;REMOTENAME&gt; &lt;BRANCHNAME&gt; </a:t>
            </a:r>
            <a:r>
              <a:rPr lang="en-US" dirty="0" smtClean="0"/>
              <a:t>this </a:t>
            </a:r>
            <a:r>
              <a:rPr lang="en-US" dirty="0" err="1" smtClean="0"/>
              <a:t>commmand</a:t>
            </a:r>
            <a:r>
              <a:rPr lang="en-US" dirty="0" smtClean="0"/>
              <a:t> to push your local </a:t>
            </a:r>
          </a:p>
          <a:p>
            <a:r>
              <a:rPr lang="en-US" i="1" dirty="0"/>
              <a:t> </a:t>
            </a:r>
            <a:r>
              <a:rPr lang="en-US" i="1" dirty="0" smtClean="0"/>
              <a:t> </a:t>
            </a:r>
            <a:r>
              <a:rPr lang="en-US" dirty="0" smtClean="0"/>
              <a:t> changes to online repository  </a:t>
            </a:r>
            <a:endParaRPr lang="en-US" dirty="0"/>
          </a:p>
        </p:txBody>
      </p:sp>
    </p:spTree>
    <p:extLst>
      <p:ext uri="{BB962C8B-B14F-4D97-AF65-F5344CB8AC3E}">
        <p14:creationId xmlns:p14="http://schemas.microsoft.com/office/powerpoint/2010/main" val="78696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5617" y="208936"/>
            <a:ext cx="8814733" cy="2739211"/>
          </a:xfrm>
          <a:prstGeom prst="rect">
            <a:avLst/>
          </a:prstGeom>
          <a:noFill/>
        </p:spPr>
        <p:txBody>
          <a:bodyPr wrap="none" rtlCol="0">
            <a:spAutoFit/>
          </a:bodyPr>
          <a:lstStyle/>
          <a:p>
            <a:pPr marL="285750" indent="-285750">
              <a:buFont typeface="Arial"/>
              <a:buChar char="•"/>
            </a:pPr>
            <a:r>
              <a:rPr lang="en-US" sz="2800" b="1" u="sng" dirty="0" err="1" smtClean="0"/>
              <a:t>CheckOut</a:t>
            </a:r>
            <a:r>
              <a:rPr lang="en-US" sz="2800" b="1" u="sng" dirty="0" smtClean="0"/>
              <a:t> </a:t>
            </a:r>
            <a:r>
              <a:rPr lang="en-US" sz="2800" b="1" u="sng" dirty="0" err="1" smtClean="0"/>
              <a:t>Git</a:t>
            </a:r>
            <a:r>
              <a:rPr lang="en-US" sz="2800" b="1" u="sng" dirty="0" smtClean="0"/>
              <a:t> </a:t>
            </a:r>
            <a:r>
              <a:rPr lang="en-US" sz="2800" b="1" dirty="0" smtClean="0"/>
              <a:t>:</a:t>
            </a:r>
            <a:r>
              <a:rPr lang="en-US" sz="2400" dirty="0" smtClean="0"/>
              <a:t>To </a:t>
            </a:r>
            <a:r>
              <a:rPr lang="en-US" sz="2400" b="1" dirty="0" smtClean="0"/>
              <a:t>check out</a:t>
            </a:r>
            <a:r>
              <a:rPr lang="en-US" sz="2400" dirty="0" smtClean="0"/>
              <a:t>" means that you take any given </a:t>
            </a:r>
          </a:p>
          <a:p>
            <a:r>
              <a:rPr lang="en-US" sz="2400" dirty="0" smtClean="0"/>
              <a:t>                                 commit from the repository and re-create the </a:t>
            </a:r>
          </a:p>
          <a:p>
            <a:r>
              <a:rPr lang="en-US" sz="2400" dirty="0"/>
              <a:t> </a:t>
            </a:r>
            <a:r>
              <a:rPr lang="en-US" sz="2400" dirty="0" smtClean="0"/>
              <a:t>                                state of the associated file and directory tree in the</a:t>
            </a:r>
          </a:p>
          <a:p>
            <a:r>
              <a:rPr lang="en-US" sz="2400" dirty="0"/>
              <a:t> </a:t>
            </a:r>
            <a:r>
              <a:rPr lang="en-US" sz="2400" dirty="0" smtClean="0"/>
              <a:t>                                working directory.</a:t>
            </a:r>
          </a:p>
          <a:p>
            <a:r>
              <a:rPr lang="en-US" sz="2400" dirty="0" smtClean="0"/>
              <a:t>                                 When you </a:t>
            </a:r>
            <a:r>
              <a:rPr lang="en-US" sz="2400" b="1" dirty="0" smtClean="0"/>
              <a:t>check out</a:t>
            </a:r>
            <a:r>
              <a:rPr lang="en-US" sz="2400" dirty="0" smtClean="0"/>
              <a:t> a commit that is not a </a:t>
            </a:r>
          </a:p>
          <a:p>
            <a:r>
              <a:rPr lang="en-US" sz="2400" dirty="0" smtClean="0"/>
              <a:t>                                 branch head (e.g. </a:t>
            </a:r>
            <a:r>
              <a:rPr lang="en-US" sz="2400" b="1" dirty="0" err="1" smtClean="0"/>
              <a:t>git</a:t>
            </a:r>
            <a:r>
              <a:rPr lang="en-US" sz="2400" b="1" dirty="0" smtClean="0"/>
              <a:t> checkout</a:t>
            </a:r>
            <a:r>
              <a:rPr lang="en-US" sz="2400" dirty="0" smtClean="0"/>
              <a:t> HEAD~2 ), </a:t>
            </a:r>
          </a:p>
          <a:p>
            <a:r>
              <a:rPr lang="en-US" sz="2400" dirty="0" smtClean="0"/>
              <a:t>                                  you are on a so-called detached head</a:t>
            </a:r>
            <a:endParaRPr lang="en-US" sz="2400" b="1" dirty="0"/>
          </a:p>
        </p:txBody>
      </p:sp>
      <p:pic>
        <p:nvPicPr>
          <p:cNvPr id="3" name="Picture 2"/>
          <p:cNvPicPr>
            <a:picLocks noChangeAspect="1"/>
          </p:cNvPicPr>
          <p:nvPr/>
        </p:nvPicPr>
        <p:blipFill>
          <a:blip r:embed="rId2"/>
          <a:stretch>
            <a:fillRect/>
          </a:stretch>
        </p:blipFill>
        <p:spPr>
          <a:xfrm>
            <a:off x="2209800" y="3622280"/>
            <a:ext cx="6680200" cy="3021479"/>
          </a:xfrm>
          <a:prstGeom prst="rect">
            <a:avLst/>
          </a:prstGeom>
        </p:spPr>
      </p:pic>
    </p:spTree>
    <p:extLst>
      <p:ext uri="{BB962C8B-B14F-4D97-AF65-F5344CB8AC3E}">
        <p14:creationId xmlns:p14="http://schemas.microsoft.com/office/powerpoint/2010/main" val="2885271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8955" y="336394"/>
            <a:ext cx="7954221" cy="1261884"/>
          </a:xfrm>
          <a:prstGeom prst="rect">
            <a:avLst/>
          </a:prstGeom>
          <a:noFill/>
        </p:spPr>
        <p:txBody>
          <a:bodyPr wrap="none" rtlCol="0">
            <a:spAutoFit/>
          </a:bodyPr>
          <a:lstStyle/>
          <a:p>
            <a:pPr marL="285750" indent="-285750">
              <a:buFont typeface="Arial"/>
              <a:buChar char="•"/>
            </a:pPr>
            <a:r>
              <a:rPr lang="en-US" sz="2800" b="1" u="sng" dirty="0" smtClean="0"/>
              <a:t>Clone </a:t>
            </a:r>
            <a:r>
              <a:rPr lang="en-US" sz="2800" b="1" u="sng" dirty="0" err="1" smtClean="0"/>
              <a:t>Git</a:t>
            </a:r>
            <a:r>
              <a:rPr lang="en-US" sz="2800" b="1" u="sng" dirty="0" smtClean="0"/>
              <a:t> : </a:t>
            </a:r>
            <a:r>
              <a:rPr lang="en-US" sz="2400" b="1" dirty="0" err="1" smtClean="0"/>
              <a:t>git</a:t>
            </a:r>
            <a:r>
              <a:rPr lang="en-US" sz="2400" b="1" dirty="0" smtClean="0"/>
              <a:t> clone</a:t>
            </a:r>
            <a:r>
              <a:rPr lang="en-US" sz="2400" dirty="0" smtClean="0"/>
              <a:t> is a </a:t>
            </a:r>
            <a:r>
              <a:rPr lang="en-US" sz="2400" b="1" dirty="0" err="1" smtClean="0"/>
              <a:t>Git</a:t>
            </a:r>
            <a:r>
              <a:rPr lang="en-US" sz="2400" b="1" dirty="0" smtClean="0"/>
              <a:t> command</a:t>
            </a:r>
            <a:r>
              <a:rPr lang="en-US" sz="2400" dirty="0" smtClean="0"/>
              <a:t> line utility </a:t>
            </a:r>
          </a:p>
          <a:p>
            <a:r>
              <a:rPr lang="en-US" sz="2400" dirty="0" smtClean="0"/>
              <a:t>                       which is used to target an existing </a:t>
            </a:r>
            <a:r>
              <a:rPr lang="en-US" sz="2400" b="1" dirty="0" smtClean="0"/>
              <a:t>repository</a:t>
            </a:r>
            <a:r>
              <a:rPr lang="en-US" sz="2400" dirty="0" smtClean="0"/>
              <a:t> and</a:t>
            </a:r>
          </a:p>
          <a:p>
            <a:r>
              <a:rPr lang="en-US" sz="2400" dirty="0" smtClean="0"/>
              <a:t>                        create a </a:t>
            </a:r>
            <a:r>
              <a:rPr lang="en-US" sz="2400" b="1" dirty="0" smtClean="0"/>
              <a:t>clone</a:t>
            </a:r>
            <a:r>
              <a:rPr lang="en-US" sz="2400" dirty="0" smtClean="0"/>
              <a:t>, or copy of the target </a:t>
            </a:r>
            <a:r>
              <a:rPr lang="en-US" sz="2400" b="1" dirty="0" smtClean="0"/>
              <a:t>repository</a:t>
            </a:r>
            <a:r>
              <a:rPr lang="en-US" sz="2400" dirty="0" smtClean="0"/>
              <a:t>.</a:t>
            </a:r>
            <a:r>
              <a:rPr lang="en-US" sz="2400" b="1" u="sng" dirty="0" smtClean="0"/>
              <a:t> </a:t>
            </a:r>
            <a:endParaRPr lang="en-US" sz="2400" b="1" u="sng" dirty="0"/>
          </a:p>
        </p:txBody>
      </p:sp>
      <p:pic>
        <p:nvPicPr>
          <p:cNvPr id="12" name="Picture 11"/>
          <p:cNvPicPr>
            <a:picLocks noChangeAspect="1"/>
          </p:cNvPicPr>
          <p:nvPr/>
        </p:nvPicPr>
        <p:blipFill>
          <a:blip r:embed="rId2"/>
          <a:stretch>
            <a:fillRect/>
          </a:stretch>
        </p:blipFill>
        <p:spPr>
          <a:xfrm>
            <a:off x="1320800" y="3022600"/>
            <a:ext cx="6438900" cy="3213100"/>
          </a:xfrm>
          <a:prstGeom prst="rect">
            <a:avLst/>
          </a:prstGeom>
        </p:spPr>
      </p:pic>
      <p:sp>
        <p:nvSpPr>
          <p:cNvPr id="13" name="TextBox 12"/>
          <p:cNvSpPr txBox="1"/>
          <p:nvPr/>
        </p:nvSpPr>
        <p:spPr>
          <a:xfrm>
            <a:off x="348955" y="1892300"/>
            <a:ext cx="8795045" cy="1015663"/>
          </a:xfrm>
          <a:prstGeom prst="rect">
            <a:avLst/>
          </a:prstGeom>
          <a:noFill/>
        </p:spPr>
        <p:txBody>
          <a:bodyPr wrap="none" rtlCol="0">
            <a:spAutoFit/>
          </a:bodyPr>
          <a:lstStyle/>
          <a:p>
            <a:r>
              <a:rPr lang="en-US" sz="2000" b="1" dirty="0" err="1" smtClean="0"/>
              <a:t>git</a:t>
            </a:r>
            <a:r>
              <a:rPr lang="en-US" sz="2000" b="1" dirty="0" smtClean="0"/>
              <a:t> clone &lt;repo </a:t>
            </a:r>
            <a:r>
              <a:rPr lang="en-US" sz="2000" b="1" dirty="0" err="1" smtClean="0"/>
              <a:t>url</a:t>
            </a:r>
            <a:r>
              <a:rPr lang="en-US" sz="2000" b="1" dirty="0" smtClean="0"/>
              <a:t>&gt;  </a:t>
            </a:r>
            <a:r>
              <a:rPr lang="en-US" sz="2000" dirty="0" err="1" smtClean="0"/>
              <a:t>git</a:t>
            </a:r>
            <a:r>
              <a:rPr lang="en-US" sz="2000" dirty="0" smtClean="0"/>
              <a:t> clone command creates  repository </a:t>
            </a:r>
          </a:p>
          <a:p>
            <a:r>
              <a:rPr lang="en-US" sz="2000" dirty="0"/>
              <a:t>l</a:t>
            </a:r>
            <a:r>
              <a:rPr lang="en-US" sz="2000" dirty="0" smtClean="0"/>
              <a:t>ocally by  copying remote repository</a:t>
            </a:r>
          </a:p>
          <a:p>
            <a:r>
              <a:rPr lang="en-US" sz="2000" dirty="0" smtClean="0"/>
              <a:t>For example</a:t>
            </a:r>
            <a:r>
              <a:rPr lang="en-US" sz="2000" b="1" dirty="0" smtClean="0"/>
              <a:t>: </a:t>
            </a:r>
            <a:r>
              <a:rPr lang="en-US" sz="2000" b="1" dirty="0" err="1" smtClean="0"/>
              <a:t>git</a:t>
            </a:r>
            <a:r>
              <a:rPr lang="en-US" sz="2000" b="1" dirty="0" smtClean="0"/>
              <a:t> clone https://</a:t>
            </a:r>
            <a:r>
              <a:rPr lang="en-US" sz="2000" b="1" dirty="0" err="1" smtClean="0"/>
              <a:t>omprakash@gitlab.lavu.com</a:t>
            </a:r>
            <a:r>
              <a:rPr lang="en-US" sz="2000" b="1" dirty="0" smtClean="0"/>
              <a:t>/</a:t>
            </a:r>
            <a:r>
              <a:rPr lang="en-US" sz="2000" b="1" dirty="0" err="1" smtClean="0"/>
              <a:t>scm</a:t>
            </a:r>
            <a:r>
              <a:rPr lang="en-US" sz="2000" b="1" dirty="0" smtClean="0"/>
              <a:t>/</a:t>
            </a:r>
            <a:r>
              <a:rPr lang="en-US" sz="2000" b="1" dirty="0" err="1" smtClean="0"/>
              <a:t>php</a:t>
            </a:r>
            <a:r>
              <a:rPr lang="en-US" sz="2000" b="1" dirty="0" smtClean="0"/>
              <a:t>/</a:t>
            </a:r>
            <a:r>
              <a:rPr lang="en-US" sz="2000" b="1" dirty="0" err="1" smtClean="0"/>
              <a:t>myrepo.git</a:t>
            </a:r>
            <a:endParaRPr lang="en-US" sz="2000" b="1" dirty="0"/>
          </a:p>
        </p:txBody>
      </p:sp>
    </p:spTree>
    <p:extLst>
      <p:ext uri="{BB962C8B-B14F-4D97-AF65-F5344CB8AC3E}">
        <p14:creationId xmlns:p14="http://schemas.microsoft.com/office/powerpoint/2010/main" val="9265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0991" y="445784"/>
            <a:ext cx="8440231" cy="2000548"/>
          </a:xfrm>
          <a:prstGeom prst="rect">
            <a:avLst/>
          </a:prstGeom>
          <a:noFill/>
        </p:spPr>
        <p:txBody>
          <a:bodyPr wrap="none" rtlCol="0">
            <a:spAutoFit/>
          </a:bodyPr>
          <a:lstStyle/>
          <a:p>
            <a:r>
              <a:rPr lang="en-US" sz="2800" b="1" u="sng" dirty="0" smtClean="0"/>
              <a:t>Merge </a:t>
            </a:r>
            <a:r>
              <a:rPr lang="en-US" sz="2800" b="1" u="sng" dirty="0" err="1" smtClean="0"/>
              <a:t>Git</a:t>
            </a:r>
            <a:r>
              <a:rPr lang="en-US" dirty="0" smtClean="0"/>
              <a:t> </a:t>
            </a:r>
            <a:r>
              <a:rPr lang="en-US" sz="2400" dirty="0" smtClean="0"/>
              <a:t>: </a:t>
            </a:r>
            <a:r>
              <a:rPr lang="en-US" sz="2400" b="1" dirty="0" err="1" smtClean="0"/>
              <a:t>git</a:t>
            </a:r>
            <a:r>
              <a:rPr lang="en-US" sz="2400" b="1" dirty="0" smtClean="0"/>
              <a:t> merge</a:t>
            </a:r>
            <a:r>
              <a:rPr lang="en-US" sz="2400" dirty="0" smtClean="0"/>
              <a:t>. </a:t>
            </a:r>
            <a:r>
              <a:rPr lang="en-US" sz="2400" b="1" dirty="0" smtClean="0"/>
              <a:t>Merging</a:t>
            </a:r>
            <a:r>
              <a:rPr lang="en-US" sz="2400" dirty="0" smtClean="0"/>
              <a:t> is </a:t>
            </a:r>
            <a:r>
              <a:rPr lang="en-US" sz="2400" b="1" dirty="0" err="1" smtClean="0"/>
              <a:t>Git's</a:t>
            </a:r>
            <a:r>
              <a:rPr lang="en-US" sz="2400" dirty="0" smtClean="0"/>
              <a:t> way of putting a forked </a:t>
            </a:r>
          </a:p>
          <a:p>
            <a:r>
              <a:rPr lang="en-US" sz="2400" dirty="0" smtClean="0"/>
              <a:t>                       history back together again. The </a:t>
            </a:r>
            <a:r>
              <a:rPr lang="en-US" sz="2400" b="1" dirty="0" err="1" smtClean="0"/>
              <a:t>git</a:t>
            </a:r>
            <a:r>
              <a:rPr lang="en-US" sz="2400" b="1" dirty="0" smtClean="0"/>
              <a:t> merge command </a:t>
            </a:r>
          </a:p>
          <a:p>
            <a:r>
              <a:rPr lang="en-US" sz="2400" dirty="0" smtClean="0"/>
              <a:t>                       lets you take the independent lines  of development</a:t>
            </a:r>
          </a:p>
          <a:p>
            <a:r>
              <a:rPr lang="en-US" sz="2400" dirty="0" smtClean="0"/>
              <a:t>                      created by </a:t>
            </a:r>
            <a:r>
              <a:rPr lang="en-US" sz="2400" b="1" dirty="0" err="1" smtClean="0"/>
              <a:t>git</a:t>
            </a:r>
            <a:r>
              <a:rPr lang="en-US" sz="2400" dirty="0" smtClean="0"/>
              <a:t> branch and integrate them into a </a:t>
            </a:r>
          </a:p>
          <a:p>
            <a:r>
              <a:rPr lang="en-US" sz="2400" dirty="0"/>
              <a:t> </a:t>
            </a:r>
            <a:r>
              <a:rPr lang="en-US" sz="2400" dirty="0" smtClean="0"/>
              <a:t>                     single branch.</a:t>
            </a:r>
          </a:p>
        </p:txBody>
      </p:sp>
      <p:pic>
        <p:nvPicPr>
          <p:cNvPr id="3" name="Picture 2"/>
          <p:cNvPicPr>
            <a:picLocks noChangeAspect="1"/>
          </p:cNvPicPr>
          <p:nvPr/>
        </p:nvPicPr>
        <p:blipFill>
          <a:blip r:embed="rId2"/>
          <a:stretch>
            <a:fillRect/>
          </a:stretch>
        </p:blipFill>
        <p:spPr>
          <a:xfrm>
            <a:off x="2730500" y="3251200"/>
            <a:ext cx="5970276" cy="3606800"/>
          </a:xfrm>
          <a:prstGeom prst="rect">
            <a:avLst/>
          </a:prstGeom>
        </p:spPr>
      </p:pic>
      <p:sp>
        <p:nvSpPr>
          <p:cNvPr id="4" name="TextBox 3"/>
          <p:cNvSpPr txBox="1"/>
          <p:nvPr/>
        </p:nvSpPr>
        <p:spPr>
          <a:xfrm>
            <a:off x="1168400" y="2590800"/>
            <a:ext cx="7776488" cy="707886"/>
          </a:xfrm>
          <a:prstGeom prst="rect">
            <a:avLst/>
          </a:prstGeom>
          <a:noFill/>
        </p:spPr>
        <p:txBody>
          <a:bodyPr wrap="none" rtlCol="0">
            <a:spAutoFit/>
          </a:bodyPr>
          <a:lstStyle/>
          <a:p>
            <a:r>
              <a:rPr lang="it-IT" b="1" dirty="0" err="1" smtClean="0"/>
              <a:t>git</a:t>
            </a:r>
            <a:r>
              <a:rPr lang="it-IT" b="1" dirty="0" smtClean="0"/>
              <a:t> merge &lt;</a:t>
            </a:r>
            <a:r>
              <a:rPr lang="it-IT" b="1" dirty="0" err="1" smtClean="0"/>
              <a:t>branch</a:t>
            </a:r>
            <a:r>
              <a:rPr lang="it-IT" b="1" dirty="0" smtClean="0"/>
              <a:t>&gt; </a:t>
            </a:r>
            <a:r>
              <a:rPr lang="it-IT" sz="2000" b="1" dirty="0" err="1" smtClean="0">
                <a:latin typeface="Apple Symbols"/>
                <a:cs typeface="Apple Symbols"/>
              </a:rPr>
              <a:t>this</a:t>
            </a:r>
            <a:r>
              <a:rPr lang="it-IT" sz="2000" b="1" dirty="0" smtClean="0">
                <a:latin typeface="Apple Symbols"/>
                <a:cs typeface="Apple Symbols"/>
              </a:rPr>
              <a:t> </a:t>
            </a:r>
            <a:r>
              <a:rPr lang="it-IT" sz="2000" b="1" dirty="0" err="1" smtClean="0">
                <a:latin typeface="Apple Symbols"/>
                <a:cs typeface="Apple Symbols"/>
              </a:rPr>
              <a:t>command</a:t>
            </a:r>
            <a:r>
              <a:rPr lang="it-IT" sz="2000" b="1" dirty="0" smtClean="0">
                <a:latin typeface="Apple Symbols"/>
                <a:cs typeface="Apple Symbols"/>
              </a:rPr>
              <a:t> </a:t>
            </a:r>
            <a:r>
              <a:rPr lang="it-IT" sz="2000" b="1" dirty="0" err="1" smtClean="0">
                <a:latin typeface="Apple Symbols"/>
                <a:cs typeface="Apple Symbols"/>
              </a:rPr>
              <a:t>will</a:t>
            </a:r>
            <a:r>
              <a:rPr lang="it-IT" sz="2000" b="1" dirty="0" smtClean="0">
                <a:latin typeface="Apple Symbols"/>
                <a:cs typeface="Apple Symbols"/>
              </a:rPr>
              <a:t> </a:t>
            </a:r>
            <a:r>
              <a:rPr lang="en-US" sz="2000" dirty="0" smtClean="0">
                <a:latin typeface="Apple Symbols"/>
                <a:cs typeface="Apple Symbols"/>
              </a:rPr>
              <a:t>Merge the specified branch into the current</a:t>
            </a:r>
          </a:p>
          <a:p>
            <a:r>
              <a:rPr lang="en-US" sz="2000" dirty="0" smtClean="0">
                <a:latin typeface="Apple Symbols"/>
                <a:cs typeface="Apple Symbols"/>
              </a:rPr>
              <a:t> branch.</a:t>
            </a:r>
            <a:r>
              <a:rPr lang="it-IT" sz="2000" b="1" dirty="0" smtClean="0">
                <a:latin typeface="Apple Symbols"/>
                <a:cs typeface="Apple Symbols"/>
              </a:rPr>
              <a:t> </a:t>
            </a:r>
            <a:endParaRPr lang="en-US" sz="2000" b="1" dirty="0">
              <a:latin typeface="Apple Symbols"/>
              <a:cs typeface="Apple Symbols"/>
            </a:endParaRPr>
          </a:p>
        </p:txBody>
      </p:sp>
    </p:spTree>
    <p:extLst>
      <p:ext uri="{BB962C8B-B14F-4D97-AF65-F5344CB8AC3E}">
        <p14:creationId xmlns:p14="http://schemas.microsoft.com/office/powerpoint/2010/main" val="330451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2690" y="208194"/>
            <a:ext cx="8811276" cy="2369880"/>
          </a:xfrm>
          <a:prstGeom prst="rect">
            <a:avLst/>
          </a:prstGeom>
          <a:noFill/>
        </p:spPr>
        <p:txBody>
          <a:bodyPr wrap="none" rtlCol="0">
            <a:spAutoFit/>
          </a:bodyPr>
          <a:lstStyle/>
          <a:p>
            <a:pPr marL="285750" indent="-285750">
              <a:buFont typeface="Arial"/>
              <a:buChar char="•"/>
            </a:pPr>
            <a:r>
              <a:rPr lang="en-US" sz="2800" b="1" u="sng" dirty="0" err="1" smtClean="0"/>
              <a:t>Git</a:t>
            </a:r>
            <a:r>
              <a:rPr lang="en-US" sz="2800" b="1" u="sng" dirty="0" smtClean="0"/>
              <a:t> </a:t>
            </a:r>
            <a:r>
              <a:rPr lang="en-US" sz="2800" b="1" u="sng" dirty="0" err="1" smtClean="0"/>
              <a:t>InIt</a:t>
            </a:r>
            <a:r>
              <a:rPr lang="en-US" sz="2800" b="1" u="sng" dirty="0" smtClean="0"/>
              <a:t> :</a:t>
            </a:r>
            <a:r>
              <a:rPr lang="en-US" sz="2400" dirty="0" smtClean="0"/>
              <a:t>The </a:t>
            </a:r>
            <a:r>
              <a:rPr lang="en-US" sz="2400" b="1" dirty="0" err="1" smtClean="0"/>
              <a:t>git</a:t>
            </a:r>
            <a:r>
              <a:rPr lang="en-US" sz="2400" b="1" dirty="0" smtClean="0"/>
              <a:t> </a:t>
            </a:r>
            <a:r>
              <a:rPr lang="en-US" sz="2400" b="1" dirty="0" err="1" smtClean="0"/>
              <a:t>init</a:t>
            </a:r>
            <a:r>
              <a:rPr lang="en-US" sz="2400" b="1" dirty="0" smtClean="0"/>
              <a:t> command</a:t>
            </a:r>
            <a:r>
              <a:rPr lang="en-US" sz="2400" dirty="0" smtClean="0"/>
              <a:t> creates a new </a:t>
            </a:r>
            <a:r>
              <a:rPr lang="en-US" sz="2400" b="1" dirty="0" err="1" smtClean="0"/>
              <a:t>Git</a:t>
            </a:r>
            <a:r>
              <a:rPr lang="en-US" sz="2400" dirty="0" smtClean="0"/>
              <a:t> repository. </a:t>
            </a:r>
          </a:p>
          <a:p>
            <a:r>
              <a:rPr lang="en-US" sz="2400" dirty="0" smtClean="0"/>
              <a:t>                     It can be used to convert an existing, </a:t>
            </a:r>
            <a:r>
              <a:rPr lang="en-US" sz="2400" dirty="0" err="1" smtClean="0"/>
              <a:t>unversioned</a:t>
            </a:r>
            <a:r>
              <a:rPr lang="en-US" sz="2400" dirty="0" smtClean="0"/>
              <a:t> project</a:t>
            </a:r>
          </a:p>
          <a:p>
            <a:r>
              <a:rPr lang="en-US" sz="2400" dirty="0" smtClean="0"/>
              <a:t>                    to a </a:t>
            </a:r>
            <a:r>
              <a:rPr lang="en-US" sz="2400" b="1" dirty="0" err="1" smtClean="0"/>
              <a:t>Git</a:t>
            </a:r>
            <a:r>
              <a:rPr lang="en-US" sz="2400" dirty="0" smtClean="0"/>
              <a:t> repository or </a:t>
            </a:r>
            <a:r>
              <a:rPr lang="en-US" sz="2400" b="1" dirty="0" smtClean="0"/>
              <a:t>initialize</a:t>
            </a:r>
            <a:r>
              <a:rPr lang="en-US" sz="2400" dirty="0" smtClean="0"/>
              <a:t> a new, empty repository.</a:t>
            </a:r>
          </a:p>
          <a:p>
            <a:r>
              <a:rPr lang="en-US" sz="2400" dirty="0" smtClean="0"/>
              <a:t>                   Most other </a:t>
            </a:r>
            <a:r>
              <a:rPr lang="en-US" sz="2400" b="1" dirty="0" err="1" smtClean="0"/>
              <a:t>Git</a:t>
            </a:r>
            <a:r>
              <a:rPr lang="en-US" sz="2400" b="1" dirty="0" smtClean="0"/>
              <a:t> commands</a:t>
            </a:r>
            <a:r>
              <a:rPr lang="en-US" sz="2400" dirty="0" smtClean="0"/>
              <a:t> are not available outside of an </a:t>
            </a:r>
          </a:p>
          <a:p>
            <a:r>
              <a:rPr lang="en-US" sz="2400" dirty="0" smtClean="0"/>
              <a:t>                   initialized repository, so this is usually the first </a:t>
            </a:r>
            <a:r>
              <a:rPr lang="en-US" sz="2400" b="1" dirty="0" smtClean="0"/>
              <a:t>command</a:t>
            </a:r>
            <a:r>
              <a:rPr lang="en-US" sz="2400" dirty="0" smtClean="0"/>
              <a:t> </a:t>
            </a:r>
          </a:p>
          <a:p>
            <a:r>
              <a:rPr lang="en-US" sz="2400" dirty="0"/>
              <a:t> </a:t>
            </a:r>
            <a:r>
              <a:rPr lang="en-US" sz="2400" dirty="0" smtClean="0"/>
              <a:t>                  you'll run in a new project.</a:t>
            </a:r>
            <a:r>
              <a:rPr lang="en-US" sz="2400" b="1" u="sng" dirty="0" smtClean="0"/>
              <a:t> </a:t>
            </a:r>
            <a:endParaRPr lang="en-US" sz="2400" b="1" u="sng" dirty="0"/>
          </a:p>
        </p:txBody>
      </p:sp>
      <p:pic>
        <p:nvPicPr>
          <p:cNvPr id="5" name="Picture 4"/>
          <p:cNvPicPr>
            <a:picLocks noChangeAspect="1"/>
          </p:cNvPicPr>
          <p:nvPr/>
        </p:nvPicPr>
        <p:blipFill>
          <a:blip r:embed="rId2"/>
          <a:stretch>
            <a:fillRect/>
          </a:stretch>
        </p:blipFill>
        <p:spPr>
          <a:xfrm>
            <a:off x="1066800" y="2578074"/>
            <a:ext cx="7226300" cy="3975100"/>
          </a:xfrm>
          <a:prstGeom prst="rect">
            <a:avLst/>
          </a:prstGeom>
        </p:spPr>
      </p:pic>
    </p:spTree>
    <p:extLst>
      <p:ext uri="{BB962C8B-B14F-4D97-AF65-F5344CB8AC3E}">
        <p14:creationId xmlns:p14="http://schemas.microsoft.com/office/powerpoint/2010/main" val="596561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89006"/>
            <a:ext cx="8229600" cy="1143000"/>
          </a:xfrm>
        </p:spPr>
        <p:txBody>
          <a:bodyPr>
            <a:normAutofit/>
          </a:bodyPr>
          <a:lstStyle/>
          <a:p>
            <a:r>
              <a:rPr lang="en-US" sz="6000" dirty="0" smtClean="0">
                <a:solidFill>
                  <a:srgbClr val="000090"/>
                </a:solidFill>
              </a:rPr>
              <a:t>THANK YOU!!!</a:t>
            </a:r>
            <a:endParaRPr lang="en-US" sz="6000" dirty="0">
              <a:solidFill>
                <a:srgbClr val="000090"/>
              </a:solidFill>
            </a:endParaRPr>
          </a:p>
        </p:txBody>
      </p:sp>
    </p:spTree>
    <p:extLst>
      <p:ext uri="{BB962C8B-B14F-4D97-AF65-F5344CB8AC3E}">
        <p14:creationId xmlns:p14="http://schemas.microsoft.com/office/powerpoint/2010/main" val="3312110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20000"/>
          </a:bodyPr>
          <a:lstStyle/>
          <a:p>
            <a:r>
              <a:rPr lang="en-US" b="1" dirty="0" err="1"/>
              <a:t>Git</a:t>
            </a:r>
            <a:r>
              <a:rPr lang="en-US" b="1" dirty="0"/>
              <a:t> is a version control system for tracking changes in computer files and coordinating work on those files among multiple people. It is primarily used for source code management in software development, but it can be used to keep track of changes in any set of files. As a distributed revision control system it is aimed at speed, data integrity, and support for distributed, non-linear workflows.</a:t>
            </a:r>
            <a:endParaRPr lang="en-US" dirty="0" smtClean="0">
              <a:effectLst/>
            </a:endParaRPr>
          </a:p>
          <a:p>
            <a:r>
              <a:rPr lang="en-US" b="1" dirty="0" err="1"/>
              <a:t>Git</a:t>
            </a:r>
            <a:r>
              <a:rPr lang="en-US" b="1" dirty="0"/>
              <a:t> is free software distributed under the terms of the GNU General Public License version 2.</a:t>
            </a:r>
            <a:endParaRPr lang="en-US" dirty="0" smtClean="0">
              <a:effectLst/>
            </a:endParaRPr>
          </a:p>
          <a:p>
            <a:pPr marL="0" indent="0">
              <a:buNone/>
            </a:pPr>
            <a:endParaRPr lang="en-US" dirty="0"/>
          </a:p>
        </p:txBody>
      </p:sp>
    </p:spTree>
    <p:extLst>
      <p:ext uri="{BB962C8B-B14F-4D97-AF65-F5344CB8AC3E}">
        <p14:creationId xmlns:p14="http://schemas.microsoft.com/office/powerpoint/2010/main" val="671474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VERSION CONTROL SYSTEM?</a:t>
            </a:r>
            <a:endParaRPr lang="en-US" dirty="0"/>
          </a:p>
        </p:txBody>
      </p:sp>
      <p:sp>
        <p:nvSpPr>
          <p:cNvPr id="3" name="Content Placeholder 2"/>
          <p:cNvSpPr>
            <a:spLocks noGrp="1"/>
          </p:cNvSpPr>
          <p:nvPr>
            <p:ph idx="1"/>
          </p:nvPr>
        </p:nvSpPr>
        <p:spPr/>
        <p:txBody>
          <a:bodyPr/>
          <a:lstStyle/>
          <a:p>
            <a:pPr marL="0" indent="0" algn="ctr">
              <a:buNone/>
            </a:pPr>
            <a:r>
              <a:rPr lang="en-US" dirty="0" smtClean="0"/>
              <a:t>Version control is a system that records changes to a file or a set of files over time so that you can recall specific version later </a:t>
            </a:r>
          </a:p>
        </p:txBody>
      </p:sp>
    </p:spTree>
    <p:extLst>
      <p:ext uri="{BB962C8B-B14F-4D97-AF65-F5344CB8AC3E}">
        <p14:creationId xmlns:p14="http://schemas.microsoft.com/office/powerpoint/2010/main" val="1865513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343935" y="1824692"/>
            <a:ext cx="6115522" cy="4438434"/>
          </a:xfrm>
          <a:prstGeom prst="rect">
            <a:avLst/>
          </a:prstGeom>
        </p:spPr>
      </p:pic>
      <p:sp>
        <p:nvSpPr>
          <p:cNvPr id="4" name="TextBox 3"/>
          <p:cNvSpPr txBox="1"/>
          <p:nvPr/>
        </p:nvSpPr>
        <p:spPr>
          <a:xfrm>
            <a:off x="702792" y="299314"/>
            <a:ext cx="5455340" cy="523220"/>
          </a:xfrm>
          <a:prstGeom prst="rect">
            <a:avLst/>
          </a:prstGeom>
          <a:noFill/>
        </p:spPr>
        <p:txBody>
          <a:bodyPr wrap="none" rtlCol="0">
            <a:spAutoFit/>
          </a:bodyPr>
          <a:lstStyle/>
          <a:p>
            <a:pPr marL="342900" indent="-342900">
              <a:buFont typeface="Arial"/>
              <a:buChar char="•"/>
            </a:pPr>
            <a:r>
              <a:rPr lang="en-US" sz="2800" u="sng" dirty="0" smtClean="0"/>
              <a:t>Types of Version Control  Systems</a:t>
            </a:r>
            <a:endParaRPr lang="en-US" sz="2800" u="sng" dirty="0"/>
          </a:p>
        </p:txBody>
      </p:sp>
      <p:sp>
        <p:nvSpPr>
          <p:cNvPr id="6" name="TextBox 5"/>
          <p:cNvSpPr txBox="1"/>
          <p:nvPr/>
        </p:nvSpPr>
        <p:spPr>
          <a:xfrm>
            <a:off x="887737" y="1134267"/>
            <a:ext cx="4165849" cy="461665"/>
          </a:xfrm>
          <a:prstGeom prst="rect">
            <a:avLst/>
          </a:prstGeom>
          <a:noFill/>
        </p:spPr>
        <p:txBody>
          <a:bodyPr wrap="none" rtlCol="0">
            <a:spAutoFit/>
          </a:bodyPr>
          <a:lstStyle/>
          <a:p>
            <a:r>
              <a:rPr lang="en-US" dirty="0" smtClean="0"/>
              <a:t>1. </a:t>
            </a:r>
            <a:r>
              <a:rPr lang="en-US" sz="2400" dirty="0" smtClean="0"/>
              <a:t>Local Version Control Systems</a:t>
            </a:r>
            <a:endParaRPr lang="en-US" sz="2400" dirty="0"/>
          </a:p>
        </p:txBody>
      </p:sp>
    </p:spTree>
    <p:extLst>
      <p:ext uri="{BB962C8B-B14F-4D97-AF65-F5344CB8AC3E}">
        <p14:creationId xmlns:p14="http://schemas.microsoft.com/office/powerpoint/2010/main" val="269555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383841" y="1842512"/>
            <a:ext cx="4323094" cy="4640023"/>
          </a:xfrm>
          <a:prstGeom prst="rect">
            <a:avLst/>
          </a:prstGeom>
        </p:spPr>
      </p:pic>
      <p:sp>
        <p:nvSpPr>
          <p:cNvPr id="3" name="Rectangle 2"/>
          <p:cNvSpPr/>
          <p:nvPr/>
        </p:nvSpPr>
        <p:spPr>
          <a:xfrm>
            <a:off x="692561" y="350439"/>
            <a:ext cx="5301451" cy="523220"/>
          </a:xfrm>
          <a:prstGeom prst="rect">
            <a:avLst/>
          </a:prstGeom>
        </p:spPr>
        <p:txBody>
          <a:bodyPr wrap="none">
            <a:spAutoFit/>
          </a:bodyPr>
          <a:lstStyle/>
          <a:p>
            <a:pPr marL="342900" indent="-342900">
              <a:buFont typeface="Arial"/>
              <a:buChar char="•"/>
            </a:pPr>
            <a:r>
              <a:rPr lang="en-US" sz="2800" u="sng" dirty="0" smtClean="0"/>
              <a:t>Types of Version Control  System</a:t>
            </a:r>
            <a:endParaRPr lang="en-US" sz="2800" u="sng" dirty="0"/>
          </a:p>
        </p:txBody>
      </p:sp>
      <p:sp>
        <p:nvSpPr>
          <p:cNvPr id="4" name="TextBox 3"/>
          <p:cNvSpPr txBox="1"/>
          <p:nvPr/>
        </p:nvSpPr>
        <p:spPr>
          <a:xfrm>
            <a:off x="547219" y="1380847"/>
            <a:ext cx="4977219" cy="461665"/>
          </a:xfrm>
          <a:prstGeom prst="rect">
            <a:avLst/>
          </a:prstGeom>
          <a:noFill/>
        </p:spPr>
        <p:txBody>
          <a:bodyPr wrap="none" rtlCol="0">
            <a:spAutoFit/>
          </a:bodyPr>
          <a:lstStyle/>
          <a:p>
            <a:r>
              <a:rPr lang="en-US" dirty="0" smtClean="0"/>
              <a:t>2</a:t>
            </a:r>
            <a:r>
              <a:rPr lang="en-US" sz="2400" dirty="0" smtClean="0"/>
              <a:t>. Centralized Version Control Systems</a:t>
            </a:r>
            <a:endParaRPr lang="en-US" sz="2400" dirty="0"/>
          </a:p>
        </p:txBody>
      </p:sp>
      <p:sp>
        <p:nvSpPr>
          <p:cNvPr id="6" name="TextBox 5"/>
          <p:cNvSpPr txBox="1"/>
          <p:nvPr/>
        </p:nvSpPr>
        <p:spPr>
          <a:xfrm>
            <a:off x="530177" y="2034283"/>
            <a:ext cx="3853664" cy="1015663"/>
          </a:xfrm>
          <a:prstGeom prst="rect">
            <a:avLst/>
          </a:prstGeom>
          <a:noFill/>
        </p:spPr>
        <p:txBody>
          <a:bodyPr wrap="none" rtlCol="0">
            <a:spAutoFit/>
          </a:bodyPr>
          <a:lstStyle/>
          <a:p>
            <a:r>
              <a:rPr lang="en-US" sz="2000" dirty="0" smtClean="0">
                <a:latin typeface="Apple Symbols"/>
                <a:cs typeface="Apple Symbols"/>
              </a:rPr>
              <a:t>There is a single central repository and</a:t>
            </a:r>
          </a:p>
          <a:p>
            <a:r>
              <a:rPr lang="en-US" sz="2000" dirty="0" smtClean="0">
                <a:latin typeface="Apple Symbols"/>
                <a:cs typeface="Apple Symbols"/>
              </a:rPr>
              <a:t>all of the changes that are made to the </a:t>
            </a:r>
          </a:p>
          <a:p>
            <a:r>
              <a:rPr lang="en-US" sz="2000" dirty="0" smtClean="0">
                <a:latin typeface="Apple Symbols"/>
                <a:cs typeface="Apple Symbols"/>
              </a:rPr>
              <a:t>Documents are saved in that repository</a:t>
            </a:r>
            <a:endParaRPr lang="en-US" sz="2000" dirty="0">
              <a:latin typeface="Apple Symbols"/>
              <a:cs typeface="Apple Symbols"/>
            </a:endParaRPr>
          </a:p>
        </p:txBody>
      </p:sp>
    </p:spTree>
    <p:extLst>
      <p:ext uri="{BB962C8B-B14F-4D97-AF65-F5344CB8AC3E}">
        <p14:creationId xmlns:p14="http://schemas.microsoft.com/office/powerpoint/2010/main" val="605736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446392" y="1467148"/>
            <a:ext cx="4697608" cy="4741123"/>
          </a:xfrm>
          <a:prstGeom prst="rect">
            <a:avLst/>
          </a:prstGeom>
        </p:spPr>
      </p:pic>
      <p:sp>
        <p:nvSpPr>
          <p:cNvPr id="3" name="Rectangle 2"/>
          <p:cNvSpPr/>
          <p:nvPr/>
        </p:nvSpPr>
        <p:spPr>
          <a:xfrm>
            <a:off x="628708" y="384009"/>
            <a:ext cx="5455340" cy="523220"/>
          </a:xfrm>
          <a:prstGeom prst="rect">
            <a:avLst/>
          </a:prstGeom>
        </p:spPr>
        <p:txBody>
          <a:bodyPr wrap="none">
            <a:spAutoFit/>
          </a:bodyPr>
          <a:lstStyle/>
          <a:p>
            <a:pPr marL="342900" indent="-342900">
              <a:buFont typeface="Arial"/>
              <a:buChar char="•"/>
            </a:pPr>
            <a:r>
              <a:rPr lang="en-US" sz="2800" u="sng" dirty="0" smtClean="0"/>
              <a:t>Types of Version Control  Systems</a:t>
            </a:r>
            <a:endParaRPr lang="en-US" sz="2800" u="sng" dirty="0"/>
          </a:p>
        </p:txBody>
      </p:sp>
      <p:sp>
        <p:nvSpPr>
          <p:cNvPr id="5" name="TextBox 4"/>
          <p:cNvSpPr txBox="1"/>
          <p:nvPr/>
        </p:nvSpPr>
        <p:spPr>
          <a:xfrm>
            <a:off x="653170" y="1368518"/>
            <a:ext cx="4876493" cy="461665"/>
          </a:xfrm>
          <a:prstGeom prst="rect">
            <a:avLst/>
          </a:prstGeom>
          <a:noFill/>
        </p:spPr>
        <p:txBody>
          <a:bodyPr wrap="none" rtlCol="0">
            <a:spAutoFit/>
          </a:bodyPr>
          <a:lstStyle/>
          <a:p>
            <a:r>
              <a:rPr lang="en-US" sz="2400" dirty="0" smtClean="0"/>
              <a:t>3</a:t>
            </a:r>
            <a:r>
              <a:rPr lang="en-US" dirty="0" smtClean="0"/>
              <a:t>.</a:t>
            </a:r>
            <a:r>
              <a:rPr lang="en-US" sz="2400" dirty="0" smtClean="0"/>
              <a:t>Distributed Version Control Systems</a:t>
            </a:r>
            <a:endParaRPr lang="en-US" sz="2400" dirty="0"/>
          </a:p>
        </p:txBody>
      </p:sp>
      <p:sp>
        <p:nvSpPr>
          <p:cNvPr id="7" name="TextBox 6"/>
          <p:cNvSpPr txBox="1"/>
          <p:nvPr/>
        </p:nvSpPr>
        <p:spPr>
          <a:xfrm>
            <a:off x="653170" y="2083599"/>
            <a:ext cx="4701628" cy="1631216"/>
          </a:xfrm>
          <a:prstGeom prst="rect">
            <a:avLst/>
          </a:prstGeom>
          <a:noFill/>
        </p:spPr>
        <p:txBody>
          <a:bodyPr wrap="none" rtlCol="0">
            <a:spAutoFit/>
          </a:bodyPr>
          <a:lstStyle/>
          <a:p>
            <a:r>
              <a:rPr lang="en-US" sz="2000" dirty="0" smtClean="0">
                <a:latin typeface="Apple Symbols"/>
                <a:cs typeface="Apple Symbols"/>
              </a:rPr>
              <a:t>There is a peer-to peer approach that clients can </a:t>
            </a:r>
          </a:p>
          <a:p>
            <a:r>
              <a:rPr lang="en-US" sz="2000" dirty="0" smtClean="0">
                <a:latin typeface="Apple Symbols"/>
                <a:cs typeface="Apple Symbols"/>
              </a:rPr>
              <a:t>Synchronize with by exchanging patches from </a:t>
            </a:r>
          </a:p>
          <a:p>
            <a:r>
              <a:rPr lang="en-US" sz="2000" dirty="0" smtClean="0">
                <a:latin typeface="Apple Symbols"/>
                <a:cs typeface="Apple Symbols"/>
              </a:rPr>
              <a:t>Peer to peer .Clients can make changes in the </a:t>
            </a:r>
          </a:p>
          <a:p>
            <a:r>
              <a:rPr lang="en-US" sz="2000" dirty="0" smtClean="0">
                <a:latin typeface="Apple Symbols"/>
                <a:cs typeface="Apple Symbols"/>
              </a:rPr>
              <a:t>repositories and those changes will be local to </a:t>
            </a:r>
          </a:p>
          <a:p>
            <a:r>
              <a:rPr lang="en-US" sz="2000" dirty="0">
                <a:latin typeface="Apple Symbols"/>
                <a:cs typeface="Apple Symbols"/>
              </a:rPr>
              <a:t>t</a:t>
            </a:r>
            <a:r>
              <a:rPr lang="en-US" sz="2000" dirty="0" smtClean="0">
                <a:latin typeface="Apple Symbols"/>
                <a:cs typeface="Apple Symbols"/>
              </a:rPr>
              <a:t>hem unless they synchronize with someone else.</a:t>
            </a:r>
          </a:p>
        </p:txBody>
      </p:sp>
    </p:spTree>
    <p:extLst>
      <p:ext uri="{BB962C8B-B14F-4D97-AF65-F5344CB8AC3E}">
        <p14:creationId xmlns:p14="http://schemas.microsoft.com/office/powerpoint/2010/main" val="1027355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idx="1"/>
          </p:nvPr>
        </p:nvSpPr>
        <p:spPr/>
        <p:txBody>
          <a:bodyPr/>
          <a:lstStyle/>
          <a:p>
            <a:pPr marL="0" indent="0" algn="ctr">
              <a:buNone/>
            </a:pPr>
            <a:r>
              <a:rPr lang="en-US" dirty="0" smtClean="0">
                <a:solidFill>
                  <a:schemeClr val="accent4">
                    <a:lumMod val="50000"/>
                  </a:schemeClr>
                </a:solidFill>
              </a:rPr>
              <a:t>Developed by LINUS TORVALDS</a:t>
            </a:r>
          </a:p>
          <a:p>
            <a:endParaRPr lang="en-US" dirty="0" smtClean="0"/>
          </a:p>
          <a:p>
            <a:pPr marL="0" indent="0">
              <a:buNone/>
            </a:pPr>
            <a:r>
              <a:rPr lang="en-US" dirty="0"/>
              <a:t> </a:t>
            </a:r>
          </a:p>
        </p:txBody>
      </p:sp>
    </p:spTree>
    <p:extLst>
      <p:ext uri="{BB962C8B-B14F-4D97-AF65-F5344CB8AC3E}">
        <p14:creationId xmlns:p14="http://schemas.microsoft.com/office/powerpoint/2010/main" val="2928086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a:t>
            </a:r>
            <a:endParaRPr lang="en-US" dirty="0"/>
          </a:p>
        </p:txBody>
      </p:sp>
      <p:sp>
        <p:nvSpPr>
          <p:cNvPr id="3" name="Content Placeholder 2"/>
          <p:cNvSpPr>
            <a:spLocks noGrp="1"/>
          </p:cNvSpPr>
          <p:nvPr>
            <p:ph idx="1"/>
          </p:nvPr>
        </p:nvSpPr>
        <p:spPr/>
        <p:txBody>
          <a:bodyPr>
            <a:normAutofit/>
          </a:bodyPr>
          <a:lstStyle/>
          <a:p>
            <a:r>
              <a:rPr lang="en-US" sz="2400" dirty="0" smtClean="0"/>
              <a:t>- </a:t>
            </a:r>
            <a:r>
              <a:rPr lang="en-US" sz="2400" dirty="0" err="1" smtClean="0"/>
              <a:t>Git</a:t>
            </a:r>
            <a:r>
              <a:rPr lang="en-US" sz="2400" dirty="0" smtClean="0"/>
              <a:t> is a version </a:t>
            </a:r>
            <a:r>
              <a:rPr lang="en-US" sz="2400" smtClean="0"/>
              <a:t>control system </a:t>
            </a:r>
            <a:r>
              <a:rPr lang="en-US" sz="2400" dirty="0" smtClean="0"/>
              <a:t>for tracking changes in computer files and </a:t>
            </a:r>
            <a:r>
              <a:rPr lang="en-US" sz="2400" dirty="0" err="1" smtClean="0"/>
              <a:t>co-ordinating</a:t>
            </a:r>
            <a:r>
              <a:rPr lang="en-US" sz="2400" dirty="0" smtClean="0"/>
              <a:t> work on those files among multiple people</a:t>
            </a:r>
          </a:p>
          <a:p>
            <a:r>
              <a:rPr lang="en-US" sz="2400" dirty="0" smtClean="0"/>
              <a:t>- </a:t>
            </a:r>
            <a:r>
              <a:rPr lang="en-US" sz="2400" dirty="0" err="1" smtClean="0"/>
              <a:t>Git</a:t>
            </a:r>
            <a:r>
              <a:rPr lang="en-US" sz="2400" dirty="0" smtClean="0"/>
              <a:t> was created by Linus Torvalds in 2005 for development of the Linux kernel.</a:t>
            </a:r>
          </a:p>
          <a:p>
            <a:r>
              <a:rPr lang="en-US" sz="2400" dirty="0" smtClean="0"/>
              <a:t>- </a:t>
            </a:r>
            <a:r>
              <a:rPr lang="en-US" sz="2400" dirty="0" err="1" smtClean="0"/>
              <a:t>Git</a:t>
            </a:r>
            <a:r>
              <a:rPr lang="en-US" sz="2400" dirty="0" smtClean="0"/>
              <a:t> is free software distributed under the terms of the GNU General Public License V2</a:t>
            </a:r>
          </a:p>
          <a:p>
            <a:r>
              <a:rPr lang="en-US" sz="2400" dirty="0" smtClean="0"/>
              <a:t>- Latest version of </a:t>
            </a:r>
            <a:r>
              <a:rPr lang="en-US" sz="2400" dirty="0" err="1" smtClean="0"/>
              <a:t>Git</a:t>
            </a:r>
            <a:r>
              <a:rPr lang="en-US" sz="2400" dirty="0" smtClean="0"/>
              <a:t> is 2.14</a:t>
            </a:r>
          </a:p>
          <a:p>
            <a:r>
              <a:rPr lang="en-US" sz="2400" dirty="0" smtClean="0"/>
              <a:t>- </a:t>
            </a:r>
            <a:r>
              <a:rPr lang="en-US" sz="2400" dirty="0" err="1" smtClean="0"/>
              <a:t>Git</a:t>
            </a:r>
            <a:r>
              <a:rPr lang="en-US" sz="2400" dirty="0" smtClean="0"/>
              <a:t> can run on both Windows &amp; Linux OS</a:t>
            </a:r>
          </a:p>
          <a:p>
            <a:endParaRPr lang="en-US" sz="2400" dirty="0"/>
          </a:p>
        </p:txBody>
      </p:sp>
    </p:spTree>
    <p:extLst>
      <p:ext uri="{BB962C8B-B14F-4D97-AF65-F5344CB8AC3E}">
        <p14:creationId xmlns:p14="http://schemas.microsoft.com/office/powerpoint/2010/main" val="41250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VERSIONS OF GIT</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pic>
        <p:nvPicPr>
          <p:cNvPr id="4" name="Picture 3" descr="Screenshot 2 2017-08-16 20_41_5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274" y="1220570"/>
            <a:ext cx="8606117" cy="5474071"/>
          </a:xfrm>
          <a:prstGeom prst="rect">
            <a:avLst/>
          </a:prstGeom>
        </p:spPr>
      </p:pic>
    </p:spTree>
    <p:extLst>
      <p:ext uri="{BB962C8B-B14F-4D97-AF65-F5344CB8AC3E}">
        <p14:creationId xmlns:p14="http://schemas.microsoft.com/office/powerpoint/2010/main" val="28697147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203</TotalTime>
  <Words>737</Words>
  <Application>Microsoft Macintosh PowerPoint</Application>
  <PresentationFormat>On-screen Show (4:3)</PresentationFormat>
  <Paragraphs>88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PRACTICAL NO.4  </vt:lpstr>
      <vt:lpstr>INTRODUCTION</vt:lpstr>
      <vt:lpstr>WHAT IS VERSION CONTROL SYSTEM?</vt:lpstr>
      <vt:lpstr>PowerPoint Presentation</vt:lpstr>
      <vt:lpstr>PowerPoint Presentation</vt:lpstr>
      <vt:lpstr>PowerPoint Presentation</vt:lpstr>
      <vt:lpstr>HISTORY</vt:lpstr>
      <vt:lpstr>DEVELOPMENT</vt:lpstr>
      <vt:lpstr>VERSIONS OF GIT</vt:lpstr>
      <vt:lpstr> FEATURES</vt:lpstr>
      <vt:lpstr>GIT COMMANDS</vt:lpstr>
      <vt:lpstr>PowerPoint Presentation</vt:lpstr>
      <vt:lpstr>PowerPoint Presentation</vt:lpstr>
      <vt:lpstr>PowerPoint Presentation</vt:lpstr>
      <vt:lpstr>PowerPoint Presentation</vt:lpstr>
      <vt:lpstr>PowerPoint Presentation</vt:lpstr>
      <vt:lpstr>THANK YOU!!!</vt:lpstr>
    </vt:vector>
  </TitlesOfParts>
  <Company>Glam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NO.4  </dc:title>
  <dc:creator>Omprakash Dubey</dc:creator>
  <cp:lastModifiedBy>Omprakash Dubey</cp:lastModifiedBy>
  <cp:revision>18</cp:revision>
  <dcterms:created xsi:type="dcterms:W3CDTF">2017-08-17T10:20:51Z</dcterms:created>
  <dcterms:modified xsi:type="dcterms:W3CDTF">2017-08-17T13:56:24Z</dcterms:modified>
</cp:coreProperties>
</file>