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71" r:id="rId14"/>
    <p:sldId id="272" r:id="rId15"/>
    <p:sldId id="273" r:id="rId16"/>
    <p:sldId id="274" r:id="rId17"/>
    <p:sldId id="268" r:id="rId18"/>
  </p:sldIdLst>
  <p:sldSz cx="9144000" cy="5143500" type="screen16x9"/>
  <p:notesSz cx="6858000" cy="9144000"/>
  <p:embeddedFontLst>
    <p:embeddedFont>
      <p:font typeface="Lato" panose="020B0604020202020204" charset="0"/>
      <p:regular r:id="rId20"/>
      <p:bold r:id="rId21"/>
      <p:italic r:id="rId22"/>
      <p:boldItalic r:id="rId23"/>
    </p:embeddedFont>
    <p:embeddedFont>
      <p:font typeface="Raleway" panose="020B0604020202020204"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5f6af9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d9c67055b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d9c67055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d9c67055b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d9c6705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1622d55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d9c67055b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d9c6705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1d9112a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51d23597c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c0a6ddfb6_1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c0a6ddfb6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c0a6ddfb6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c0a6ddfb6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c0a6ddfb6_1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c0a6ddfb6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c0a6ddfb6_1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c0a6ddfb6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82"/>
        <p:cNvGrpSpPr/>
        <p:nvPr/>
      </p:nvGrpSpPr>
      <p:grpSpPr>
        <a:xfrm>
          <a:off x="0" y="0"/>
          <a:ext cx="0" cy="0"/>
          <a:chOff x="0" y="0"/>
          <a:chExt cx="0" cy="0"/>
        </a:xfrm>
      </p:grpSpPr>
      <p:pic>
        <p:nvPicPr>
          <p:cNvPr id="83" name="Google Shape;83;p13" descr="Side view of hands writing in a notebook at a cafe"/>
          <p:cNvPicPr preferRelativeResize="0"/>
          <p:nvPr/>
        </p:nvPicPr>
        <p:blipFill rotWithShape="1">
          <a:blip r:embed="rId2">
            <a:alphaModFix/>
          </a:blip>
          <a:srcRect l="9050" t="12064" r="54351" b="26446"/>
          <a:stretch/>
        </p:blipFill>
        <p:spPr>
          <a:xfrm>
            <a:off x="1" y="-50"/>
            <a:ext cx="4572000" cy="5143501"/>
          </a:xfrm>
          <a:prstGeom prst="rect">
            <a:avLst/>
          </a:prstGeom>
          <a:noFill/>
          <a:ln>
            <a:noFill/>
          </a:ln>
        </p:spPr>
      </p:pic>
      <p:sp>
        <p:nvSpPr>
          <p:cNvPr id="84" name="Google Shape;84;p13"/>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13"/>
          <p:cNvGrpSpPr/>
          <p:nvPr/>
        </p:nvGrpSpPr>
        <p:grpSpPr>
          <a:xfrm>
            <a:off x="830392" y="1191256"/>
            <a:ext cx="745763" cy="45826"/>
            <a:chOff x="4580561" y="2589004"/>
            <a:chExt cx="1064464" cy="25200"/>
          </a:xfrm>
        </p:grpSpPr>
        <p:sp>
          <p:nvSpPr>
            <p:cNvPr id="86" name="Google Shape;86;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89" name="Google Shape;89;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90" name="Google Shape;90;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1" name="Google Shape;91;p13"/>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92"/>
        <p:cNvGrpSpPr/>
        <p:nvPr/>
      </p:nvGrpSpPr>
      <p:grpSpPr>
        <a:xfrm>
          <a:off x="0" y="0"/>
          <a:ext cx="0" cy="0"/>
          <a:chOff x="0" y="0"/>
          <a:chExt cx="0" cy="0"/>
        </a:xfrm>
      </p:grpSpPr>
      <p:pic>
        <p:nvPicPr>
          <p:cNvPr id="93" name="Google Shape;93;p14"/>
          <p:cNvPicPr preferRelativeResize="0"/>
          <p:nvPr/>
        </p:nvPicPr>
        <p:blipFill rotWithShape="1">
          <a:blip r:embed="rId2">
            <a:alphaModFix/>
          </a:blip>
          <a:srcRect l="31883" t="8096" r="25713"/>
          <a:stretch/>
        </p:blipFill>
        <p:spPr>
          <a:xfrm>
            <a:off x="0" y="0"/>
            <a:ext cx="4575250" cy="5143500"/>
          </a:xfrm>
          <a:prstGeom prst="rect">
            <a:avLst/>
          </a:prstGeom>
          <a:noFill/>
          <a:ln>
            <a:noFill/>
          </a:ln>
        </p:spPr>
      </p:pic>
      <p:sp>
        <p:nvSpPr>
          <p:cNvPr id="94" name="Google Shape;94;p14"/>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14"/>
          <p:cNvGrpSpPr/>
          <p:nvPr/>
        </p:nvGrpSpPr>
        <p:grpSpPr>
          <a:xfrm>
            <a:off x="830392" y="1191256"/>
            <a:ext cx="745763" cy="45826"/>
            <a:chOff x="4580561" y="2589004"/>
            <a:chExt cx="1064464" cy="25200"/>
          </a:xfrm>
        </p:grpSpPr>
        <p:sp>
          <p:nvSpPr>
            <p:cNvPr id="96" name="Google Shape;96;p14"/>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99" name="Google Shape;99;p14"/>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0" name="Google Shape;100;p14"/>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1" name="Google Shape;10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rgbClr val="99999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p:nvPr/>
        </p:nvSpPr>
        <p:spPr>
          <a:xfrm>
            <a:off x="0" y="0"/>
            <a:ext cx="9272400" cy="285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rgbClr val="CC0066"/>
                </a:solidFill>
              </a:rPr>
              <a:t>                  A. P. Shah Institute of Technology</a:t>
            </a:r>
            <a:endParaRPr sz="3000"/>
          </a:p>
        </p:txBody>
      </p:sp>
      <p:sp>
        <p:nvSpPr>
          <p:cNvPr id="109" name="Google Shape;109;p15"/>
          <p:cNvSpPr txBox="1"/>
          <p:nvPr/>
        </p:nvSpPr>
        <p:spPr>
          <a:xfrm>
            <a:off x="691975" y="3606200"/>
            <a:ext cx="8046600" cy="80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 </a:t>
            </a:r>
            <a:r>
              <a:rPr lang="en" sz="1800" b="1" i="1"/>
              <a:t>Color Code Substitution Based Advance Mailing Technique</a:t>
            </a:r>
            <a:endParaRPr sz="1800" b="1"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Proposed System</a:t>
            </a:r>
            <a:endParaRPr sz="1800"/>
          </a:p>
        </p:txBody>
      </p:sp>
      <p:sp>
        <p:nvSpPr>
          <p:cNvPr id="161" name="Google Shape;161;p24"/>
          <p:cNvSpPr txBox="1"/>
          <p:nvPr/>
        </p:nvSpPr>
        <p:spPr>
          <a:xfrm>
            <a:off x="299425" y="2457325"/>
            <a:ext cx="2213400" cy="38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For Text</a:t>
            </a:r>
            <a:endParaRPr>
              <a:solidFill>
                <a:srgbClr val="FFFFFF"/>
              </a:solidFill>
            </a:endParaRPr>
          </a:p>
        </p:txBody>
      </p:sp>
      <p:pic>
        <p:nvPicPr>
          <p:cNvPr id="162" name="Google Shape;162;p24"/>
          <p:cNvPicPr preferRelativeResize="0"/>
          <p:nvPr/>
        </p:nvPicPr>
        <p:blipFill>
          <a:blip r:embed="rId3">
            <a:alphaModFix/>
          </a:blip>
          <a:stretch>
            <a:fillRect/>
          </a:stretch>
        </p:blipFill>
        <p:spPr>
          <a:xfrm>
            <a:off x="374275" y="2993450"/>
            <a:ext cx="8094850" cy="1688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description &amp; </a:t>
            </a:r>
            <a:r>
              <a:rPr lang="en-IN" dirty="0"/>
              <a:t>Implementation</a:t>
            </a:r>
            <a:endParaRPr dirty="0"/>
          </a:p>
        </p:txBody>
      </p:sp>
      <p:sp>
        <p:nvSpPr>
          <p:cNvPr id="176" name="Google Shape;176;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dirty="0"/>
              <a:t>Now that you’ve justified your attention to the problem, summarize your solution in one or two sentences.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61656C-AF7C-4C8B-9F08-7E8B589A7B16}"/>
              </a:ext>
            </a:extLst>
          </p:cNvPr>
          <p:cNvPicPr>
            <a:picLocks noChangeAspect="1"/>
          </p:cNvPicPr>
          <p:nvPr/>
        </p:nvPicPr>
        <p:blipFill>
          <a:blip r:embed="rId2"/>
          <a:stretch>
            <a:fillRect/>
          </a:stretch>
        </p:blipFill>
        <p:spPr>
          <a:xfrm>
            <a:off x="354562" y="284388"/>
            <a:ext cx="8789437" cy="4715167"/>
          </a:xfrm>
          <a:prstGeom prst="rect">
            <a:avLst/>
          </a:prstGeom>
        </p:spPr>
      </p:pic>
    </p:spTree>
    <p:extLst>
      <p:ext uri="{BB962C8B-B14F-4D97-AF65-F5344CB8AC3E}">
        <p14:creationId xmlns:p14="http://schemas.microsoft.com/office/powerpoint/2010/main" val="407943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15EB06-81DB-4742-A54D-07DEBE0C61B7}"/>
              </a:ext>
            </a:extLst>
          </p:cNvPr>
          <p:cNvPicPr>
            <a:picLocks noChangeAspect="1"/>
          </p:cNvPicPr>
          <p:nvPr/>
        </p:nvPicPr>
        <p:blipFill>
          <a:blip r:embed="rId2"/>
          <a:stretch>
            <a:fillRect/>
          </a:stretch>
        </p:blipFill>
        <p:spPr>
          <a:xfrm>
            <a:off x="0" y="119062"/>
            <a:ext cx="9144000" cy="4905375"/>
          </a:xfrm>
          <a:prstGeom prst="rect">
            <a:avLst/>
          </a:prstGeom>
        </p:spPr>
      </p:pic>
    </p:spTree>
    <p:extLst>
      <p:ext uri="{BB962C8B-B14F-4D97-AF65-F5344CB8AC3E}">
        <p14:creationId xmlns:p14="http://schemas.microsoft.com/office/powerpoint/2010/main" val="21140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3FF8A2-15BC-4D62-BAD0-3C9C18E5644D}"/>
              </a:ext>
            </a:extLst>
          </p:cNvPr>
          <p:cNvPicPr>
            <a:picLocks noChangeAspect="1"/>
          </p:cNvPicPr>
          <p:nvPr/>
        </p:nvPicPr>
        <p:blipFill>
          <a:blip r:embed="rId2"/>
          <a:stretch>
            <a:fillRect/>
          </a:stretch>
        </p:blipFill>
        <p:spPr>
          <a:xfrm>
            <a:off x="0" y="119062"/>
            <a:ext cx="9144000" cy="4905375"/>
          </a:xfrm>
          <a:prstGeom prst="rect">
            <a:avLst/>
          </a:prstGeom>
        </p:spPr>
      </p:pic>
    </p:spTree>
    <p:extLst>
      <p:ext uri="{BB962C8B-B14F-4D97-AF65-F5344CB8AC3E}">
        <p14:creationId xmlns:p14="http://schemas.microsoft.com/office/powerpoint/2010/main" val="3386668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AC1D8F-AFC9-44BA-862C-2A0287DC1268}"/>
              </a:ext>
            </a:extLst>
          </p:cNvPr>
          <p:cNvPicPr>
            <a:picLocks noChangeAspect="1"/>
          </p:cNvPicPr>
          <p:nvPr/>
        </p:nvPicPr>
        <p:blipFill>
          <a:blip r:embed="rId2"/>
          <a:stretch>
            <a:fillRect/>
          </a:stretch>
        </p:blipFill>
        <p:spPr>
          <a:xfrm>
            <a:off x="0" y="119062"/>
            <a:ext cx="9144000" cy="4905375"/>
          </a:xfrm>
          <a:prstGeom prst="rect">
            <a:avLst/>
          </a:prstGeom>
        </p:spPr>
      </p:pic>
    </p:spTree>
    <p:extLst>
      <p:ext uri="{BB962C8B-B14F-4D97-AF65-F5344CB8AC3E}">
        <p14:creationId xmlns:p14="http://schemas.microsoft.com/office/powerpoint/2010/main" val="2208027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E3CFE3-76E6-4608-B355-D54111CD57B9}"/>
              </a:ext>
            </a:extLst>
          </p:cNvPr>
          <p:cNvPicPr>
            <a:picLocks noChangeAspect="1"/>
          </p:cNvPicPr>
          <p:nvPr/>
        </p:nvPicPr>
        <p:blipFill>
          <a:blip r:embed="rId2"/>
          <a:stretch>
            <a:fillRect/>
          </a:stretch>
        </p:blipFill>
        <p:spPr>
          <a:xfrm>
            <a:off x="0" y="119062"/>
            <a:ext cx="9144000" cy="4905375"/>
          </a:xfrm>
          <a:prstGeom prst="rect">
            <a:avLst/>
          </a:prstGeom>
        </p:spPr>
      </p:pic>
    </p:spTree>
    <p:extLst>
      <p:ext uri="{BB962C8B-B14F-4D97-AF65-F5344CB8AC3E}">
        <p14:creationId xmlns:p14="http://schemas.microsoft.com/office/powerpoint/2010/main" val="1493404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Questions? </a:t>
            </a:r>
            <a:br>
              <a:rPr lang="en" dirty="0"/>
            </a:br>
            <a:br>
              <a:rPr lang="en" dirty="0"/>
            </a:b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729450" y="1322450"/>
            <a:ext cx="2859900" cy="1518600"/>
          </a:xfrm>
          <a:prstGeom prst="rect">
            <a:avLst/>
          </a:prstGeom>
        </p:spPr>
        <p:txBody>
          <a:bodyPr spcFirstLastPara="1" wrap="square" lIns="91425" tIns="91425" rIns="91425" bIns="91425" anchor="t" anchorCtr="0">
            <a:noAutofit/>
          </a:bodyPr>
          <a:lstStyle/>
          <a:p>
            <a:pPr marL="0" lvl="0" indent="0" algn="ctr" rtl="0">
              <a:lnSpc>
                <a:spcPct val="94000"/>
              </a:lnSpc>
              <a:spcBef>
                <a:spcPts val="0"/>
              </a:spcBef>
              <a:spcAft>
                <a:spcPts val="0"/>
              </a:spcAft>
              <a:buClr>
                <a:srgbClr val="000000"/>
              </a:buClr>
              <a:buSzPts val="1100"/>
              <a:buFont typeface="Arial"/>
              <a:buNone/>
            </a:pPr>
            <a:r>
              <a:rPr lang="en" sz="1800" i="1">
                <a:solidFill>
                  <a:srgbClr val="000000"/>
                </a:solidFill>
                <a:latin typeface="Arial"/>
                <a:ea typeface="Arial"/>
                <a:cs typeface="Arial"/>
                <a:sym typeface="Arial"/>
              </a:rPr>
              <a:t>Names of the Author &amp;  Co-Authors</a:t>
            </a:r>
            <a:endParaRPr sz="1800" i="1">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115" name="Google Shape;115;p16"/>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FFFFFF"/>
              </a:buClr>
              <a:buSzPts val="1600"/>
              <a:buAutoNum type="arabicPeriod"/>
            </a:pPr>
            <a:r>
              <a:rPr lang="en" sz="1600">
                <a:solidFill>
                  <a:schemeClr val="lt1"/>
                </a:solidFill>
              </a:rPr>
              <a:t>Chinmay Karangutkar</a:t>
            </a:r>
            <a:endParaRPr sz="1600">
              <a:solidFill>
                <a:srgbClr val="FFFFFF"/>
              </a:solidFill>
            </a:endParaRPr>
          </a:p>
          <a:p>
            <a:pPr marL="457200" lvl="0" indent="-330200" algn="l" rtl="0">
              <a:spcBef>
                <a:spcPts val="0"/>
              </a:spcBef>
              <a:spcAft>
                <a:spcPts val="0"/>
              </a:spcAft>
              <a:buClr>
                <a:srgbClr val="FFFFFF"/>
              </a:buClr>
              <a:buSzPts val="1600"/>
              <a:buAutoNum type="arabicPeriod"/>
            </a:pPr>
            <a:r>
              <a:rPr lang="en" sz="1600">
                <a:solidFill>
                  <a:schemeClr val="lt1"/>
                </a:solidFill>
              </a:rPr>
              <a:t>Ankita Gound</a:t>
            </a:r>
            <a:endParaRPr sz="1600">
              <a:solidFill>
                <a:srgbClr val="FFFFFF"/>
              </a:solidFill>
            </a:endParaRPr>
          </a:p>
          <a:p>
            <a:pPr marL="457200" lvl="0" indent="-330200" algn="l" rtl="0">
              <a:spcBef>
                <a:spcPts val="0"/>
              </a:spcBef>
              <a:spcAft>
                <a:spcPts val="0"/>
              </a:spcAft>
              <a:buClr>
                <a:srgbClr val="FFFFFF"/>
              </a:buClr>
              <a:buSzPts val="1600"/>
              <a:buAutoNum type="arabicPeriod"/>
            </a:pPr>
            <a:r>
              <a:rPr lang="en" sz="1600">
                <a:solidFill>
                  <a:schemeClr val="lt1"/>
                </a:solidFill>
              </a:rPr>
              <a:t>Ameya Murkute</a:t>
            </a:r>
            <a:endParaRPr sz="1600">
              <a:solidFill>
                <a:srgbClr val="FFFFFF"/>
              </a:solidFill>
            </a:endParaRPr>
          </a:p>
          <a:p>
            <a:pPr marL="457200" lvl="0" indent="-330200" algn="l" rtl="0">
              <a:spcBef>
                <a:spcPts val="0"/>
              </a:spcBef>
              <a:spcAft>
                <a:spcPts val="0"/>
              </a:spcAft>
              <a:buClr>
                <a:srgbClr val="FFFFFF"/>
              </a:buClr>
              <a:buSzPts val="1600"/>
              <a:buAutoNum type="arabicPeriod"/>
            </a:pPr>
            <a:r>
              <a:rPr lang="en" sz="1600">
                <a:solidFill>
                  <a:srgbClr val="FFFFFF"/>
                </a:solidFill>
              </a:rPr>
              <a:t>Prapti Nevrekar</a:t>
            </a:r>
            <a:endParaRPr sz="1600">
              <a:solidFill>
                <a:srgbClr val="FFFFFF"/>
              </a:solidFill>
            </a:endParaRPr>
          </a:p>
          <a:p>
            <a:pPr marL="0" lvl="0" indent="0" algn="l" rtl="0">
              <a:spcBef>
                <a:spcPts val="1600"/>
              </a:spcBef>
              <a:spcAft>
                <a:spcPts val="1600"/>
              </a:spcAft>
              <a:buNone/>
            </a:pPr>
            <a:endParaRPr sz="1800"/>
          </a:p>
        </p:txBody>
      </p:sp>
      <p:sp>
        <p:nvSpPr>
          <p:cNvPr id="116" name="Google Shape;116;p16"/>
          <p:cNvSpPr txBox="1"/>
          <p:nvPr/>
        </p:nvSpPr>
        <p:spPr>
          <a:xfrm>
            <a:off x="777850" y="3245550"/>
            <a:ext cx="6835200" cy="118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          </a:t>
            </a:r>
            <a:r>
              <a:rPr lang="en" b="1"/>
              <a:t> Guide:     </a:t>
            </a:r>
            <a:r>
              <a:rPr lang="en" b="1">
                <a:solidFill>
                  <a:srgbClr val="FFFFFF"/>
                </a:solidFill>
              </a:rPr>
              <a:t>Prof. Ganesh Gourshete</a:t>
            </a:r>
            <a:r>
              <a:rPr lang="en"/>
              <a:t>      </a:t>
            </a:r>
            <a:r>
              <a:rPr lang="en">
                <a:solidFill>
                  <a:srgbClr val="FFFFFF"/>
                </a:solidFill>
              </a:rPr>
              <a:t>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729450" y="1322450"/>
            <a:ext cx="4754400" cy="1518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800" b="0" i="1">
                <a:solidFill>
                  <a:srgbClr val="000000"/>
                </a:solidFill>
                <a:latin typeface="Trebuchet MS"/>
                <a:ea typeface="Trebuchet MS"/>
                <a:cs typeface="Trebuchet MS"/>
                <a:sym typeface="Trebuchet MS"/>
              </a:rPr>
              <a:t>Outline of Presentation</a:t>
            </a:r>
            <a:endParaRPr sz="1800" b="0" i="1">
              <a:solidFill>
                <a:srgbClr val="000000"/>
              </a:solidFill>
              <a:latin typeface="Trebuchet MS"/>
              <a:ea typeface="Trebuchet MS"/>
              <a:cs typeface="Trebuchet MS"/>
              <a:sym typeface="Trebuchet MS"/>
            </a:endParaRPr>
          </a:p>
          <a:p>
            <a:pPr marL="0" lvl="0" indent="0" algn="l" rtl="0">
              <a:spcBef>
                <a:spcPts val="0"/>
              </a:spcBef>
              <a:spcAft>
                <a:spcPts val="0"/>
              </a:spcAft>
              <a:buNone/>
            </a:pPr>
            <a:endParaRPr sz="2400"/>
          </a:p>
        </p:txBody>
      </p:sp>
      <p:sp>
        <p:nvSpPr>
          <p:cNvPr id="122" name="Google Shape;122;p17"/>
          <p:cNvSpPr txBox="1"/>
          <p:nvPr/>
        </p:nvSpPr>
        <p:spPr>
          <a:xfrm>
            <a:off x="4221075" y="416150"/>
            <a:ext cx="4529400" cy="4394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100"/>
              </a:spcBef>
              <a:spcAft>
                <a:spcPts val="0"/>
              </a:spcAft>
              <a:buClr>
                <a:srgbClr val="FFFFFF"/>
              </a:buClr>
              <a:buSzPts val="1400"/>
              <a:buAutoNum type="arabicPeriod"/>
            </a:pPr>
            <a:r>
              <a:rPr lang="en" sz="1900">
                <a:solidFill>
                  <a:srgbClr val="FFFFFF"/>
                </a:solidFill>
                <a:latin typeface="Trebuchet MS"/>
                <a:ea typeface="Trebuchet MS"/>
                <a:cs typeface="Trebuchet MS"/>
                <a:sym typeface="Trebuchet MS"/>
              </a:rPr>
              <a:t>Abstract</a:t>
            </a:r>
            <a:endParaRPr sz="1900">
              <a:solidFill>
                <a:srgbClr val="FFFFFF"/>
              </a:solidFill>
              <a:latin typeface="Trebuchet MS"/>
              <a:ea typeface="Trebuchet MS"/>
              <a:cs typeface="Trebuchet MS"/>
              <a:sym typeface="Trebuchet MS"/>
            </a:endParaRPr>
          </a:p>
          <a:p>
            <a:pPr marL="457200" lvl="0" indent="-317500" algn="l" rtl="0">
              <a:lnSpc>
                <a:spcPct val="115000"/>
              </a:lnSpc>
              <a:spcBef>
                <a:spcPts val="0"/>
              </a:spcBef>
              <a:spcAft>
                <a:spcPts val="0"/>
              </a:spcAft>
              <a:buClr>
                <a:srgbClr val="FFFFFF"/>
              </a:buClr>
              <a:buSzPts val="1400"/>
              <a:buAutoNum type="arabicPeriod"/>
            </a:pPr>
            <a:r>
              <a:rPr lang="en" sz="1900">
                <a:solidFill>
                  <a:srgbClr val="FFFFFF"/>
                </a:solidFill>
                <a:latin typeface="Trebuchet MS"/>
                <a:ea typeface="Trebuchet MS"/>
                <a:cs typeface="Trebuchet MS"/>
                <a:sym typeface="Trebuchet MS"/>
              </a:rPr>
              <a:t>Introduction</a:t>
            </a:r>
            <a:endParaRPr sz="1900">
              <a:solidFill>
                <a:srgbClr val="FFFFFF"/>
              </a:solidFill>
              <a:latin typeface="Trebuchet MS"/>
              <a:ea typeface="Trebuchet MS"/>
              <a:cs typeface="Trebuchet MS"/>
              <a:sym typeface="Trebuchet MS"/>
            </a:endParaRPr>
          </a:p>
          <a:p>
            <a:pPr marL="457200" lvl="0" indent="-317500" algn="l" rtl="0">
              <a:lnSpc>
                <a:spcPct val="115000"/>
              </a:lnSpc>
              <a:spcBef>
                <a:spcPts val="0"/>
              </a:spcBef>
              <a:spcAft>
                <a:spcPts val="0"/>
              </a:spcAft>
              <a:buClr>
                <a:srgbClr val="FFFFFF"/>
              </a:buClr>
              <a:buSzPts val="1400"/>
              <a:buAutoNum type="arabicPeriod"/>
            </a:pPr>
            <a:r>
              <a:rPr lang="en" sz="1900">
                <a:solidFill>
                  <a:srgbClr val="FFFFFF"/>
                </a:solidFill>
                <a:latin typeface="Trebuchet MS"/>
                <a:ea typeface="Trebuchet MS"/>
                <a:cs typeface="Trebuchet MS"/>
                <a:sym typeface="Trebuchet MS"/>
              </a:rPr>
              <a:t>Literature Review</a:t>
            </a:r>
            <a:endParaRPr sz="1900">
              <a:solidFill>
                <a:srgbClr val="FFFFFF"/>
              </a:solidFill>
              <a:latin typeface="Trebuchet MS"/>
              <a:ea typeface="Trebuchet MS"/>
              <a:cs typeface="Trebuchet MS"/>
              <a:sym typeface="Trebuchet MS"/>
            </a:endParaRPr>
          </a:p>
          <a:p>
            <a:pPr marL="457200" lvl="0" indent="-317500" algn="l" rtl="0">
              <a:lnSpc>
                <a:spcPct val="115000"/>
              </a:lnSpc>
              <a:spcBef>
                <a:spcPts val="0"/>
              </a:spcBef>
              <a:spcAft>
                <a:spcPts val="0"/>
              </a:spcAft>
              <a:buClr>
                <a:srgbClr val="FFFFFF"/>
              </a:buClr>
              <a:buSzPts val="1400"/>
              <a:buAutoNum type="arabicPeriod"/>
            </a:pPr>
            <a:r>
              <a:rPr lang="en" sz="1900">
                <a:solidFill>
                  <a:srgbClr val="FFFFFF"/>
                </a:solidFill>
                <a:latin typeface="Trebuchet MS"/>
                <a:ea typeface="Trebuchet MS"/>
                <a:cs typeface="Trebuchet MS"/>
                <a:sym typeface="Trebuchet MS"/>
              </a:rPr>
              <a:t>Problem Statement</a:t>
            </a:r>
            <a:endParaRPr sz="1900">
              <a:solidFill>
                <a:srgbClr val="FFFFFF"/>
              </a:solidFill>
              <a:latin typeface="Trebuchet MS"/>
              <a:ea typeface="Trebuchet MS"/>
              <a:cs typeface="Trebuchet MS"/>
              <a:sym typeface="Trebuchet MS"/>
            </a:endParaRPr>
          </a:p>
          <a:p>
            <a:pPr marL="457200" lvl="0" indent="-317500" algn="l" rtl="0">
              <a:lnSpc>
                <a:spcPct val="115000"/>
              </a:lnSpc>
              <a:spcBef>
                <a:spcPts val="0"/>
              </a:spcBef>
              <a:spcAft>
                <a:spcPts val="0"/>
              </a:spcAft>
              <a:buClr>
                <a:srgbClr val="FFFFFF"/>
              </a:buClr>
              <a:buSzPts val="1400"/>
              <a:buAutoNum type="arabicPeriod"/>
            </a:pPr>
            <a:r>
              <a:rPr lang="en" sz="1900">
                <a:solidFill>
                  <a:srgbClr val="FFFFFF"/>
                </a:solidFill>
                <a:latin typeface="Trebuchet MS"/>
                <a:ea typeface="Trebuchet MS"/>
                <a:cs typeface="Trebuchet MS"/>
                <a:sym typeface="Trebuchet MS"/>
              </a:rPr>
              <a:t>Proposed System</a:t>
            </a:r>
            <a:endParaRPr sz="1900">
              <a:solidFill>
                <a:srgbClr val="FFFFFF"/>
              </a:solidFill>
              <a:latin typeface="Trebuchet MS"/>
              <a:ea typeface="Trebuchet MS"/>
              <a:cs typeface="Trebuchet MS"/>
              <a:sym typeface="Trebuchet MS"/>
            </a:endParaRPr>
          </a:p>
          <a:p>
            <a:pPr marL="457200" lvl="0" indent="-317500" algn="l" rtl="0">
              <a:lnSpc>
                <a:spcPct val="115000"/>
              </a:lnSpc>
              <a:spcBef>
                <a:spcPts val="0"/>
              </a:spcBef>
              <a:spcAft>
                <a:spcPts val="0"/>
              </a:spcAft>
              <a:buClr>
                <a:srgbClr val="FFFFFF"/>
              </a:buClr>
              <a:buSzPts val="1400"/>
              <a:buAutoNum type="arabicPeriod"/>
            </a:pPr>
            <a:r>
              <a:rPr lang="en" sz="1900">
                <a:solidFill>
                  <a:srgbClr val="FFFFFF"/>
                </a:solidFill>
                <a:latin typeface="Trebuchet MS"/>
                <a:ea typeface="Trebuchet MS"/>
                <a:cs typeface="Trebuchet MS"/>
                <a:sym typeface="Trebuchet MS"/>
              </a:rPr>
              <a:t>Technologies Used</a:t>
            </a:r>
            <a:endParaRPr sz="1900">
              <a:solidFill>
                <a:srgbClr val="FFFFFF"/>
              </a:solidFill>
              <a:latin typeface="Trebuchet MS"/>
              <a:ea typeface="Trebuchet MS"/>
              <a:cs typeface="Trebuchet MS"/>
              <a:sym typeface="Trebuchet MS"/>
            </a:endParaRPr>
          </a:p>
          <a:p>
            <a:pPr marL="457200" lvl="0" indent="-317500" algn="l" rtl="0">
              <a:lnSpc>
                <a:spcPct val="115000"/>
              </a:lnSpc>
              <a:spcBef>
                <a:spcPts val="0"/>
              </a:spcBef>
              <a:spcAft>
                <a:spcPts val="0"/>
              </a:spcAft>
              <a:buClr>
                <a:srgbClr val="FFFFFF"/>
              </a:buClr>
              <a:buSzPts val="1400"/>
              <a:buAutoNum type="arabicPeriod"/>
            </a:pPr>
            <a:r>
              <a:rPr lang="en" sz="1900">
                <a:solidFill>
                  <a:srgbClr val="FFFFFF"/>
                </a:solidFill>
                <a:latin typeface="Trebuchet MS"/>
                <a:ea typeface="Trebuchet MS"/>
                <a:cs typeface="Trebuchet MS"/>
                <a:sym typeface="Trebuchet MS"/>
              </a:rPr>
              <a:t>Result Discussion</a:t>
            </a:r>
            <a:endParaRPr sz="1900">
              <a:solidFill>
                <a:srgbClr val="FFFFFF"/>
              </a:solidFill>
              <a:latin typeface="Trebuchet MS"/>
              <a:ea typeface="Trebuchet MS"/>
              <a:cs typeface="Trebuchet MS"/>
              <a:sym typeface="Trebuchet MS"/>
            </a:endParaRPr>
          </a:p>
          <a:p>
            <a:pPr marL="457200" lvl="0" indent="-317500" algn="l" rtl="0">
              <a:lnSpc>
                <a:spcPct val="115000"/>
              </a:lnSpc>
              <a:spcBef>
                <a:spcPts val="0"/>
              </a:spcBef>
              <a:spcAft>
                <a:spcPts val="0"/>
              </a:spcAft>
              <a:buClr>
                <a:srgbClr val="FFFFFF"/>
              </a:buClr>
              <a:buSzPts val="1400"/>
              <a:buAutoNum type="arabicPeriod"/>
            </a:pPr>
            <a:r>
              <a:rPr lang="en" sz="1900">
                <a:solidFill>
                  <a:srgbClr val="FFFFFF"/>
                </a:solidFill>
                <a:latin typeface="Trebuchet MS"/>
                <a:ea typeface="Trebuchet MS"/>
                <a:cs typeface="Trebuchet MS"/>
                <a:sym typeface="Trebuchet MS"/>
              </a:rPr>
              <a:t>Conclusion</a:t>
            </a:r>
            <a:endParaRPr sz="1900">
              <a:solidFill>
                <a:srgbClr val="FFFFFF"/>
              </a:solidFill>
              <a:latin typeface="Trebuchet MS"/>
              <a:ea typeface="Trebuchet MS"/>
              <a:cs typeface="Trebuchet MS"/>
              <a:sym typeface="Trebuchet MS"/>
            </a:endParaRPr>
          </a:p>
          <a:p>
            <a:pPr marL="457200" lvl="0" indent="0" algn="l" rtl="0">
              <a:spcBef>
                <a:spcPts val="0"/>
              </a:spcBef>
              <a:spcAft>
                <a:spcPts val="0"/>
              </a:spcAft>
              <a:buNone/>
            </a:pP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128" name="Google Shape;128;p18"/>
          <p:cNvSpPr txBox="1">
            <a:spLocks noGrp="1"/>
          </p:cNvSpPr>
          <p:nvPr>
            <p:ph type="body" idx="2"/>
          </p:nvPr>
        </p:nvSpPr>
        <p:spPr>
          <a:xfrm>
            <a:off x="4784525" y="373675"/>
            <a:ext cx="4072800" cy="45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rgbClr val="000000"/>
              </a:buClr>
              <a:buSzPts val="1100"/>
              <a:buFont typeface="Arial"/>
              <a:buNone/>
            </a:pPr>
            <a:r>
              <a:rPr lang="en">
                <a:solidFill>
                  <a:srgbClr val="F3F3F3"/>
                </a:solidFill>
              </a:rPr>
              <a:t>Lately, exponential growth of technology in every aspect of life is observed. Improvement of technology provides facilities to both users and hackers/intruders too. Advancement in technology that encourages hackers/intruders activities result in lack of security to users condential data. The most common and popular techniques for data hiding that have been in use since long time are cryptography and steganography. Thus these email systems are also used on very large scale , many  docs are been getting transferred via email systems, so this systems and servers should also be secured from all intruders and hackers as there is confidential data getting transferred via network, so it can be protected in most advanced and secure way ie: with help of triple encryption and steganography.</a:t>
            </a:r>
            <a:endParaRPr>
              <a:solidFill>
                <a:srgbClr val="F3F3F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Intoduction</a:t>
            </a:r>
            <a:endParaRPr/>
          </a:p>
          <a:p>
            <a:pPr marL="0" lvl="0" indent="0" algn="l" rtl="0">
              <a:spcBef>
                <a:spcPts val="0"/>
              </a:spcBef>
              <a:spcAft>
                <a:spcPts val="0"/>
              </a:spcAft>
              <a:buNone/>
            </a:pPr>
            <a:endParaRPr/>
          </a:p>
        </p:txBody>
      </p:sp>
      <p:sp>
        <p:nvSpPr>
          <p:cNvPr id="134" name="Google Shape;134;p19"/>
          <p:cNvSpPr txBox="1">
            <a:spLocks noGrp="1"/>
          </p:cNvSpPr>
          <p:nvPr>
            <p:ph type="body" idx="2"/>
          </p:nvPr>
        </p:nvSpPr>
        <p:spPr>
          <a:xfrm>
            <a:off x="4876175" y="222425"/>
            <a:ext cx="3672300" cy="4630200"/>
          </a:xfrm>
          <a:prstGeom prst="rect">
            <a:avLst/>
          </a:prstGeom>
        </p:spPr>
        <p:txBody>
          <a:bodyPr spcFirstLastPara="1" wrap="square" lIns="91425" tIns="91425" rIns="91425" bIns="91425" anchor="t" anchorCtr="0">
            <a:noAutofit/>
          </a:bodyPr>
          <a:lstStyle/>
          <a:p>
            <a:pPr marL="457200" lvl="0" indent="-317500" algn="l" rtl="0">
              <a:spcBef>
                <a:spcPts val="400"/>
              </a:spcBef>
              <a:spcAft>
                <a:spcPts val="0"/>
              </a:spcAft>
              <a:buClr>
                <a:srgbClr val="FFFFFF"/>
              </a:buClr>
              <a:buSzPts val="1400"/>
              <a:buFont typeface="Arial"/>
              <a:buChar char="●"/>
            </a:pPr>
            <a:r>
              <a:rPr lang="en" sz="1400">
                <a:solidFill>
                  <a:srgbClr val="FFFFFF"/>
                </a:solidFill>
                <a:latin typeface="Arial"/>
                <a:ea typeface="Arial"/>
                <a:cs typeface="Arial"/>
                <a:sym typeface="Arial"/>
              </a:rPr>
              <a:t>Nowadays there are many hackers present who can easily crack any system using advance hacking techniques.</a:t>
            </a:r>
            <a:endParaRPr sz="1400">
              <a:solidFill>
                <a:srgbClr val="FFFFFF"/>
              </a:solidFill>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Hackers can cost a lot of damage for the communication systems because the hacker can be able steal data which in under process of communication</a:t>
            </a:r>
            <a:endParaRPr sz="1400">
              <a:solidFill>
                <a:srgbClr val="FFFFFF"/>
              </a:solidFill>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In case of man in the middle attacks the hacker can spectate the overall activities carried out through the communication channel.</a:t>
            </a:r>
            <a:endParaRPr sz="1400">
              <a:solidFill>
                <a:srgbClr val="FFFFFF"/>
              </a:solidFill>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Steganography, the art of "hiding" some kind of secret information inside pictures, is very ancient technique of protecting data . </a:t>
            </a:r>
            <a:endParaRPr sz="1400">
              <a:solidFill>
                <a:srgbClr val="FFFFFF"/>
              </a:solidFill>
              <a:latin typeface="Arial"/>
              <a:ea typeface="Arial"/>
              <a:cs typeface="Arial"/>
              <a:sym typeface="Arial"/>
            </a:endParaRPr>
          </a:p>
          <a:p>
            <a:pPr marL="45720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1000"/>
              </a:spcBef>
              <a:spcAft>
                <a:spcPts val="10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0"/>
          <p:cNvPicPr preferRelativeResize="0"/>
          <p:nvPr/>
        </p:nvPicPr>
        <p:blipFill>
          <a:blip r:embed="rId3">
            <a:alphaModFix/>
          </a:blip>
          <a:stretch>
            <a:fillRect/>
          </a:stretch>
        </p:blipFill>
        <p:spPr>
          <a:xfrm>
            <a:off x="0" y="692925"/>
            <a:ext cx="9217676" cy="445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1"/>
          <p:cNvPicPr preferRelativeResize="0"/>
          <p:nvPr/>
        </p:nvPicPr>
        <p:blipFill>
          <a:blip r:embed="rId3">
            <a:alphaModFix/>
          </a:blip>
          <a:stretch>
            <a:fillRect/>
          </a:stretch>
        </p:blipFill>
        <p:spPr>
          <a:xfrm>
            <a:off x="0" y="746400"/>
            <a:ext cx="9144000" cy="439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2"/>
          <p:cNvPicPr preferRelativeResize="0"/>
          <p:nvPr/>
        </p:nvPicPr>
        <p:blipFill>
          <a:blip r:embed="rId3">
            <a:alphaModFix/>
          </a:blip>
          <a:stretch>
            <a:fillRect/>
          </a:stretch>
        </p:blipFill>
        <p:spPr>
          <a:xfrm>
            <a:off x="0" y="922300"/>
            <a:ext cx="9144000" cy="428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Problem Statement</a:t>
            </a:r>
            <a:endParaRPr sz="1800"/>
          </a:p>
        </p:txBody>
      </p:sp>
      <p:sp>
        <p:nvSpPr>
          <p:cNvPr id="155" name="Google Shape;155;p23"/>
          <p:cNvSpPr txBox="1">
            <a:spLocks noGrp="1"/>
          </p:cNvSpPr>
          <p:nvPr>
            <p:ph type="body" idx="2"/>
          </p:nvPr>
        </p:nvSpPr>
        <p:spPr>
          <a:xfrm>
            <a:off x="5004475" y="275900"/>
            <a:ext cx="3849600" cy="4608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Char char="●"/>
            </a:pPr>
            <a:r>
              <a:rPr lang="en" sz="1400">
                <a:solidFill>
                  <a:srgbClr val="FFFFFF"/>
                </a:solidFill>
                <a:latin typeface="Arial"/>
                <a:ea typeface="Arial"/>
                <a:cs typeface="Arial"/>
                <a:sym typeface="Arial"/>
              </a:rPr>
              <a:t>To solve the current lack of highly encrypted mail service using triple encryption using steganography  and multi language support for highly important or secret communication.</a:t>
            </a:r>
            <a:endParaRPr sz="1400">
              <a:solidFill>
                <a:srgbClr val="FFFFFF"/>
              </a:solidFill>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Man-in-the-Middle attack has became a biggest threat to mailing systems , here the attacker can steal the data and can also alter it when its been carried through communication medium.</a:t>
            </a:r>
            <a:endParaRPr sz="1400">
              <a:solidFill>
                <a:srgbClr val="FFFFFF"/>
              </a:solidFill>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In AMT we are going to use color-code substitution which will be hard for the attacker to identify the data from the Color blocks.</a:t>
            </a:r>
            <a:endParaRPr sz="1400">
              <a:solidFill>
                <a:srgbClr val="FFFFFF"/>
              </a:solidFill>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200">
                <a:solidFill>
                  <a:srgbClr val="2DA2BF"/>
                </a:solidFill>
                <a:latin typeface="Arial"/>
                <a:ea typeface="Arial"/>
                <a:cs typeface="Arial"/>
                <a:sym typeface="Arial"/>
              </a:rPr>
              <a:t>}</a:t>
            </a:r>
            <a:r>
              <a:rPr lang="en" sz="1400">
                <a:solidFill>
                  <a:srgbClr val="FFFFFF"/>
                </a:solidFill>
                <a:latin typeface="Arial"/>
                <a:ea typeface="Arial"/>
                <a:cs typeface="Arial"/>
                <a:sym typeface="Arial"/>
              </a:rPr>
              <a:t>Thus the above problem will be solved using AMT with the help of triple encryption and Steganography.</a:t>
            </a:r>
            <a:endParaRPr sz="1400">
              <a:solidFill>
                <a:srgbClr val="FFFFFF"/>
              </a:solidFill>
              <a:latin typeface="Arial"/>
              <a:ea typeface="Arial"/>
              <a:cs typeface="Arial"/>
              <a:sym typeface="Arial"/>
            </a:endParaRPr>
          </a:p>
          <a:p>
            <a:pPr marL="457200" lvl="0" indent="0" algn="l" rtl="0">
              <a:spcBef>
                <a:spcPts val="0"/>
              </a:spcBef>
              <a:spcAft>
                <a:spcPts val="1600"/>
              </a:spcAft>
              <a:buNone/>
            </a:pPr>
            <a:endParaRPr sz="14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412</Words>
  <Application>Microsoft Office PowerPoint</Application>
  <PresentationFormat>On-screen Show (16:9)</PresentationFormat>
  <Paragraphs>34</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Lato</vt:lpstr>
      <vt:lpstr>Raleway</vt:lpstr>
      <vt:lpstr>Arial</vt:lpstr>
      <vt:lpstr>Trebuchet MS</vt:lpstr>
      <vt:lpstr>Streamline</vt:lpstr>
      <vt:lpstr>PowerPoint Presentation</vt:lpstr>
      <vt:lpstr>Names of the Author &amp;  Co-Authors </vt:lpstr>
      <vt:lpstr>Outline of Presentation </vt:lpstr>
      <vt:lpstr>Abstract</vt:lpstr>
      <vt:lpstr>Intoduction </vt:lpstr>
      <vt:lpstr>PowerPoint Presentation</vt:lpstr>
      <vt:lpstr>PowerPoint Presentation</vt:lpstr>
      <vt:lpstr>PowerPoint Presentation</vt:lpstr>
      <vt:lpstr>Problem Statement</vt:lpstr>
      <vt:lpstr>Proposed System</vt:lpstr>
      <vt:lpstr>Solution description &amp; Implementation</vt:lpstr>
      <vt:lpstr>PowerPoint Presentation</vt:lpstr>
      <vt:lpstr>PowerPoint Presentation</vt:lpstr>
      <vt:lpstr>PowerPoint Presentation</vt:lpstr>
      <vt:lpstr>PowerPoint Presentation</vt:lpstr>
      <vt:lpstr>PowerPoint Presentation</vt:lpstr>
      <vt:lpstr>Questions?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3</cp:revision>
  <dcterms:modified xsi:type="dcterms:W3CDTF">2019-04-05T04:47:01Z</dcterms:modified>
</cp:coreProperties>
</file>