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6D0D0-5407-483F-A78A-F385492C05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7A23F-8E17-4832-8728-7916D5CB251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05ED665-9708-45C2-A171-E6658D9CB57E}" type="datetime1">
              <a:rPr lang="en-GB"/>
              <a:pPr lvl="0"/>
              <a:t>23/9/18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FAD3CE3-0BDC-4AA8-802C-EF31E59F09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BC3DED5-1C3E-46A3-89D3-10346E36981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D9477-DB1B-464B-9D36-2C76C5DF354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42938-F330-4AD8-9BA0-F5E42E7BE2D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6D46101-81F7-4C2B-B28B-10568CBBFA5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52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798F-77E7-42F6-967D-D16C209B609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15128" y="1788456"/>
            <a:ext cx="8361227" cy="2098227"/>
          </a:xfrm>
        </p:spPr>
        <p:txBody>
          <a:bodyPr anchor="b" anchorCtr="1">
            <a:noAutofit/>
          </a:bodyPr>
          <a:lstStyle>
            <a:lvl1pPr algn="ctr">
              <a:defRPr sz="7200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F8592-EF4C-4948-8081-16AABD17769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79905" y="3956279"/>
            <a:ext cx="6831674" cy="1086234"/>
          </a:xfrm>
        </p:spPr>
        <p:txBody>
          <a:bodyPr anchorCtr="1"/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E8143-F900-4335-B544-8142AABDDF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52862" y="6453387"/>
            <a:ext cx="1607944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6C43734A-46BD-4401-919E-1C701A7D86DA}" type="datetime1">
              <a:rPr lang="en-US"/>
              <a:pPr lvl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6C9B9-8588-4A88-9669-AFBF922B38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584057" y="6453387"/>
            <a:ext cx="7023378" cy="404612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E1C1-F316-44D0-9C86-1465812C8D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30686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9E15F8B6-E320-42B0-9D12-573E4B9EABF6}" type="slidenum"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A09C10-EB6C-4DF9-936F-9D20D238D5DD}"/>
              </a:ext>
            </a:extLst>
          </p:cNvPr>
          <p:cNvGrpSpPr/>
          <p:nvPr/>
        </p:nvGrpSpPr>
        <p:grpSpPr>
          <a:xfrm>
            <a:off x="752862" y="744467"/>
            <a:ext cx="10674111" cy="5349669"/>
            <a:chOff x="752862" y="744467"/>
            <a:chExt cx="10674111" cy="5349669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AF43EF8-E6B3-471A-A010-D532ED88F10D}"/>
                </a:ext>
              </a:extLst>
            </p:cNvPr>
            <p:cNvSpPr/>
            <p:nvPr/>
          </p:nvSpPr>
          <p:spPr>
            <a:xfrm>
              <a:off x="8151958" y="1685650"/>
              <a:ext cx="3275015" cy="4408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761"/>
                <a:gd name="f5" fmla="val 9126"/>
                <a:gd name="f6" fmla="val 9127"/>
                <a:gd name="f7" fmla="*/ f0 1 10000"/>
                <a:gd name="f8" fmla="*/ f1 1 10000"/>
                <a:gd name="f9" fmla="val f2"/>
                <a:gd name="f10" fmla="val f3"/>
                <a:gd name="f11" fmla="+- f10 0 f9"/>
                <a:gd name="f12" fmla="*/ f11 1 10000"/>
                <a:gd name="f13" fmla="*/ f9 1 f12"/>
                <a:gd name="f14" fmla="*/ f10 1 f12"/>
                <a:gd name="f15" fmla="*/ f13 f7 1"/>
                <a:gd name="f16" fmla="*/ f14 f7 1"/>
                <a:gd name="f17" fmla="*/ f14 f8 1"/>
                <a:gd name="f18" fmla="*/ f13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10000" h="10000">
                  <a:moveTo>
                    <a:pt x="f4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5"/>
                  </a:lnTo>
                  <a:lnTo>
                    <a:pt x="f4" y="f6"/>
                  </a:lnTo>
                  <a:lnTo>
                    <a:pt x="f4" y="f2"/>
                  </a:lnTo>
                  <a:close/>
                </a:path>
              </a:pathLst>
            </a:custGeom>
            <a:solidFill>
              <a:srgbClr val="191B0E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A00A06E-D36C-4686-9601-20ABC35405F1}"/>
                </a:ext>
              </a:extLst>
            </p:cNvPr>
            <p:cNvSpPr/>
            <p:nvPr/>
          </p:nvSpPr>
          <p:spPr>
            <a:xfrm flipH="1" flipV="1">
              <a:off x="752862" y="744467"/>
              <a:ext cx="3275664" cy="4408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2"/>
                <a:gd name="f4" fmla="val 10000"/>
                <a:gd name="f5" fmla="val 8763"/>
                <a:gd name="f6" fmla="val 2"/>
                <a:gd name="f7" fmla="val -2"/>
                <a:gd name="f8" fmla="val 9698"/>
                <a:gd name="f9" fmla="val 4"/>
                <a:gd name="f10" fmla="val 9427"/>
                <a:gd name="f11" fmla="val 9125"/>
                <a:gd name="f12" fmla="val 9128"/>
                <a:gd name="f13" fmla="*/ f0 1 10002"/>
                <a:gd name="f14" fmla="*/ f1 1 10000"/>
                <a:gd name="f15" fmla="val f2"/>
                <a:gd name="f16" fmla="val f3"/>
                <a:gd name="f17" fmla="val f4"/>
                <a:gd name="f18" fmla="+- f17 0 f15"/>
                <a:gd name="f19" fmla="+- f16 0 f15"/>
                <a:gd name="f20" fmla="*/ f19 1 10002"/>
                <a:gd name="f21" fmla="*/ f18 1 10000"/>
                <a:gd name="f22" fmla="*/ f15 1 f20"/>
                <a:gd name="f23" fmla="*/ f16 1 f20"/>
                <a:gd name="f24" fmla="*/ f15 1 f21"/>
                <a:gd name="f25" fmla="*/ f17 1 f21"/>
                <a:gd name="f26" fmla="*/ f22 f13 1"/>
                <a:gd name="f27" fmla="*/ f23 f13 1"/>
                <a:gd name="f28" fmla="*/ f25 f14 1"/>
                <a:gd name="f29" fmla="*/ f24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29" r="f27" b="f28"/>
              <a:pathLst>
                <a:path w="10002" h="10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6" y="f4"/>
                  </a:lnTo>
                  <a:cubicBezTo>
                    <a:pt x="f7" y="f8"/>
                    <a:pt x="f9" y="f10"/>
                    <a:pt x="f2" y="f11"/>
                  </a:cubicBezTo>
                  <a:lnTo>
                    <a:pt x="f5" y="f12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91B0E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452503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30E7-F155-45D8-ACE2-61C5F16072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30B08-113B-4C5F-9EA5-C5B6EE2224B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371600" y="2295528"/>
            <a:ext cx="9601200" cy="357187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165EA-A09A-4409-97D5-127A02AA16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6DB070-30F3-402E-B6FA-EBF3D55C18CA}" type="datetime1">
              <a:rPr lang="en-US"/>
              <a:pPr lvl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9D674-1DF8-4211-A507-262E395DB6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5B458-EE21-4010-9D4F-FF3EA70288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B63118-241A-4A43-90F3-8966DA4FC6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8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66806-AEB4-4160-A8ED-60EBD6BFD34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596563" y="624160"/>
            <a:ext cx="1565763" cy="524324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8308F-514F-469A-A313-20130C1338B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371600" y="624160"/>
            <a:ext cx="8179637" cy="524324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1FD84-1C00-4F81-B4B0-D77559075D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5044EF-4B1D-443A-9993-66E862E9586E}" type="datetime1">
              <a:rPr lang="en-US"/>
              <a:pPr lvl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33F39-698A-44C2-AD2F-C3F601C7EE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C831E-A7A7-4D6A-9535-8DD806C209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9FD1A5-F666-49A5-BEF3-73F715A00D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8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756F-696A-482C-89A5-51A9542FC5D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DFC9-16E6-49A1-B76E-9671E093458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CB717-22D8-42FD-AF22-B151CC1680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726C54-B0AA-4B4B-9451-105DE74313ED}" type="datetime1">
              <a:rPr lang="en-US"/>
              <a:pPr lvl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5D636-3A6C-46E7-A56D-FE7C48A0B7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9CF25-28C6-4CE2-BF76-5562EAE34F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C9DF01-F7A2-4B0B-8B0E-5CA4D134AC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180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D09C-BFEA-4728-896D-40A001EB37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023" y="1301355"/>
            <a:ext cx="9612968" cy="2852735"/>
          </a:xfrm>
        </p:spPr>
        <p:txBody>
          <a:bodyPr anchor="b"/>
          <a:lstStyle>
            <a:lvl1pPr algn="r">
              <a:defRPr sz="7200" cap="all">
                <a:solidFill>
                  <a:srgbClr val="EFEDE3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2F087-FA80-4E66-9CCA-368217D485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5023" y="4216325"/>
            <a:ext cx="9612968" cy="1143320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EFEDE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CDDC-080E-447D-A37D-160FB035AD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38908" y="6453387"/>
            <a:ext cx="1622410" cy="404612"/>
          </a:xfr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pPr lvl="0"/>
            <a:fld id="{2F7B9EE7-4EC3-40CB-98FC-F3FD196A8B6B}" type="datetime1">
              <a:rPr lang="en-US"/>
              <a:pPr lvl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C0EA9-F487-4695-90DA-330C464EFE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584313" y="6453387"/>
            <a:ext cx="7023378" cy="404612"/>
          </a:xfrm>
        </p:spPr>
        <p:txBody>
          <a:bodyPr anchorCtr="1"/>
          <a:lstStyle>
            <a:lvl1pPr algn="ctr">
              <a:defRPr>
                <a:solidFill>
                  <a:srgbClr val="EFEDE3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F592A-7F94-4922-8FF8-912EC4DAF4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30686" y="6453387"/>
            <a:ext cx="1596295" cy="404612"/>
          </a:xfr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pPr lvl="0"/>
            <a:fld id="{E7F1F36F-2631-4E72-942E-7E3E1FB7EE0C}" type="slidenum">
              <a:t>‹#›</a:t>
            </a:fld>
            <a:endParaRPr lang="en-US"/>
          </a:p>
        </p:txBody>
      </p:sp>
      <p:sp>
        <p:nvSpPr>
          <p:cNvPr id="7" name="Freeform 6" title="Crop Mark">
            <a:extLst>
              <a:ext uri="{FF2B5EF4-FFF2-40B4-BE49-F238E27FC236}">
                <a16:creationId xmlns:a16="http://schemas.microsoft.com/office/drawing/2014/main" id="{014E4798-9741-41AC-B7D2-09822678B70D}"/>
              </a:ext>
            </a:extLst>
          </p:cNvPr>
          <p:cNvSpPr/>
          <p:nvPr/>
        </p:nvSpPr>
        <p:spPr>
          <a:xfrm>
            <a:off x="8151958" y="1685650"/>
            <a:ext cx="3275015" cy="4408486"/>
          </a:xfrm>
          <a:custGeom>
            <a:avLst/>
            <a:gdLst>
              <a:gd name="f0" fmla="val w"/>
              <a:gd name="f1" fmla="val h"/>
              <a:gd name="f2" fmla="val 0"/>
              <a:gd name="f3" fmla="val 4125"/>
              <a:gd name="f4" fmla="val 5554"/>
              <a:gd name="f5" fmla="val 3614"/>
              <a:gd name="f6" fmla="val 5074"/>
              <a:gd name="f7" fmla="*/ f0 1 4125"/>
              <a:gd name="f8" fmla="*/ f1 1 5554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125"/>
              <a:gd name="f15" fmla="*/ f12 1 5554"/>
              <a:gd name="f16" fmla="*/ 0 1 f14"/>
              <a:gd name="f17" fmla="*/ f10 1 f14"/>
              <a:gd name="f18" fmla="*/ 0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125" h="5554">
                <a:moveTo>
                  <a:pt x="f5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lnTo>
                  <a:pt x="f2" y="f6"/>
                </a:lnTo>
                <a:lnTo>
                  <a:pt x="f5" y="f6"/>
                </a:lnTo>
                <a:lnTo>
                  <a:pt x="f5" y="f2"/>
                </a:lnTo>
                <a:close/>
              </a:path>
            </a:pathLst>
          </a:custGeom>
          <a:solidFill>
            <a:srgbClr val="EFEDE3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34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E362-DC17-4AE3-923B-7B5F69D3D56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417BD-4735-4700-8CF7-6E7C3735539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2286000"/>
            <a:ext cx="4447787" cy="35814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E524B-5D61-4B8A-9454-59119DB8101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525405" y="2286000"/>
            <a:ext cx="4447787" cy="35814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7C600-D709-43B5-B527-9EEB55C94D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0B790-FA1A-4835-9F6E-91C5E24DE669}" type="datetime1">
              <a:rPr lang="en-US"/>
              <a:pPr lvl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269AA-F32B-4E0F-B0DA-A55F01ED83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9A2BF-81F5-478F-BE1F-242AAD4E0A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AB9386-EE07-4B60-8039-E247C7EDA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8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2D20-3E13-4508-8AE3-DC5B867FF89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EAC9F-B837-46C3-A4F6-28FC8C87BB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3" cy="82391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12B0E-259C-40BB-A418-42B6C06EEEB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371600" y="3305208"/>
            <a:ext cx="4443983" cy="256219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65265-BB35-40EC-BD21-3FA5EB395CA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525012" y="2340864"/>
            <a:ext cx="4443983" cy="82391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A3536-081A-4CEC-BC8F-5A232DFDD92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525012" y="3305208"/>
            <a:ext cx="4443983" cy="256219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72E43-D944-4D05-B228-5D2FB537A3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94C202-468F-4635-9FA0-6A15FDE66CBB}" type="datetime1">
              <a:rPr lang="en-US"/>
              <a:pPr lvl="0"/>
              <a:t>9/23/2018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7A7E3-5A01-46C4-B83F-8981FB06F7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CFB8D-A026-4938-A6BB-FDD2430EDA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415168-1BEB-4EC3-8C86-6082DC1100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34DD-9615-4DE2-A7A1-485077205C3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DE560-46F3-45D5-8099-B0AE07D685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E82556-8CCE-432C-834A-E5DE89EDFA9E}" type="datetime1">
              <a:rPr lang="en-US"/>
              <a:pPr lvl="0"/>
              <a:t>9/23/2018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EF3AC-3CA9-47B9-B3E8-5B81C3719F8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5A8A6-1F04-46B8-BE8C-0657137429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4509C7-E0AC-40C4-864A-F7D14AA242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4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ACF3E-4A35-4E6C-884C-C49B44EBBA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0470E6-EA6F-4F56-BEF3-E9FD8CCCF170}" type="datetime1">
              <a:rPr lang="en-US"/>
              <a:pPr lvl="0"/>
              <a:t>9/23/2018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C8780-D468-4EEC-B3D5-E0D1C61AE8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B5335-26E9-489A-A03E-813449FBA5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EBC88F-898A-4571-9173-B7ABED7C4F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3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 title="Background Shape">
            <a:extLst>
              <a:ext uri="{FF2B5EF4-FFF2-40B4-BE49-F238E27FC236}">
                <a16:creationId xmlns:a16="http://schemas.microsoft.com/office/drawing/2014/main" id="{9559C8A1-DECB-493B-93D7-26D8FD858D5D}"/>
              </a:ext>
            </a:extLst>
          </p:cNvPr>
          <p:cNvSpPr/>
          <p:nvPr/>
        </p:nvSpPr>
        <p:spPr>
          <a:xfrm>
            <a:off x="0" y="374"/>
            <a:ext cx="5303520" cy="6857625"/>
          </a:xfrm>
          <a:prstGeom prst="rect">
            <a:avLst/>
          </a:prstGeom>
          <a:solidFill>
            <a:srgbClr val="8C8D8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BA0ABA2-6F1A-49D2-825F-3D8DF81F3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3" y="685800"/>
            <a:ext cx="3855723" cy="2157883"/>
          </a:xfrm>
        </p:spPr>
        <p:txBody>
          <a:bodyPr>
            <a:noAutofit/>
          </a:bodyPr>
          <a:lstStyle>
            <a:lvl1pPr>
              <a:lnSpc>
                <a:spcPct val="84000"/>
              </a:lnSpc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C418BB-672E-4920-9942-BFE44EAF4B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56023" y="685800"/>
            <a:ext cx="5212080" cy="517524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32D76D3-3288-4D88-A60A-9CAE5111B93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23903" y="2856347"/>
            <a:ext cx="3855723" cy="301105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7569954-4631-42F1-B5F3-6AABD21A13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3903" y="6453387"/>
            <a:ext cx="120457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75B8B9EF-4DA4-4218-88E5-9FAC566A7DAA}" type="datetime1">
              <a:rPr lang="en-US"/>
              <a:pPr lvl="0"/>
              <a:t>9/23/2018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F63DBAF-460D-422E-9EAE-F8B6E842CC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205944" y="6453387"/>
            <a:ext cx="2373672" cy="4046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A024364-97C4-44F4-9264-F3F404C7AD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83136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B2D67092-D886-4DB1-A0D1-5798ADB86DB6}" type="slidenum">
              <a:t>‹#›</a:t>
            </a:fld>
            <a:endParaRPr lang="en-US"/>
          </a:p>
        </p:txBody>
      </p:sp>
      <p:sp>
        <p:nvSpPr>
          <p:cNvPr id="9" name="Rectangle 8" title="Divider Bar">
            <a:extLst>
              <a:ext uri="{FF2B5EF4-FFF2-40B4-BE49-F238E27FC236}">
                <a16:creationId xmlns:a16="http://schemas.microsoft.com/office/drawing/2014/main" id="{64284147-F1E1-4E1A-A5CE-39EBD3CA4AF2}"/>
              </a:ext>
            </a:extLst>
          </p:cNvPr>
          <p:cNvSpPr/>
          <p:nvPr/>
        </p:nvSpPr>
        <p:spPr>
          <a:xfrm>
            <a:off x="5303520" y="374"/>
            <a:ext cx="228600" cy="6858000"/>
          </a:xfrm>
          <a:prstGeom prst="rect">
            <a:avLst/>
          </a:prstGeom>
          <a:solidFill>
            <a:srgbClr val="191B0E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96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 title="Background Shape">
            <a:extLst>
              <a:ext uri="{FF2B5EF4-FFF2-40B4-BE49-F238E27FC236}">
                <a16:creationId xmlns:a16="http://schemas.microsoft.com/office/drawing/2014/main" id="{F08E7F34-33C3-48EA-A3B4-6AA760675973}"/>
              </a:ext>
            </a:extLst>
          </p:cNvPr>
          <p:cNvSpPr/>
          <p:nvPr/>
        </p:nvSpPr>
        <p:spPr>
          <a:xfrm>
            <a:off x="0" y="374"/>
            <a:ext cx="5303520" cy="6857625"/>
          </a:xfrm>
          <a:prstGeom prst="rect">
            <a:avLst/>
          </a:prstGeom>
          <a:solidFill>
            <a:srgbClr val="8C8D8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C77AB7-0E88-46F6-A601-A678E0024B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3" y="685800"/>
            <a:ext cx="3855723" cy="2157883"/>
          </a:xfrm>
        </p:spPr>
        <p:txBody>
          <a:bodyPr/>
          <a:lstStyle>
            <a:lvl1pPr>
              <a:lnSpc>
                <a:spcPct val="84000"/>
              </a:lnSpc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A303AF9-A352-475D-AAB4-97BB5775D1A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532120" y="0"/>
            <a:ext cx="6659876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D864D8D-6FE8-4DF8-B12C-F7D861B3238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23903" y="2855963"/>
            <a:ext cx="3855723" cy="3011430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CC160A30-4302-441B-87E9-FBC606F2D8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3903" y="6453387"/>
            <a:ext cx="120457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79C2E73A-EC2E-45D9-8C0D-8820CC136D69}" type="datetime1">
              <a:rPr lang="en-US"/>
              <a:pPr lvl="0"/>
              <a:t>9/23/2018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068DB84-D170-450E-8F20-DCB9A84A13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205944" y="6453387"/>
            <a:ext cx="2373672" cy="4046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39B2B56-9D8D-4AFB-8838-80CDB29FBE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83136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AB7C5B5D-79D6-446F-AF1A-5C2EE1740E64}" type="slidenum">
              <a:t>‹#›</a:t>
            </a:fld>
            <a:endParaRPr lang="en-US"/>
          </a:p>
        </p:txBody>
      </p:sp>
      <p:sp>
        <p:nvSpPr>
          <p:cNvPr id="9" name="Rectangle 8" title="Divider Bar">
            <a:extLst>
              <a:ext uri="{FF2B5EF4-FFF2-40B4-BE49-F238E27FC236}">
                <a16:creationId xmlns:a16="http://schemas.microsoft.com/office/drawing/2014/main" id="{823F4250-4327-46AB-89C8-B38B20E7A59B}"/>
              </a:ext>
            </a:extLst>
          </p:cNvPr>
          <p:cNvSpPr/>
          <p:nvPr/>
        </p:nvSpPr>
        <p:spPr>
          <a:xfrm>
            <a:off x="5303520" y="374"/>
            <a:ext cx="228600" cy="6858000"/>
          </a:xfrm>
          <a:prstGeom prst="rect">
            <a:avLst/>
          </a:prstGeom>
          <a:solidFill>
            <a:srgbClr val="191B0E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D450E-7E39-4AB9-9154-5A86651A67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85568-A7D8-41D7-A4FC-2CE0E95682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F4AC7-E691-43BD-A123-AFD4F70658D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390646" y="6453387"/>
            <a:ext cx="1204575" cy="404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191B0E"/>
                </a:solidFill>
                <a:uFillTx/>
                <a:latin typeface="Franklin Gothic Book"/>
              </a:defRPr>
            </a:lvl1pPr>
          </a:lstStyle>
          <a:p>
            <a:pPr lvl="0"/>
            <a:fld id="{491FF73B-0314-44FD-9CD6-08ABEC3254D5}" type="datetime1">
              <a:rPr lang="en-US"/>
              <a:pPr lvl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8D005-6325-45AA-9D4C-9282DAE366A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893563" y="6453387"/>
            <a:ext cx="6280830" cy="404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191B0E"/>
                </a:solidFill>
                <a:uFillTx/>
                <a:latin typeface="Franklin Gothic Book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E534E-D5FF-41CE-963F-ECC9F4C2E8B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472735" y="6453387"/>
            <a:ext cx="1596295" cy="404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191B0E"/>
                </a:solidFill>
                <a:uFillTx/>
                <a:latin typeface="Franklin Gothic Book"/>
              </a:defRPr>
            </a:lvl1pPr>
          </a:lstStyle>
          <a:p>
            <a:pPr lvl="0"/>
            <a:fld id="{B317B086-6351-4328-BB26-893188DDF9FE}" type="slidenum">
              <a:t>‹#›</a:t>
            </a:fld>
            <a:endParaRPr lang="en-US"/>
          </a:p>
        </p:txBody>
      </p:sp>
      <p:sp>
        <p:nvSpPr>
          <p:cNvPr id="7" name="Rectangle 8" title="Side bar">
            <a:extLst>
              <a:ext uri="{FF2B5EF4-FFF2-40B4-BE49-F238E27FC236}">
                <a16:creationId xmlns:a16="http://schemas.microsoft.com/office/drawing/2014/main" id="{E30735CA-A79C-4478-8480-C38A2B6737DD}"/>
              </a:ext>
            </a:extLst>
          </p:cNvPr>
          <p:cNvSpPr/>
          <p:nvPr/>
        </p:nvSpPr>
        <p:spPr>
          <a:xfrm>
            <a:off x="478094" y="374"/>
            <a:ext cx="228600" cy="6858000"/>
          </a:xfrm>
          <a:prstGeom prst="rect">
            <a:avLst/>
          </a:prstGeom>
          <a:solidFill>
            <a:srgbClr val="191B0E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89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1pPr>
    </p:titleStyle>
    <p:bodyStyle>
      <a:lvl1pPr marL="384048" marR="0" lvl="0" indent="-384048" algn="l" defTabSz="914400" rtl="0" fontAlgn="auto" hangingPunct="1">
        <a:lnSpc>
          <a:spcPct val="94000"/>
        </a:lnSpc>
        <a:spcBef>
          <a:spcPts val="1000"/>
        </a:spcBef>
        <a:spcAft>
          <a:spcPts val="200"/>
        </a:spcAft>
        <a:buSzPct val="100000"/>
        <a:buFont typeface="Franklin Gothic Book" pitchFamily="34"/>
        <a:buChar char="■"/>
        <a:tabLst/>
        <a:defRPr lang="en-US" sz="20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1pPr>
      <a:lvl2pPr marL="914400" marR="0" lvl="1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–"/>
        <a:tabLst/>
        <a:defRPr lang="en-US" sz="2000" b="0" i="1" u="none" strike="noStrike" kern="1200" cap="none" spc="0" baseline="0">
          <a:solidFill>
            <a:srgbClr val="191B0E"/>
          </a:solidFill>
          <a:uFillTx/>
          <a:latin typeface="Franklin Gothic Book"/>
        </a:defRPr>
      </a:lvl2pPr>
      <a:lvl3pPr marL="1371600" marR="0" lvl="2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■"/>
        <a:tabLst/>
        <a:defRPr lang="en-US" sz="18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3pPr>
      <a:lvl4pPr marL="1828800" marR="0" lvl="3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–"/>
        <a:tabLst/>
        <a:defRPr lang="en-US" sz="1800" b="0" i="1" u="none" strike="noStrike" kern="1200" cap="none" spc="0" baseline="0">
          <a:solidFill>
            <a:srgbClr val="191B0E"/>
          </a:solidFill>
          <a:uFillTx/>
          <a:latin typeface="Franklin Gothic Book"/>
        </a:defRPr>
      </a:lvl4pPr>
      <a:lvl5pPr marL="2286000" marR="0" lvl="4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■"/>
        <a:tabLst/>
        <a:defRPr lang="en-US" sz="16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5E33-42F6-4DD8-8AEB-56ADD536B4D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03097" y="1438872"/>
            <a:ext cx="8361227" cy="1669264"/>
          </a:xfrm>
        </p:spPr>
        <p:txBody>
          <a:bodyPr/>
          <a:lstStyle/>
          <a:p>
            <a:pPr lvl="0"/>
            <a:r>
              <a:rPr lang="en-US" sz="5400" b="1">
                <a:latin typeface="Times New Roman" pitchFamily="18"/>
                <a:cs typeface="Times New Roman" pitchFamily="18"/>
              </a:rPr>
              <a:t>Training and Placement System. </a:t>
            </a:r>
            <a:endParaRPr lang="en-GB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B8AD7-18B0-4CC4-8E63-81A583905A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67874" y="3749862"/>
            <a:ext cx="7596451" cy="2438905"/>
          </a:xfrm>
        </p:spPr>
        <p:txBody>
          <a:bodyPr anchorCtr="0"/>
          <a:lstStyle/>
          <a:p>
            <a:pPr lvl="0" algn="just"/>
            <a:r>
              <a:rPr lang="en-US">
                <a:latin typeface="Times New Roman" pitchFamily="18"/>
                <a:cs typeface="Times New Roman" pitchFamily="18"/>
              </a:rPr>
              <a:t>Group :					Project Guide:</a:t>
            </a:r>
          </a:p>
          <a:p>
            <a:pPr marL="342900" lvl="0" indent="-342900" algn="just">
              <a:buFont typeface="Arial" pitchFamily="34"/>
              <a:buChar char="•"/>
            </a:pPr>
            <a:r>
              <a:rPr lang="en-US" sz="2000">
                <a:latin typeface="Times New Roman" pitchFamily="18"/>
                <a:cs typeface="Times New Roman" pitchFamily="18"/>
              </a:rPr>
              <a:t>Hiba Rajguru				Prof. Rujata Chaudhari</a:t>
            </a:r>
          </a:p>
          <a:p>
            <a:pPr marL="342900" lvl="0" indent="-342900" algn="just">
              <a:buFont typeface="Arial" pitchFamily="34"/>
              <a:buChar char="•"/>
            </a:pPr>
            <a:r>
              <a:rPr lang="en-US" sz="2000">
                <a:latin typeface="Times New Roman" pitchFamily="18"/>
                <a:cs typeface="Times New Roman" pitchFamily="18"/>
              </a:rPr>
              <a:t>Saurabh Kolmabkar			Prof. Anagha Aher</a:t>
            </a:r>
          </a:p>
          <a:p>
            <a:pPr marL="342900" lvl="0" indent="-342900" algn="just">
              <a:buFont typeface="Arial" pitchFamily="34"/>
              <a:buChar char="•"/>
            </a:pPr>
            <a:r>
              <a:rPr lang="en-US" sz="2000">
                <a:latin typeface="Times New Roman" pitchFamily="18"/>
                <a:cs typeface="Times New Roman" pitchFamily="18"/>
              </a:rPr>
              <a:t>Omkar Shelar</a:t>
            </a:r>
            <a:r>
              <a:rPr lang="en-US">
                <a:latin typeface="Times New Roman" pitchFamily="18"/>
                <a:cs typeface="Times New Roman" pitchFamily="18"/>
              </a:rPr>
              <a:t>	</a:t>
            </a:r>
          </a:p>
          <a:p>
            <a:pPr lvl="0" algn="just"/>
            <a:endParaRPr lang="en-US">
              <a:latin typeface="Times New Roman" pitchFamily="18"/>
              <a:cs typeface="Times New Roman" pitchFamily="18"/>
            </a:endParaRP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4F76-F290-4CA6-BB81-42183782D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1167067"/>
            <a:ext cx="9601200" cy="866275"/>
          </a:xfrm>
        </p:spPr>
        <p:txBody>
          <a:bodyPr anchorCtr="1"/>
          <a:lstStyle/>
          <a:p>
            <a:pPr lvl="0" algn="ctr"/>
            <a:r>
              <a:rPr lang="en-US">
                <a:latin typeface="Times New Roman" pitchFamily="18"/>
                <a:cs typeface="Times New Roman" pitchFamily="18"/>
              </a:rPr>
              <a:t>Reference</a:t>
            </a:r>
            <a:endParaRPr lang="en-GB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B6C7-6506-44AE-8056-FED581F7A66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2nd Int'l Conf. on Electrical Engineering and Information &amp; Communication Technology (ICEEICT) 2015 Iahangirnagar University, Dhaka-1342, Bangladesh, 21-23 May 2015</a:t>
            </a:r>
          </a:p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Anjali.V et al, / (IJCSIT) International Journal of Computer Science and Information Technologies, Vol. 7 (2) , 2016, 760-763</a:t>
            </a:r>
          </a:p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Gunderloy, Jorden BPB Publications (2000) - “Mastering SQL Server” 2. Luke Welling and Laura Thomson (5th Edition) - “PHP and MySQL Web Development” 3. Roger S.Pressmen, T. Mc. GH. – Software Engineering (Theoretical Approach) 4. Thereon Willis wrox publications (2000) - “Beginning SQL Server”  </a:t>
            </a:r>
          </a:p>
          <a:p>
            <a:pPr marL="0" lvl="0" indent="0">
              <a:buNone/>
            </a:pP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8F8C-CDF2-488E-A723-6465F97DBD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1129750"/>
            <a:ext cx="9601200" cy="1156249"/>
          </a:xfrm>
        </p:spPr>
        <p:txBody>
          <a:bodyPr anchorCtr="1"/>
          <a:lstStyle/>
          <a:p>
            <a:pPr lvl="0" algn="ctr"/>
            <a:r>
              <a:rPr lang="en-US">
                <a:latin typeface="Times New Roman" pitchFamily="18"/>
                <a:cs typeface="Times New Roman" pitchFamily="18"/>
              </a:rPr>
              <a:t>Abstract</a:t>
            </a:r>
            <a:endParaRPr lang="en-GB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C59A7-8900-4E8C-9088-53EB750F448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>
                <a:latin typeface="Times New Roman" pitchFamily="18"/>
                <a:cs typeface="Times New Roman" pitchFamily="18"/>
              </a:rPr>
              <a:t>The 'Training and Placement' is developed for proper management of placements activities in our campus.</a:t>
            </a:r>
          </a:p>
          <a:p>
            <a:pPr lvl="0"/>
            <a:r>
              <a:rPr lang="en-US" sz="2400">
                <a:latin typeface="Times New Roman" pitchFamily="18"/>
                <a:cs typeface="Times New Roman" pitchFamily="18"/>
              </a:rPr>
              <a:t>This project provides in-detail information of companies and student information at various user levels. </a:t>
            </a:r>
          </a:p>
          <a:p>
            <a:pPr lvl="0"/>
            <a:r>
              <a:rPr lang="en-US" sz="2400">
                <a:latin typeface="Times New Roman" pitchFamily="18"/>
                <a:cs typeface="Times New Roman" pitchFamily="18"/>
              </a:rPr>
              <a:t>Student handbook database is taken as input for resume builder feature.</a:t>
            </a:r>
          </a:p>
          <a:p>
            <a:pPr lvl="0"/>
            <a:r>
              <a:rPr lang="en-US" sz="2400">
                <a:latin typeface="Times New Roman" pitchFamily="18"/>
                <a:cs typeface="Times New Roman" pitchFamily="18"/>
              </a:rPr>
              <a:t>TPO officer controls major part of information flow in this system.</a:t>
            </a:r>
            <a:endParaRPr lang="en-GB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B795-4CA2-4F41-90BA-262D61F5CB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1096612"/>
            <a:ext cx="9601200" cy="1036984"/>
          </a:xfrm>
        </p:spPr>
        <p:txBody>
          <a:bodyPr anchorCtr="1"/>
          <a:lstStyle/>
          <a:p>
            <a:pPr lvl="0" algn="ctr"/>
            <a:r>
              <a:rPr lang="en-US">
                <a:latin typeface="Times New Roman" pitchFamily="18"/>
                <a:cs typeface="Times New Roman" pitchFamily="18"/>
              </a:rPr>
              <a:t>Introduction</a:t>
            </a:r>
            <a:endParaRPr lang="en-GB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FB7B-F194-4AD9-9DD6-B806DB8707A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>
                <a:latin typeface="Times New Roman" pitchFamily="18"/>
                <a:cs typeface="Times New Roman" pitchFamily="18"/>
              </a:rPr>
              <a:t>This project aims at developing a online portal for training and placement dept. of the college.</a:t>
            </a:r>
            <a:r>
              <a:rPr lang="en-US"/>
              <a:t>  </a:t>
            </a:r>
          </a:p>
          <a:p>
            <a:pPr lvl="0"/>
            <a:r>
              <a:rPr lang="en-US" sz="2400">
                <a:latin typeface="Times New Roman" pitchFamily="18"/>
                <a:cs typeface="Times New Roman" pitchFamily="18"/>
              </a:rPr>
              <a:t>The system is an online application that can be accessed throughout the organization and outside as well with proper login provided.</a:t>
            </a:r>
          </a:p>
          <a:p>
            <a:pPr lvl="0"/>
            <a:r>
              <a:rPr lang="en-US" sz="2400">
                <a:latin typeface="Times New Roman" pitchFamily="18"/>
                <a:cs typeface="Times New Roman" pitchFamily="18"/>
              </a:rPr>
              <a:t> This system can be used as an application for the TPO of the college to manage the student information with regards to placement. </a:t>
            </a:r>
            <a:endParaRPr lang="en-GB" sz="2400"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384D-A376-4097-978B-75C3203087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1083362"/>
            <a:ext cx="9601200" cy="1076742"/>
          </a:xfrm>
        </p:spPr>
        <p:txBody>
          <a:bodyPr anchorCtr="1"/>
          <a:lstStyle/>
          <a:p>
            <a:pPr lvl="0" algn="ctr"/>
            <a:r>
              <a:rPr lang="en-US">
                <a:latin typeface="Times New Roman" pitchFamily="18"/>
                <a:cs typeface="Times New Roman" pitchFamily="18"/>
              </a:rPr>
              <a:t>Problem statement</a:t>
            </a:r>
            <a:endParaRPr lang="en-GB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898A7-9E96-4FC8-9F98-5E607D7BCCD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>
                <a:latin typeface="Times New Roman" pitchFamily="18"/>
                <a:cs typeface="Times New Roman" pitchFamily="18"/>
              </a:rPr>
              <a:t>Manual management of training and placement activities.</a:t>
            </a:r>
          </a:p>
          <a:p>
            <a:pPr lvl="0"/>
            <a:r>
              <a:rPr lang="en-US" sz="2400">
                <a:latin typeface="Times New Roman" pitchFamily="18"/>
                <a:cs typeface="Times New Roman" pitchFamily="18"/>
              </a:rPr>
              <a:t>Difficult for the training and placement officer for maintaining records.</a:t>
            </a:r>
          </a:p>
          <a:p>
            <a:pPr lvl="0"/>
            <a:r>
              <a:rPr lang="en-US" sz="2400">
                <a:latin typeface="Times New Roman" pitchFamily="18"/>
                <a:cs typeface="Times New Roman" pitchFamily="18"/>
              </a:rPr>
              <a:t>Verification of student documents is time consuming.</a:t>
            </a:r>
          </a:p>
          <a:p>
            <a:pPr lvl="0"/>
            <a:r>
              <a:rPr lang="en-US" sz="2400">
                <a:latin typeface="Times New Roman" pitchFamily="18"/>
                <a:cs typeface="Times New Roman" pitchFamily="18"/>
              </a:rPr>
              <a:t>Notifications about upcoming drives, placement procedures or expert talks may or may not reach the students.</a:t>
            </a:r>
            <a:endParaRPr lang="en-GB" sz="2400"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4310-B610-461B-A4B0-6D904C32C8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990596"/>
            <a:ext cx="9601200" cy="983976"/>
          </a:xfrm>
        </p:spPr>
        <p:txBody>
          <a:bodyPr anchorCtr="1"/>
          <a:lstStyle/>
          <a:p>
            <a:pPr lvl="0" algn="ctr"/>
            <a:r>
              <a:rPr lang="en-US">
                <a:latin typeface="Times New Roman" pitchFamily="18"/>
                <a:cs typeface="Times New Roman" pitchFamily="18"/>
              </a:rPr>
              <a:t>Project Scope</a:t>
            </a:r>
            <a:endParaRPr lang="en-GB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E7F3-816D-4E6A-B6FA-B450084E49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BC79-B87F-4C84-B285-3517C25D20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331305"/>
            <a:ext cx="9601200" cy="927649"/>
          </a:xfrm>
        </p:spPr>
        <p:txBody>
          <a:bodyPr anchorCtr="1"/>
          <a:lstStyle/>
          <a:p>
            <a:pPr lvl="0" algn="ctr"/>
            <a:r>
              <a:rPr lang="en-US">
                <a:latin typeface="Times New Roman" pitchFamily="18"/>
                <a:cs typeface="Times New Roman" pitchFamily="18"/>
              </a:rPr>
              <a:t>Use case diagram</a:t>
            </a:r>
            <a:endParaRPr lang="en-GB">
              <a:latin typeface="Times New Roman" pitchFamily="18"/>
              <a:cs typeface="Times New Roman" pitchFamily="18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941E4BB6-9219-42FB-8439-1B36EA9BA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859" y="1258955"/>
            <a:ext cx="7103461" cy="546078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40DD-1980-46A2-A9FA-E7CFC00FB9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04773-8E6F-41A9-A178-1C369849BF8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DA70-2600-40A6-B4B5-926617E784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1096621"/>
            <a:ext cx="9601200" cy="917710"/>
          </a:xfrm>
        </p:spPr>
        <p:txBody>
          <a:bodyPr anchorCtr="1"/>
          <a:lstStyle/>
          <a:p>
            <a:pPr lvl="0" algn="ctr"/>
            <a:r>
              <a:rPr lang="en-US">
                <a:latin typeface="Times New Roman" pitchFamily="18"/>
                <a:cs typeface="Times New Roman" pitchFamily="18"/>
              </a:rPr>
              <a:t>Project Plan</a:t>
            </a:r>
            <a:endParaRPr lang="en-GB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699AB-4F1F-4E21-80F3-659E015F07B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7DF2-5157-4906-88D0-AC54048D76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1227225"/>
            <a:ext cx="9601200" cy="745958"/>
          </a:xfrm>
        </p:spPr>
        <p:txBody>
          <a:bodyPr anchorCtr="1"/>
          <a:lstStyle/>
          <a:p>
            <a:pPr lvl="0" algn="ctr"/>
            <a:r>
              <a:rPr lang="en-US">
                <a:latin typeface="Times New Roman" pitchFamily="18"/>
                <a:cs typeface="Times New Roman" pitchFamily="18"/>
              </a:rPr>
              <a:t>Summary</a:t>
            </a:r>
            <a:endParaRPr lang="en-GB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C0767-705B-4639-90FB-0CA584E2199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269</TotalTime>
  <Words>262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Times New Roman</vt:lpstr>
      <vt:lpstr>Crop</vt:lpstr>
      <vt:lpstr>Training and Placement System. </vt:lpstr>
      <vt:lpstr>Abstract</vt:lpstr>
      <vt:lpstr>Introduction</vt:lpstr>
      <vt:lpstr>Problem statement</vt:lpstr>
      <vt:lpstr>Project Scope</vt:lpstr>
      <vt:lpstr>Use case diagram</vt:lpstr>
      <vt:lpstr>PowerPoint Presentation</vt:lpstr>
      <vt:lpstr>Project Plan</vt:lpstr>
      <vt:lpstr>Summary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and Placement System.</dc:title>
  <dc:creator>Hiba</dc:creator>
  <cp:lastModifiedBy> </cp:lastModifiedBy>
  <cp:revision>11</cp:revision>
  <dcterms:created xsi:type="dcterms:W3CDTF">2018-09-24T01:18:34Z</dcterms:created>
  <dcterms:modified xsi:type="dcterms:W3CDTF">2018-09-24T05:54:39Z</dcterms:modified>
</cp:coreProperties>
</file>