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9" r:id="rId3"/>
    <p:sldId id="261" r:id="rId4"/>
    <p:sldId id="263" r:id="rId5"/>
    <p:sldId id="270" r:id="rId6"/>
    <p:sldId id="271" r:id="rId7"/>
    <p:sldId id="272" r:id="rId8"/>
    <p:sldId id="273" r:id="rId9"/>
    <p:sldId id="257" r:id="rId10"/>
    <p:sldId id="258" r:id="rId11"/>
    <p:sldId id="274" r:id="rId12"/>
    <p:sldId id="259" r:id="rId13"/>
    <p:sldId id="260" r:id="rId14"/>
    <p:sldId id="275" r:id="rId15"/>
    <p:sldId id="276" r:id="rId16"/>
    <p:sldId id="264" r:id="rId17"/>
    <p:sldId id="277" r:id="rId18"/>
    <p:sldId id="279" r:id="rId19"/>
    <p:sldId id="280" r:id="rId20"/>
    <p:sldId id="281" r:id="rId21"/>
    <p:sldId id="265" r:id="rId22"/>
    <p:sldId id="266" r:id="rId23"/>
    <p:sldId id="26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Kautkar" initials="AK" lastIdx="1" clrIdx="0">
    <p:extLst>
      <p:ext uri="{19B8F6BF-5375-455C-9EA6-DF929625EA0E}">
        <p15:presenceInfo xmlns:p15="http://schemas.microsoft.com/office/powerpoint/2012/main" userId="4a00d1f2984d37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84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8T21:45:00.84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842-A542-4B6A-B85C-A13FD446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68EC-E409-4A9F-B3B3-994A54AB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00B3-EB1A-4284-AB4E-260A16CB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DADC-48EA-4DDF-9516-9BC45B8B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B0B0-EED3-40AB-AC5F-98F2C1F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9546-2C7E-4277-8716-8017605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DB36A-32D3-423C-96D0-1B6530F3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B593-BE65-40BC-8FF5-92FB705C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CB9F-01C5-4006-9762-90F2944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4BAE-0FB7-4AB1-8607-1C23A88F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9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38CDB-D275-481E-94D1-5F6FC2DE0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5132A-B321-450A-AD50-8697B80C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84FA-A262-4FC1-98E6-2F15E271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6BE2-BA0A-4CA1-B703-D081A8EC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8386-69E3-4653-ABD6-ABF93357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F5D0-333D-49F0-AC81-0D1DDDF8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6E17-47E2-4CAD-B8DB-429DCAFD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3234-3B08-40D8-89A1-B13E4E1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61A2-8805-4FF9-9311-9AE39E11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34C0-C653-4854-88D4-22024A4E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1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0D42-139A-4324-B159-BB9D82B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15AA-80A4-4282-B34F-6FF9C3CA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C2F8-9948-49A0-BAF2-AE66A3D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947A-8EFB-4F03-A771-7FAB7CB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2C07-13F7-4F5A-8EC5-399FE4C0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0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BDFF-607D-43CE-ACF8-17FA60A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CFB1-13FF-46D7-82E5-D1D3F179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B9E3-54E6-4676-A5D0-8E46A2F8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EC8B-2263-4E2F-9B73-6415E00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2A16-5FC1-4814-9207-16C62915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9555-2D58-4708-9DFB-75C9AD0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DB60-1370-4872-AF64-98970730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1C8ED-9385-46DC-8034-40A780CE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C6F9-7CA5-4491-AEF1-11D279EC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13B-63F8-433C-ADFB-2631F0C9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3FB9-9ED2-43A0-A558-08FCE5AC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4D323-3914-4D02-9E8C-D34F64C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F50B9-16EE-45F5-A1E1-B544B5DC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2A832-9545-4A12-B74D-17B91359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41F-1B32-4C78-AB1A-F6D0EA36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741D9-3C44-4F53-91E3-B5449762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B46A3-2557-42B7-BD16-2EE53961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D077-78AF-46A1-AFA5-20E740B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5145C-E4B2-4206-93D5-55F8E2EF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8C09-E595-4D8F-8287-21B68AD1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9D4D-894F-47DA-9EE0-D6A7FCCB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541-9F49-47EF-9182-0F1F50BB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0E46-26F3-41EA-AE40-5AD8151E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FCA4F-892A-41D4-AF56-954B855F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22AC3-E5AC-45CA-AFE5-B9F3A437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9E1D-4AEF-43D7-865D-8C6CE348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FBA1-5803-461D-8008-1A985F0E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0FB4-9631-4B53-9EA6-12DFAEFD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8FD88-E9FB-47E0-BB04-CBBE11CAA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D3C8D-2A40-4755-85CC-9DC6E0CE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8B4C-84FB-4536-857F-ADC3520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27EE0-BCB2-4142-8753-BB9B8B9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88C7-D3F7-4AB7-B28A-1618A9A3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E67BC-7042-4493-9B1E-2984EA2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4756-002C-4719-9758-E70D8D1D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088F-76E4-46C7-B35A-36B1940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D6C7-87B2-4F15-95A7-CAE6A746576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CB60-9AEF-49FC-8F12-5A2680BC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ACF5-DE6D-4313-80BC-3196D18F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F06B-0690-41A4-8E63-10D3E3F570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E33-4D00-48D9-AA94-8AFDD39D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60" y="2052319"/>
            <a:ext cx="9144000" cy="300736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DROWSINESS DETECTION SYSTEM IN INTELLIGENT VEHICLES WITH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4F55D-2577-421C-BA6B-CBB199F3F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805680"/>
            <a:ext cx="9144000" cy="508000"/>
          </a:xfrm>
        </p:spPr>
        <p:txBody>
          <a:bodyPr>
            <a:normAutofit/>
          </a:bodyPr>
          <a:lstStyle/>
          <a:p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00452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6A65-1291-450E-A3D4-E4F83E05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E2CA-CB48-493F-B3CC-B7BF0E1A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At present, number of safety devices are used in vehicles to protect the driver (seat belts, airbags, brakes system and hard sheet metal)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However, these devices always act after the accident happened.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are less of equipments can warn before the accidents.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Driver fatigue recognition system hopes to warn driver when they are fatigued, and  avoid traffic accidents.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99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CFDCF-5766-4DD8-83DB-C791CA8B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1" y="905986"/>
            <a:ext cx="5476240" cy="4722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D79F3-52F4-46DD-AADB-B8C22BF6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905986"/>
            <a:ext cx="5679440" cy="4722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072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1E3-FB19-4C98-87A6-7FF7F24E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				</a:t>
            </a:r>
            <a:r>
              <a:rPr lang="en-IN" sz="4800" b="1" u="sng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CEF6-CE70-401B-9AB0-8E31ACD76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To implement a computer vision-based recognition system.</a:t>
            </a:r>
          </a:p>
          <a:p>
            <a:endParaRPr lang="en-IN" sz="2400" dirty="0"/>
          </a:p>
          <a:p>
            <a:r>
              <a:rPr lang="en-IN" sz="2400" dirty="0"/>
              <a:t>To detect human face in different light sources.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To </a:t>
            </a:r>
            <a:r>
              <a:rPr lang="en-IN" sz="2400"/>
              <a:t>track </a:t>
            </a:r>
            <a:r>
              <a:rPr lang="en-US" sz="2400"/>
              <a:t>drivers eyes are open or closed. 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track driver’s activity and monitor visual attention with camera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BEAE30-5781-4C93-8B54-FB830E0C8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032000"/>
            <a:ext cx="5302250" cy="3317081"/>
          </a:xfrm>
        </p:spPr>
      </p:pic>
    </p:spTree>
    <p:extLst>
      <p:ext uri="{BB962C8B-B14F-4D97-AF65-F5344CB8AC3E}">
        <p14:creationId xmlns:p14="http://schemas.microsoft.com/office/powerpoint/2010/main" val="935746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4C5F-23F0-4E6C-8374-64B776DF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</a:t>
            </a:r>
            <a:r>
              <a:rPr lang="en-IN" sz="4800" b="1" u="sng" dirty="0"/>
              <a:t>PROPOSED SYSTEM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BE5F-8DF1-4061-B4F0-E0EA074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Drowsy Driver </a:t>
            </a:r>
            <a:r>
              <a:rPr lang="en-US"/>
              <a:t>Detection System is going to be developed by using </a:t>
            </a:r>
            <a:r>
              <a:rPr lang="en-US" dirty="0"/>
              <a:t>a non-intrusive machine vision based concepts.</a:t>
            </a:r>
          </a:p>
          <a:p>
            <a:endParaRPr lang="en-US" dirty="0"/>
          </a:p>
          <a:p>
            <a:r>
              <a:rPr lang="en-US" dirty="0"/>
              <a:t>The aim of this project is to develop a prototype drowsiness detection system. The focus will be placed on designing a system that will accurately monitor the open or closed state of the driver’s eyes in real-time.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</a:t>
            </a:r>
            <a:r>
              <a:rPr lang="en-US"/>
              <a:t>uses a </a:t>
            </a:r>
            <a:r>
              <a:rPr lang="en-US" dirty="0"/>
              <a:t>camera that points directly towards the driver’s face and monitors the driver’s eyes in order to detect fatigue.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B0E8-6ADE-40B0-9038-AA4E4DA4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55"/>
          </a:xfrm>
        </p:spPr>
        <p:txBody>
          <a:bodyPr>
            <a:normAutofit fontScale="90000"/>
          </a:bodyPr>
          <a:lstStyle/>
          <a:p>
            <a:r>
              <a:rPr lang="en-IN" dirty="0"/>
              <a:t>				    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0607-D2B0-4A50-A54F-186EB13A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2762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monitoring the eyes, it is believed that the symptoms of driver fatigue can be detected early enough to avoid a car accident.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Detection of fatigue involves a sequence of images of a face, and the observation of eye movements and blink patterns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project will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focused on the localization of the eyes, which involves looking at the entire image of the face, and determining the position of the eyes by a self developed image-processing algorithm. Once the position of the eyes is located, the system is designed to determine whether the eyes are opened or closed, and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detect fatigue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And Physical changes such as sagging posture and leaning of driver’s head.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8233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EF5F-D8B5-4BFD-BF0A-2762CAD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IN" dirty="0"/>
              <a:t>			     </a:t>
            </a:r>
            <a:r>
              <a:rPr lang="en-IN" b="1" u="sng" dirty="0"/>
              <a:t>SYSTEM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C07A-E7B8-46D0-A883-A02B0DC0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5154930"/>
          </a:xfrm>
        </p:spPr>
        <p:txBody>
          <a:bodyPr/>
          <a:lstStyle/>
          <a:p>
            <a:pPr marL="914400" lvl="2" indent="0">
              <a:buNone/>
            </a:pPr>
            <a:r>
              <a:rPr lang="en-IN" dirty="0"/>
              <a:t>                                            </a:t>
            </a:r>
            <a:r>
              <a:rPr lang="en-IN" sz="3200" dirty="0">
                <a:solidFill>
                  <a:srgbClr val="FF0000"/>
                </a:solidFill>
              </a:rPr>
              <a:t>Eye Detection Function</a:t>
            </a:r>
          </a:p>
          <a:p>
            <a:r>
              <a:rPr lang="en-US" dirty="0"/>
              <a:t>Inputting a facial image, pre-processing is first performed by finalizing the image. The top end sides of the face are detected to narrow down the area of where the eyes exists.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sides of the face, the center of the face is found, which will be used as a reference when comparing the left and right eyes.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Moving down from the top of the face, horizontal averages (average intensity value for each y coordinate) of the face area are calculated. Large changes in the averages are used to define the eye area.</a:t>
            </a:r>
          </a:p>
        </p:txBody>
      </p:sp>
    </p:spTree>
    <p:extLst>
      <p:ext uri="{BB962C8B-B14F-4D97-AF65-F5344CB8AC3E}">
        <p14:creationId xmlns:p14="http://schemas.microsoft.com/office/powerpoint/2010/main" val="207597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pPr algn="ctr"/>
            <a:r>
              <a:rPr lang="en-US" b="1" u="sng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39" y="0"/>
            <a:ext cx="6863081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86D2-FC7D-431C-B037-C2B780AC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/>
              <a:t>                   </a:t>
            </a:r>
            <a:r>
              <a:rPr lang="en-IN" b="1" u="sng" dirty="0"/>
              <a:t>ENGINEERING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C9B7-76C5-4538-A323-476BB4BE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920"/>
            <a:ext cx="10515600" cy="50390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			     </a:t>
            </a:r>
            <a:r>
              <a:rPr lang="en-IN" dirty="0">
                <a:solidFill>
                  <a:srgbClr val="FF0000"/>
                </a:solidFill>
              </a:rPr>
              <a:t>Computer Vision Technology</a:t>
            </a:r>
          </a:p>
          <a:p>
            <a:r>
              <a:rPr lang="en-US" dirty="0"/>
              <a:t>It is process of extracting structures or answers from images or video and applying mathematical methods to data to extract or recognize patterns.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Vision is mimicking the abilities of human vision by electronically perceiving and understanding an image.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broad term and includes a lot of domains like Gesture Recognition, Optical Character Recognition, Face detection and a lot more.</a:t>
            </a:r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332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1B6E-F076-4D0F-B3FE-429BE79A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                  </a:t>
            </a:r>
            <a:r>
              <a:rPr lang="en-IN" b="1" u="sng" dirty="0"/>
              <a:t>ENGINEERING APPROACH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D863-AAB9-4BE8-847F-40B69AAD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>
                <a:solidFill>
                  <a:srgbClr val="FF0000"/>
                </a:solidFill>
              </a:rPr>
              <a:t>Open Source Computer Vision</a:t>
            </a:r>
          </a:p>
          <a:p>
            <a:r>
              <a:rPr lang="en-US" dirty="0"/>
              <a:t>OpenCV is a library of programming functions mainly aimed at real-time computer vision. </a:t>
            </a:r>
          </a:p>
          <a:p>
            <a:r>
              <a:rPr lang="en-US" dirty="0"/>
              <a:t>Originally developed by Intel, it was later supported by Willow Garage then </a:t>
            </a:r>
            <a:r>
              <a:rPr lang="en-US" dirty="0" err="1"/>
              <a:t>Itseez</a:t>
            </a:r>
            <a:r>
              <a:rPr lang="en-US" dirty="0"/>
              <a:t> (which was later acquired by Intel). </a:t>
            </a:r>
          </a:p>
          <a:p>
            <a:r>
              <a:rPr lang="en-US" dirty="0"/>
              <a:t>The library is cross-platform and free for use under the open-source-BSD license.</a:t>
            </a:r>
          </a:p>
          <a:p>
            <a:r>
              <a:rPr lang="en-IN" dirty="0"/>
              <a:t>OpenCV runs on the following desktop operating systems: Windows, Linux, macOS, FreeBSD, NetBSD, OpenBSD.</a:t>
            </a:r>
          </a:p>
          <a:p>
            <a:r>
              <a:rPr lang="en-IN" dirty="0"/>
              <a:t>OpenCV runs on the following mobile operating systems: Android, iOS, </a:t>
            </a:r>
            <a:r>
              <a:rPr lang="en-IN" dirty="0" err="1"/>
              <a:t>Maemo</a:t>
            </a:r>
            <a:r>
              <a:rPr lang="en-IN" dirty="0"/>
              <a:t>, BlackBerry 10.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4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8C41-31C9-422F-94B8-EC15BE5C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u="sng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4E64-BCC3-4DB6-A349-9C5D5F75F5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2D and 3D feature toolkits</a:t>
            </a:r>
          </a:p>
          <a:p>
            <a:r>
              <a:rPr lang="en-IN" dirty="0"/>
              <a:t>Egomotion estimation</a:t>
            </a:r>
          </a:p>
          <a:p>
            <a:r>
              <a:rPr lang="en-IN" dirty="0"/>
              <a:t>Facial recognition system</a:t>
            </a:r>
          </a:p>
          <a:p>
            <a:r>
              <a:rPr lang="en-IN" dirty="0"/>
              <a:t>Gesture recognition</a:t>
            </a:r>
          </a:p>
          <a:p>
            <a:r>
              <a:rPr lang="en-IN" dirty="0"/>
              <a:t>Human–computer interaction (HCI)</a:t>
            </a:r>
          </a:p>
          <a:p>
            <a:r>
              <a:rPr lang="en-IN" dirty="0"/>
              <a:t>Mobile robotics</a:t>
            </a:r>
          </a:p>
          <a:p>
            <a:r>
              <a:rPr lang="en-IN" dirty="0"/>
              <a:t>Motion understanding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4811D6-4F40-4D57-BCF1-126A18C2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IN" dirty="0"/>
              <a:t>Object identification</a:t>
            </a:r>
          </a:p>
          <a:p>
            <a:r>
              <a:rPr lang="en-IN" dirty="0"/>
              <a:t>Segmentation and recognition</a:t>
            </a:r>
          </a:p>
          <a:p>
            <a:r>
              <a:rPr lang="en-IN" dirty="0"/>
              <a:t>Stereopsis stereo vision: depth perception from 2 cameras</a:t>
            </a:r>
          </a:p>
          <a:p>
            <a:r>
              <a:rPr lang="en-IN" dirty="0"/>
              <a:t>Structure from motion (SFM)</a:t>
            </a:r>
          </a:p>
          <a:p>
            <a:r>
              <a:rPr lang="en-IN" dirty="0"/>
              <a:t>Motion tracking</a:t>
            </a:r>
          </a:p>
          <a:p>
            <a:r>
              <a:rPr lang="en-IN" dirty="0"/>
              <a:t>Augmented reality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70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9E10AFE-FE4D-4A7F-92B0-593496F54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9E6A8-F499-4AC8-8A9E-88138CB7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8" y="1684985"/>
            <a:ext cx="9885764" cy="34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9C41E-B242-439F-B26A-B4C35CB745F1}"/>
              </a:ext>
            </a:extLst>
          </p:cNvPr>
          <p:cNvSpPr txBox="1"/>
          <p:nvPr/>
        </p:nvSpPr>
        <p:spPr>
          <a:xfrm>
            <a:off x="4013200" y="447040"/>
            <a:ext cx="416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/>
              <a:t>UML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E45C5-4030-4B55-86A4-8C3AD90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2117407"/>
            <a:ext cx="9672319" cy="32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0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TECHNOLOGY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516049"/>
              </p:ext>
            </p:extLst>
          </p:nvPr>
        </p:nvGraphicFramePr>
        <p:xfrm>
          <a:off x="838200" y="1825623"/>
          <a:ext cx="10515600" cy="3533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 GB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14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INTEL PROCESSOR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215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WEB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728090"/>
              </p:ext>
            </p:extLst>
          </p:nvPr>
        </p:nvGraphicFramePr>
        <p:xfrm>
          <a:off x="1003300" y="1828800"/>
          <a:ext cx="105156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47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WINDOWS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TECHNOLOGY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 SQL SERVER 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VISUAL STUDIO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PROJECT PLANNING</a:t>
            </a:r>
          </a:p>
        </p:txBody>
      </p:sp>
      <p:pic>
        <p:nvPicPr>
          <p:cNvPr id="4" name="Content Placeholder 3" descr="F:\Downloads\WhatsApp Image 2018-08-07 at 8.19.06 PM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1" y="1690688"/>
            <a:ext cx="10248900" cy="4875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0147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9463-A052-CF42-A541-864849F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0C21-262D-8044-95B9-74BBC9CF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/>
              <a:t>THANK YOU</a:t>
            </a:r>
            <a:r>
              <a:rPr lang="en-US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93177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C160E5-BFDF-4D4A-8D4E-ABF2E6DE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</a:t>
            </a:r>
            <a:r>
              <a:rPr lang="en-IN" b="1" u="sng" dirty="0"/>
              <a:t>PROJECT MEMBERS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C3F7C8-1B02-4F69-A317-3CF37B6CB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81850"/>
              </p:ext>
            </p:extLst>
          </p:nvPr>
        </p:nvGraphicFramePr>
        <p:xfrm>
          <a:off x="863600" y="2313304"/>
          <a:ext cx="10490200" cy="3254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32400">
                  <a:extLst>
                    <a:ext uri="{9D8B030D-6E8A-4147-A177-3AD203B41FA5}">
                      <a16:colId xmlns:a16="http://schemas.microsoft.com/office/drawing/2014/main" val="38090623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53831400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r>
                        <a:rPr lang="en-IN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MOODLE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414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Akshay Kautkar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9594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Arvind Kumar Maurya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51577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Praneta Kasbe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1822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r>
                        <a:rPr lang="en-IN" sz="2800" dirty="0"/>
                        <a:t>Shraddha Kedar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15204007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9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503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7275-A9F3-418E-8E2E-BFB53517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599"/>
            <a:ext cx="10515600" cy="934720"/>
          </a:xfrm>
        </p:spPr>
        <p:txBody>
          <a:bodyPr/>
          <a:lstStyle/>
          <a:p>
            <a:r>
              <a:rPr lang="en-IN" dirty="0"/>
              <a:t>					</a:t>
            </a:r>
            <a:r>
              <a:rPr lang="en-IN" b="1" u="sng" dirty="0"/>
              <a:t>INDEX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AEE7A0-6B72-4612-A5B5-D07CEE889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99642"/>
              </p:ext>
            </p:extLst>
          </p:nvPr>
        </p:nvGraphicFramePr>
        <p:xfrm>
          <a:off x="2710945" y="906451"/>
          <a:ext cx="7204113" cy="553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6">
                  <a:extLst>
                    <a:ext uri="{9D8B030D-6E8A-4147-A177-3AD203B41FA5}">
                      <a16:colId xmlns:a16="http://schemas.microsoft.com/office/drawing/2014/main" val="667181030"/>
                    </a:ext>
                  </a:extLst>
                </a:gridCol>
                <a:gridCol w="6578297">
                  <a:extLst>
                    <a:ext uri="{9D8B030D-6E8A-4147-A177-3AD203B41FA5}">
                      <a16:colId xmlns:a16="http://schemas.microsoft.com/office/drawing/2014/main" val="3040396432"/>
                    </a:ext>
                  </a:extLst>
                </a:gridCol>
              </a:tblGrid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CONTENT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94579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026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20710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65583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74575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35702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TECHNOLOGY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28539"/>
                  </a:ext>
                </a:extLst>
              </a:tr>
              <a:tr h="672664">
                <a:tc>
                  <a:txBody>
                    <a:bodyPr/>
                    <a:lstStyle/>
                    <a:p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PROJECT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5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40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C77-3629-4EBD-83D2-9722EC94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  		    </a:t>
            </a:r>
            <a:r>
              <a:rPr lang="en-IN" b="1" u="sng" dirty="0"/>
              <a:t>INTRODUCTION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C8C7-8FE8-4494-8F06-B66C0ED662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a feeling of being sleepy lethargic; sleepiness.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example:- a drug can cause drowsiness.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Most often, drowsiness becomes a problem because it interferes with normal daytime activities.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B88ED-D1FE-4053-809F-4D2AF7C00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Drowsiness is a state of sleepiness. By implication, this is abnormal when it is 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Persistent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Occurs at inappropriate times or is  excessive in nature.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D0B8D0-3B39-4512-9F50-E69314AA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</a:t>
            </a:r>
            <a:r>
              <a:rPr lang="en-IN" b="1" u="sng" dirty="0"/>
              <a:t>Symptoms And Consequences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8562E-BD45-4CC2-ABCB-3F26AE33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Quality of life may diminish.</a:t>
            </a:r>
          </a:p>
          <a:p>
            <a:r>
              <a:rPr lang="en-US" dirty="0"/>
              <a:t>Daytime naps become necessary, and can be embarrassing. At work, productivity decreases.</a:t>
            </a:r>
          </a:p>
          <a:p>
            <a:r>
              <a:rPr lang="en-US" dirty="0"/>
              <a:t>Mental changes: short-term memory is disturbed, attention span is shortened, energy levels drops as well.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Patients become more accident-prone.</a:t>
            </a:r>
          </a:p>
          <a:p>
            <a:r>
              <a:rPr lang="en-US" dirty="0"/>
              <a:t>Breathing problems are frequent, such as sleep </a:t>
            </a:r>
            <a:r>
              <a:rPr lang="en-US" dirty="0" err="1"/>
              <a:t>apnoea</a:t>
            </a:r>
            <a:r>
              <a:rPr lang="en-US" dirty="0"/>
              <a:t>.</a:t>
            </a:r>
          </a:p>
          <a:p>
            <a:r>
              <a:rPr lang="en-US" dirty="0"/>
              <a:t>Immune function is decreased.</a:t>
            </a:r>
          </a:p>
          <a:p>
            <a:r>
              <a:rPr lang="en-US" dirty="0"/>
              <a:t>There are changes in appetite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87C4BD-06FE-493C-9543-71A52D6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	     </a:t>
            </a:r>
            <a:r>
              <a:rPr lang="en-IN" b="1" u="sng" dirty="0"/>
              <a:t>CAUSES</a:t>
            </a:r>
            <a:endParaRPr lang="en-IN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934D5E-3297-447A-A871-C14DADA0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Medication side effects – Cold/Cough medicines, some painkillers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Poor sleep quality/quantity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Underlying medications – Very high/low blood sugar in poorly managed diabetes, low sodium in blood as well.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Alcohol consumption – Consumption of alcohol is strictly prohibited by the government of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30253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3419-1FF4-4C6A-B1F3-A59ED399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</a:t>
            </a:r>
            <a:r>
              <a:rPr lang="en-IN" b="1" u="sng" dirty="0"/>
              <a:t>IILUSTRATIONS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A9D539-4AA9-4782-876F-6FE0F87809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F440A9-6265-4671-BD2D-5900B9D24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058194"/>
            <a:ext cx="505968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186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4C19-94F3-4849-B2CD-0911C03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                           </a:t>
            </a:r>
            <a:r>
              <a:rPr lang="en-IN" sz="4800" b="1" u="sn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CC29-5B7F-4408-BBAE-417EF12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IN" dirty="0"/>
          </a:p>
          <a:p>
            <a:pPr algn="just"/>
            <a:r>
              <a:rPr lang="en-IN" sz="3000" dirty="0"/>
              <a:t>In recent years, because of the need for public transportation cars and motorcycles grow at a rapid rate.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US" sz="3000" dirty="0">
                <a:cs typeface="Times New Roman" pitchFamily="18" charset="0"/>
              </a:rPr>
              <a:t>Recent statistics estimate that annually 1,200 deaths and 76,000 injuries can be attributed to fatigue related crashes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000" dirty="0"/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IN" sz="3000" dirty="0"/>
              <a:t>The reasons for traffic accidents become much more complex, general transport system has been inadequate.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r>
              <a:rPr lang="en-IN" sz="3000" dirty="0"/>
              <a:t>The driver’s fatigue recognition system is part of ITS vehicles active safety system.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826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DROWSINESS DETECTION SYSTEM IN INTELLIGENT VEHICLES WITH IMAGE PROCESSING</vt:lpstr>
      <vt:lpstr>PowerPoint Presentation</vt:lpstr>
      <vt:lpstr>   PROJECT MEMBERS</vt:lpstr>
      <vt:lpstr>     INDEX</vt:lpstr>
      <vt:lpstr>         INTRODUCTION  </vt:lpstr>
      <vt:lpstr>  Symptoms And Consequences</vt:lpstr>
      <vt:lpstr>         CAUSES</vt:lpstr>
      <vt:lpstr>    IILUSTRATIONS </vt:lpstr>
      <vt:lpstr>                            BACKGROUND</vt:lpstr>
      <vt:lpstr> </vt:lpstr>
      <vt:lpstr>PowerPoint Presentation</vt:lpstr>
      <vt:lpstr>    ABSTRACT</vt:lpstr>
      <vt:lpstr>    PROPOSED SYSTEM</vt:lpstr>
      <vt:lpstr>         </vt:lpstr>
      <vt:lpstr>        SYSTEM PROCESS</vt:lpstr>
      <vt:lpstr>DESIGN</vt:lpstr>
      <vt:lpstr>                   ENGINEERING APPROACH</vt:lpstr>
      <vt:lpstr>                  ENGINEERING APPROACH</vt:lpstr>
      <vt:lpstr>                            APPLICATIONS</vt:lpstr>
      <vt:lpstr>PowerPoint Presentation</vt:lpstr>
      <vt:lpstr>TECHNOLOGY STACK</vt:lpstr>
      <vt:lpstr>PowerPoint Presentation</vt:lpstr>
      <vt:lpstr>PROJECT 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Drowsiness Detection System For Intelligent Vehicles</dc:title>
  <dc:creator>Akshay Kautkar</dc:creator>
  <cp:lastModifiedBy>Akshay Kautkar</cp:lastModifiedBy>
  <cp:revision>58</cp:revision>
  <dcterms:created xsi:type="dcterms:W3CDTF">2018-08-13T15:24:34Z</dcterms:created>
  <dcterms:modified xsi:type="dcterms:W3CDTF">2018-09-03T17:50:28Z</dcterms:modified>
</cp:coreProperties>
</file>