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9144001" cy="9144000"/>
  <p:notesSz cx="9144001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424242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81" cy="5143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05460" y="242011"/>
            <a:ext cx="2333078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2710" y="1128842"/>
            <a:ext cx="7918578" cy="27501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424242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11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3" Type="http://schemas.openxmlformats.org/officeDocument/2006/relationships/image" Target="../media/image13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3" Type="http://schemas.openxmlformats.org/officeDocument/2006/relationships/image" Target="../media/image15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3" Type="http://schemas.openxmlformats.org/officeDocument/2006/relationships/image" Target="../media/image17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hyperlink" Target="https://drive.google.com/open?id=10a_-A85xa9Q93tmb40xGigKSSLf2H2Ij" TargetMode="Externa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4274" y="305960"/>
            <a:ext cx="7155815" cy="1126490"/>
          </a:xfrm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433830" marR="5080" indent="-1421765">
              <a:lnSpc>
                <a:spcPct val="100699"/>
              </a:lnSpc>
              <a:spcBef>
                <a:spcPts val="70"/>
              </a:spcBef>
            </a:pPr>
            <a:r>
              <a:rPr dirty="0" spc="-75"/>
              <a:t>Smart </a:t>
            </a:r>
            <a:r>
              <a:rPr dirty="0" spc="-40"/>
              <a:t>Warehouse </a:t>
            </a:r>
            <a:r>
              <a:rPr dirty="0" spc="-5"/>
              <a:t>Management</a:t>
            </a:r>
            <a:r>
              <a:rPr dirty="0" spc="-405"/>
              <a:t> </a:t>
            </a:r>
            <a:r>
              <a:rPr dirty="0" spc="-165"/>
              <a:t>for  </a:t>
            </a:r>
            <a:r>
              <a:rPr dirty="0" spc="-105"/>
              <a:t>Agricultural</a:t>
            </a:r>
            <a:r>
              <a:rPr dirty="0" spc="-165"/>
              <a:t> </a:t>
            </a:r>
            <a:r>
              <a:rPr dirty="0" spc="-60"/>
              <a:t>Products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82423" y="2574132"/>
            <a:ext cx="2348230" cy="183896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19"/>
              </a:spcBef>
            </a:pPr>
            <a:r>
              <a:rPr dirty="0" sz="2400" spc="-50" b="1">
                <a:solidFill>
                  <a:srgbClr val="FFFFFF"/>
                </a:solidFill>
                <a:latin typeface="Arial"/>
                <a:cs typeface="Arial"/>
              </a:rPr>
              <a:t>Team </a:t>
            </a:r>
            <a:r>
              <a:rPr dirty="0" sz="2400" spc="-55" b="1">
                <a:solidFill>
                  <a:srgbClr val="FFFFFF"/>
                </a:solidFill>
                <a:latin typeface="Arial"/>
                <a:cs typeface="Arial"/>
              </a:rPr>
              <a:t>Member:  </a:t>
            </a:r>
            <a:r>
              <a:rPr dirty="0" sz="2400" spc="-75" b="1">
                <a:solidFill>
                  <a:srgbClr val="FFFFFF"/>
                </a:solidFill>
                <a:latin typeface="Trebuchet MS"/>
                <a:cs typeface="Trebuchet MS"/>
              </a:rPr>
              <a:t>Amit </a:t>
            </a:r>
            <a:r>
              <a:rPr dirty="0" sz="2400" spc="-85" b="1">
                <a:solidFill>
                  <a:srgbClr val="FFFFFF"/>
                </a:solidFill>
                <a:latin typeface="Trebuchet MS"/>
                <a:cs typeface="Trebuchet MS"/>
              </a:rPr>
              <a:t>Prajapati  </a:t>
            </a:r>
            <a:r>
              <a:rPr dirty="0" sz="2400" spc="-10" b="1">
                <a:solidFill>
                  <a:srgbClr val="FFFFFF"/>
                </a:solidFill>
                <a:latin typeface="Trebuchet MS"/>
                <a:cs typeface="Trebuchet MS"/>
              </a:rPr>
              <a:t>Amisha </a:t>
            </a:r>
            <a:r>
              <a:rPr dirty="0" sz="2400" spc="-65" b="1">
                <a:solidFill>
                  <a:srgbClr val="FFFFFF"/>
                </a:solidFill>
                <a:latin typeface="Trebuchet MS"/>
                <a:cs typeface="Trebuchet MS"/>
              </a:rPr>
              <a:t>Karia  </a:t>
            </a:r>
            <a:r>
              <a:rPr dirty="0" sz="2400" spc="-45" b="1">
                <a:solidFill>
                  <a:srgbClr val="FFFFFF"/>
                </a:solidFill>
                <a:latin typeface="Trebuchet MS"/>
                <a:cs typeface="Trebuchet MS"/>
              </a:rPr>
              <a:t>Dhruv </a:t>
            </a:r>
            <a:r>
              <a:rPr dirty="0" sz="2400" spc="-60" b="1">
                <a:solidFill>
                  <a:srgbClr val="FFFFFF"/>
                </a:solidFill>
                <a:latin typeface="Trebuchet MS"/>
                <a:cs typeface="Trebuchet MS"/>
              </a:rPr>
              <a:t>Patel  </a:t>
            </a:r>
            <a:r>
              <a:rPr dirty="0" sz="2400" spc="-55" b="1">
                <a:solidFill>
                  <a:srgbClr val="FFFFFF"/>
                </a:solidFill>
                <a:latin typeface="Trebuchet MS"/>
                <a:cs typeface="Trebuchet MS"/>
              </a:rPr>
              <a:t>Lavina</a:t>
            </a:r>
            <a:r>
              <a:rPr dirty="0" sz="2400" spc="-17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35" b="1">
                <a:solidFill>
                  <a:srgbClr val="FFFFFF"/>
                </a:solidFill>
                <a:latin typeface="Trebuchet MS"/>
                <a:cs typeface="Trebuchet MS"/>
              </a:rPr>
              <a:t>Budhwani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49692" y="2574132"/>
            <a:ext cx="3088640" cy="1838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dirty="0" sz="2400" spc="-90" b="1">
                <a:solidFill>
                  <a:srgbClr val="FFFFFF"/>
                </a:solidFill>
                <a:latin typeface="Arial"/>
                <a:cs typeface="Arial"/>
              </a:rPr>
              <a:t>Guide: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ts val="2850"/>
              </a:lnSpc>
              <a:spcBef>
                <a:spcPts val="105"/>
              </a:spcBef>
            </a:pPr>
            <a:r>
              <a:rPr dirty="0" sz="2400" spc="-114" b="1">
                <a:solidFill>
                  <a:srgbClr val="FFFFFF"/>
                </a:solidFill>
                <a:latin typeface="Trebuchet MS"/>
                <a:cs typeface="Trebuchet MS"/>
              </a:rPr>
              <a:t>Prof. </a:t>
            </a:r>
            <a:r>
              <a:rPr dirty="0" sz="2400" spc="-85" b="1">
                <a:solidFill>
                  <a:srgbClr val="FFFFFF"/>
                </a:solidFill>
                <a:latin typeface="Trebuchet MS"/>
                <a:cs typeface="Trebuchet MS"/>
              </a:rPr>
              <a:t>Rujata</a:t>
            </a:r>
            <a:r>
              <a:rPr dirty="0" sz="2400" spc="-1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40" b="1">
                <a:solidFill>
                  <a:srgbClr val="FFFFFF"/>
                </a:solidFill>
                <a:latin typeface="Trebuchet MS"/>
                <a:cs typeface="Trebuchet MS"/>
              </a:rPr>
              <a:t>Chaudhari  </a:t>
            </a:r>
            <a:r>
              <a:rPr dirty="0" sz="2400" spc="-90" b="1">
                <a:solidFill>
                  <a:srgbClr val="FFFFFF"/>
                </a:solidFill>
                <a:latin typeface="Trebuchet MS"/>
                <a:cs typeface="Trebuchet MS"/>
              </a:rPr>
              <a:t>Mr. </a:t>
            </a:r>
            <a:r>
              <a:rPr dirty="0" sz="2400" spc="-30" b="1">
                <a:solidFill>
                  <a:srgbClr val="FFFFFF"/>
                </a:solidFill>
                <a:latin typeface="Trebuchet MS"/>
                <a:cs typeface="Trebuchet MS"/>
              </a:rPr>
              <a:t>Vinayak </a:t>
            </a:r>
            <a:r>
              <a:rPr dirty="0" sz="2400" spc="-50" b="1">
                <a:solidFill>
                  <a:srgbClr val="FFFFFF"/>
                </a:solidFill>
                <a:latin typeface="Trebuchet MS"/>
                <a:cs typeface="Trebuchet MS"/>
              </a:rPr>
              <a:t>Narkar  </a:t>
            </a:r>
            <a:r>
              <a:rPr dirty="0" sz="2400" spc="-90" b="1">
                <a:solidFill>
                  <a:srgbClr val="FFFFFF"/>
                </a:solidFill>
                <a:latin typeface="Arial"/>
                <a:cs typeface="Arial"/>
              </a:rPr>
              <a:t>Co-Guide: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60"/>
              </a:lnSpc>
            </a:pPr>
            <a:r>
              <a:rPr dirty="0" sz="2400" spc="-114" b="1">
                <a:solidFill>
                  <a:srgbClr val="FFFFFF"/>
                </a:solidFill>
                <a:latin typeface="Trebuchet MS"/>
                <a:cs typeface="Trebuchet MS"/>
              </a:rPr>
              <a:t>Prof. </a:t>
            </a:r>
            <a:r>
              <a:rPr dirty="0" sz="2400" spc="-15" b="1">
                <a:solidFill>
                  <a:srgbClr val="FFFFFF"/>
                </a:solidFill>
                <a:latin typeface="Trebuchet MS"/>
                <a:cs typeface="Trebuchet MS"/>
              </a:rPr>
              <a:t>Nahid</a:t>
            </a:r>
            <a:r>
              <a:rPr dirty="0" sz="2400" spc="-12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20" b="1">
                <a:solidFill>
                  <a:srgbClr val="FFFFFF"/>
                </a:solidFill>
                <a:latin typeface="Trebuchet MS"/>
                <a:cs typeface="Trebuchet MS"/>
              </a:rPr>
              <a:t>Shaikh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" y="0"/>
            <a:ext cx="5143489" cy="842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5692" y="54737"/>
            <a:ext cx="1885314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75"/>
              <a:t>Use</a:t>
            </a:r>
            <a:r>
              <a:rPr dirty="0" spc="-240"/>
              <a:t> </a:t>
            </a:r>
            <a:r>
              <a:rPr dirty="0" spc="10"/>
              <a:t>case</a:t>
            </a:r>
          </a:p>
        </p:txBody>
      </p:sp>
      <p:sp>
        <p:nvSpPr>
          <p:cNvPr id="4" name="object 4"/>
          <p:cNvSpPr/>
          <p:nvPr/>
        </p:nvSpPr>
        <p:spPr>
          <a:xfrm>
            <a:off x="10" y="745315"/>
            <a:ext cx="5143489" cy="7653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" y="0"/>
            <a:ext cx="5143489" cy="842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5692" y="54737"/>
            <a:ext cx="346964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75"/>
              <a:t>Use </a:t>
            </a:r>
            <a:r>
              <a:rPr dirty="0" spc="10"/>
              <a:t>case </a:t>
            </a:r>
            <a:r>
              <a:rPr dirty="0" spc="-245"/>
              <a:t>-</a:t>
            </a:r>
            <a:r>
              <a:rPr dirty="0" spc="-630"/>
              <a:t> </a:t>
            </a:r>
            <a:r>
              <a:rPr dirty="0" sz="3000" spc="-114"/>
              <a:t>Farmer</a:t>
            </a:r>
            <a:endParaRPr sz="3000"/>
          </a:p>
        </p:txBody>
      </p:sp>
      <p:sp>
        <p:nvSpPr>
          <p:cNvPr id="4" name="object 4"/>
          <p:cNvSpPr/>
          <p:nvPr/>
        </p:nvSpPr>
        <p:spPr>
          <a:xfrm>
            <a:off x="230359" y="2184370"/>
            <a:ext cx="4707915" cy="56629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" y="0"/>
            <a:ext cx="5130913" cy="842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5692" y="54737"/>
            <a:ext cx="385508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75"/>
              <a:t>Use </a:t>
            </a:r>
            <a:r>
              <a:rPr dirty="0" spc="10"/>
              <a:t>case </a:t>
            </a:r>
            <a:r>
              <a:rPr dirty="0" spc="-245"/>
              <a:t>-</a:t>
            </a:r>
            <a:r>
              <a:rPr dirty="0" spc="-640"/>
              <a:t> </a:t>
            </a:r>
            <a:r>
              <a:rPr dirty="0" sz="3000" spc="-60"/>
              <a:t>W-Owner</a:t>
            </a:r>
            <a:endParaRPr sz="3000"/>
          </a:p>
        </p:txBody>
      </p:sp>
      <p:sp>
        <p:nvSpPr>
          <p:cNvPr id="4" name="object 4"/>
          <p:cNvSpPr/>
          <p:nvPr/>
        </p:nvSpPr>
        <p:spPr>
          <a:xfrm>
            <a:off x="316484" y="2405770"/>
            <a:ext cx="4510553" cy="48605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" y="0"/>
            <a:ext cx="5130913" cy="842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5692" y="54737"/>
            <a:ext cx="436753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75"/>
              <a:t>Use </a:t>
            </a:r>
            <a:r>
              <a:rPr dirty="0" spc="10"/>
              <a:t>case </a:t>
            </a:r>
            <a:r>
              <a:rPr dirty="0" spc="-245"/>
              <a:t>-</a:t>
            </a:r>
            <a:r>
              <a:rPr dirty="0" spc="-630"/>
              <a:t> </a:t>
            </a:r>
            <a:r>
              <a:rPr dirty="0" sz="3000" spc="-35"/>
              <a:t>SuperAdmin</a:t>
            </a:r>
            <a:endParaRPr sz="3000"/>
          </a:p>
        </p:txBody>
      </p:sp>
      <p:sp>
        <p:nvSpPr>
          <p:cNvPr id="4" name="object 4"/>
          <p:cNvSpPr/>
          <p:nvPr/>
        </p:nvSpPr>
        <p:spPr>
          <a:xfrm>
            <a:off x="228609" y="1352422"/>
            <a:ext cx="4686290" cy="73913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" y="0"/>
            <a:ext cx="5143500" cy="9144000"/>
          </a:xfrm>
          <a:custGeom>
            <a:avLst/>
            <a:gdLst/>
            <a:ahLst/>
            <a:cxnLst/>
            <a:rect l="l" t="t" r="r" b="b"/>
            <a:pathLst>
              <a:path w="5143500" h="9144000">
                <a:moveTo>
                  <a:pt x="5143489" y="0"/>
                </a:moveTo>
                <a:lnTo>
                  <a:pt x="5143489" y="9143981"/>
                </a:lnTo>
                <a:lnTo>
                  <a:pt x="0" y="9143981"/>
                </a:lnTo>
                <a:lnTo>
                  <a:pt x="0" y="0"/>
                </a:lnTo>
                <a:lnTo>
                  <a:pt x="5143489" y="0"/>
                </a:lnTo>
                <a:close/>
              </a:path>
            </a:pathLst>
          </a:custGeom>
          <a:solidFill>
            <a:srgbClr val="E64B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8233" y="54737"/>
            <a:ext cx="39243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0"/>
              <a:t>Project Future</a:t>
            </a:r>
            <a:r>
              <a:rPr dirty="0" spc="-225"/>
              <a:t> </a:t>
            </a:r>
            <a:r>
              <a:rPr dirty="0" spc="-50"/>
              <a:t>Plan</a:t>
            </a:r>
          </a:p>
        </p:txBody>
      </p:sp>
      <p:sp>
        <p:nvSpPr>
          <p:cNvPr id="4" name="object 4"/>
          <p:cNvSpPr/>
          <p:nvPr/>
        </p:nvSpPr>
        <p:spPr>
          <a:xfrm>
            <a:off x="10" y="767523"/>
            <a:ext cx="5122212" cy="83764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2098" y="842998"/>
            <a:ext cx="7679484" cy="43004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9143981" cy="8429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58710" y="98161"/>
            <a:ext cx="202692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5"/>
              <a:t>Prototype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96201" y="264311"/>
            <a:ext cx="1951989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5"/>
              <a:t>Summary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8773" y="1150792"/>
            <a:ext cx="5183505" cy="165036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35" b="1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1600" spc="-65" b="1">
                <a:solidFill>
                  <a:srgbClr val="FFFFFF"/>
                </a:solidFill>
                <a:latin typeface="Arial"/>
                <a:cs typeface="Arial"/>
              </a:rPr>
              <a:t>phases </a:t>
            </a:r>
            <a:r>
              <a:rPr dirty="0" sz="1600" spc="-15" b="1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dirty="0" sz="1600" spc="-10" b="1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dirty="0" sz="1600" spc="-40" b="1">
                <a:solidFill>
                  <a:srgbClr val="FFFFFF"/>
                </a:solidFill>
                <a:latin typeface="Arial"/>
                <a:cs typeface="Arial"/>
              </a:rPr>
              <a:t>have </a:t>
            </a:r>
            <a:r>
              <a:rPr dirty="0" sz="1600" spc="-45" b="1">
                <a:solidFill>
                  <a:srgbClr val="FFFFFF"/>
                </a:solidFill>
                <a:latin typeface="Arial"/>
                <a:cs typeface="Arial"/>
              </a:rPr>
              <a:t>achieved </a:t>
            </a:r>
            <a:r>
              <a:rPr dirty="0" sz="1600" spc="-30" b="1">
                <a:solidFill>
                  <a:srgbClr val="FFFFFF"/>
                </a:solidFill>
                <a:latin typeface="Arial"/>
                <a:cs typeface="Arial"/>
              </a:rPr>
              <a:t>till </a:t>
            </a:r>
            <a:r>
              <a:rPr dirty="0" sz="1600" spc="-25" b="1">
                <a:solidFill>
                  <a:srgbClr val="FFFFFF"/>
                </a:solidFill>
                <a:latin typeface="Arial"/>
                <a:cs typeface="Arial"/>
              </a:rPr>
              <a:t>yet are </a:t>
            </a:r>
            <a:r>
              <a:rPr dirty="0" sz="1600" spc="-75" b="1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dirty="0" sz="16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5" b="1">
                <a:solidFill>
                  <a:srgbClr val="FFFFFF"/>
                </a:solidFill>
                <a:latin typeface="Arial"/>
                <a:cs typeface="Arial"/>
              </a:rPr>
              <a:t>follows-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>
              <a:latin typeface="Times New Roman"/>
              <a:cs typeface="Times New Roman"/>
            </a:endParaRPr>
          </a:p>
          <a:p>
            <a:pPr marL="40640">
              <a:lnSpc>
                <a:spcPct val="100000"/>
              </a:lnSpc>
              <a:tabLst>
                <a:tab pos="469265" algn="l"/>
              </a:tabLst>
            </a:pPr>
            <a:r>
              <a:rPr dirty="0" sz="1600" spc="254" b="1">
                <a:solidFill>
                  <a:srgbClr val="FFFFFF"/>
                </a:solidFill>
                <a:latin typeface="DejaVu Sans"/>
                <a:cs typeface="DejaVu Sans"/>
              </a:rPr>
              <a:t>➔	</a:t>
            </a:r>
            <a:r>
              <a:rPr dirty="0" sz="1600" spc="-60" b="1">
                <a:solidFill>
                  <a:srgbClr val="FFFFFF"/>
                </a:solidFill>
                <a:latin typeface="Arial"/>
                <a:cs typeface="Arial"/>
              </a:rPr>
              <a:t>Research</a:t>
            </a:r>
            <a:endParaRPr sz="16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254"/>
              </a:spcBef>
              <a:tabLst>
                <a:tab pos="469265" algn="l"/>
              </a:tabLst>
            </a:pPr>
            <a:r>
              <a:rPr dirty="0" sz="1600" spc="254" b="1">
                <a:solidFill>
                  <a:srgbClr val="FFFFFF"/>
                </a:solidFill>
                <a:latin typeface="DejaVu Sans"/>
                <a:cs typeface="DejaVu Sans"/>
              </a:rPr>
              <a:t>➔	</a:t>
            </a:r>
            <a:r>
              <a:rPr dirty="0" sz="1600" spc="-114" b="1">
                <a:solidFill>
                  <a:srgbClr val="FFFFFF"/>
                </a:solidFill>
                <a:latin typeface="Arial"/>
                <a:cs typeface="Arial"/>
              </a:rPr>
              <a:t>SRS </a:t>
            </a:r>
            <a:r>
              <a:rPr dirty="0" sz="1600" spc="-40" b="1">
                <a:solidFill>
                  <a:srgbClr val="FFFFFF"/>
                </a:solidFill>
                <a:latin typeface="Arial"/>
                <a:cs typeface="Arial"/>
              </a:rPr>
              <a:t>Document</a:t>
            </a:r>
            <a:r>
              <a:rPr dirty="0" sz="1600" spc="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35" b="1">
                <a:solidFill>
                  <a:srgbClr val="FFFFFF"/>
                </a:solidFill>
                <a:latin typeface="Arial"/>
                <a:cs typeface="Arial"/>
              </a:rPr>
              <a:t>preparation</a:t>
            </a:r>
            <a:endParaRPr sz="16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254"/>
              </a:spcBef>
              <a:tabLst>
                <a:tab pos="469265" algn="l"/>
              </a:tabLst>
            </a:pPr>
            <a:r>
              <a:rPr dirty="0" sz="1600" spc="254" b="1">
                <a:solidFill>
                  <a:srgbClr val="FFFFFF"/>
                </a:solidFill>
                <a:latin typeface="DejaVu Sans"/>
                <a:cs typeface="DejaVu Sans"/>
              </a:rPr>
              <a:t>➔	</a:t>
            </a:r>
            <a:r>
              <a:rPr dirty="0" sz="1600" spc="-70" b="1">
                <a:solidFill>
                  <a:srgbClr val="FFFFFF"/>
                </a:solidFill>
                <a:latin typeface="Arial"/>
                <a:cs typeface="Arial"/>
              </a:rPr>
              <a:t>Analysis </a:t>
            </a:r>
            <a:r>
              <a:rPr dirty="0" sz="1600" spc="-35" b="1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dirty="0" sz="1600" spc="-55" b="1">
                <a:solidFill>
                  <a:srgbClr val="FFFFFF"/>
                </a:solidFill>
                <a:latin typeface="Arial"/>
                <a:cs typeface="Arial"/>
              </a:rPr>
              <a:t>Technology</a:t>
            </a:r>
            <a:r>
              <a:rPr dirty="0" sz="1600" spc="-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0" b="1">
                <a:solidFill>
                  <a:srgbClr val="FFFFFF"/>
                </a:solidFill>
                <a:latin typeface="Arial"/>
                <a:cs typeface="Arial"/>
              </a:rPr>
              <a:t>Stack</a:t>
            </a:r>
            <a:endParaRPr sz="16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254"/>
              </a:spcBef>
              <a:tabLst>
                <a:tab pos="469265" algn="l"/>
              </a:tabLst>
            </a:pPr>
            <a:r>
              <a:rPr dirty="0" sz="1600" spc="254" b="1">
                <a:solidFill>
                  <a:srgbClr val="FFFFFF"/>
                </a:solidFill>
                <a:latin typeface="DejaVu Sans"/>
                <a:cs typeface="DejaVu Sans"/>
              </a:rPr>
              <a:t>➔	</a:t>
            </a:r>
            <a:r>
              <a:rPr dirty="0" sz="1600" spc="-45" b="1">
                <a:solidFill>
                  <a:srgbClr val="FFFFFF"/>
                </a:solidFill>
                <a:latin typeface="Arial"/>
                <a:cs typeface="Arial"/>
              </a:rPr>
              <a:t>Prototyping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0"/>
              <a:t>References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8773" y="1063586"/>
            <a:ext cx="8128000" cy="33394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7620">
              <a:lnSpc>
                <a:spcPct val="113300"/>
              </a:lnSpc>
              <a:spcBef>
                <a:spcPts val="90"/>
              </a:spcBef>
              <a:buSzPct val="93750"/>
              <a:buAutoNum type="arabicPlain"/>
              <a:tabLst>
                <a:tab pos="198120" algn="l"/>
              </a:tabLst>
            </a:pPr>
            <a:r>
              <a:rPr dirty="0" sz="1600" spc="-10" b="1">
                <a:solidFill>
                  <a:srgbClr val="FFFFFF"/>
                </a:solidFill>
                <a:latin typeface="Trebuchet MS"/>
                <a:cs typeface="Trebuchet MS"/>
              </a:rPr>
              <a:t>Igor </a:t>
            </a:r>
            <a:r>
              <a:rPr dirty="0" sz="1600" spc="-65" b="1">
                <a:solidFill>
                  <a:srgbClr val="FFFFFF"/>
                </a:solidFill>
                <a:latin typeface="Trebuchet MS"/>
                <a:cs typeface="Trebuchet MS"/>
              </a:rPr>
              <a:t>Oliveira, </a:t>
            </a:r>
            <a:r>
              <a:rPr dirty="0" sz="1600" spc="-25" b="1">
                <a:solidFill>
                  <a:srgbClr val="FFFFFF"/>
                </a:solidFill>
                <a:latin typeface="Trebuchet MS"/>
                <a:cs typeface="Trebuchet MS"/>
              </a:rPr>
              <a:t>Renato </a:t>
            </a:r>
            <a:r>
              <a:rPr dirty="0" sz="1600" spc="-130" b="1">
                <a:solidFill>
                  <a:srgbClr val="FFFFFF"/>
                </a:solidFill>
                <a:latin typeface="Trebuchet MS"/>
                <a:cs typeface="Trebuchet MS"/>
              </a:rPr>
              <a:t>L. </a:t>
            </a:r>
            <a:r>
              <a:rPr dirty="0" sz="1600" spc="-114" b="1">
                <a:solidFill>
                  <a:srgbClr val="FFFFFF"/>
                </a:solidFill>
                <a:latin typeface="Trebuchet MS"/>
                <a:cs typeface="Trebuchet MS"/>
              </a:rPr>
              <a:t>F. </a:t>
            </a:r>
            <a:r>
              <a:rPr dirty="0" sz="1600" spc="-35" b="1">
                <a:solidFill>
                  <a:srgbClr val="FFFFFF"/>
                </a:solidFill>
                <a:latin typeface="Trebuchet MS"/>
                <a:cs typeface="Trebuchet MS"/>
              </a:rPr>
              <a:t>Cunha, </a:t>
            </a:r>
            <a:r>
              <a:rPr dirty="0" sz="1600" spc="-25" b="1">
                <a:solidFill>
                  <a:srgbClr val="FFFFFF"/>
                </a:solidFill>
                <a:latin typeface="Trebuchet MS"/>
                <a:cs typeface="Trebuchet MS"/>
              </a:rPr>
              <a:t>Bruno </a:t>
            </a:r>
            <a:r>
              <a:rPr dirty="0" sz="1600" spc="-50" b="1">
                <a:solidFill>
                  <a:srgbClr val="FFFFFF"/>
                </a:solidFill>
                <a:latin typeface="Trebuchet MS"/>
                <a:cs typeface="Trebuchet MS"/>
              </a:rPr>
              <a:t>Silva, </a:t>
            </a:r>
            <a:r>
              <a:rPr dirty="0" sz="1600" b="1">
                <a:solidFill>
                  <a:srgbClr val="FFFFFF"/>
                </a:solidFill>
                <a:latin typeface="Trebuchet MS"/>
                <a:cs typeface="Trebuchet MS"/>
              </a:rPr>
              <a:t>Marco </a:t>
            </a:r>
            <a:r>
              <a:rPr dirty="0" sz="1600" spc="-70" b="1">
                <a:solidFill>
                  <a:srgbClr val="FFFFFF"/>
                </a:solidFill>
                <a:latin typeface="Trebuchet MS"/>
                <a:cs typeface="Trebuchet MS"/>
              </a:rPr>
              <a:t>A. </a:t>
            </a:r>
            <a:r>
              <a:rPr dirty="0" sz="1600" spc="-35" b="1">
                <a:solidFill>
                  <a:srgbClr val="FFFFFF"/>
                </a:solidFill>
                <a:latin typeface="Trebuchet MS"/>
                <a:cs typeface="Trebuchet MS"/>
              </a:rPr>
              <a:t>S. </a:t>
            </a:r>
            <a:r>
              <a:rPr dirty="0" sz="1600" spc="-65" b="1">
                <a:solidFill>
                  <a:srgbClr val="FFFFFF"/>
                </a:solidFill>
                <a:latin typeface="Trebuchet MS"/>
                <a:cs typeface="Trebuchet MS"/>
              </a:rPr>
              <a:t>Netto, </a:t>
            </a:r>
            <a:r>
              <a:rPr dirty="0" sz="1600" spc="-80" b="1">
                <a:solidFill>
                  <a:srgbClr val="FFFFFF"/>
                </a:solidFill>
                <a:latin typeface="Trebuchet MS"/>
                <a:cs typeface="Trebuchet MS"/>
              </a:rPr>
              <a:t>“</a:t>
            </a:r>
            <a:r>
              <a:rPr dirty="0" sz="1600" spc="-80" b="1" i="1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dirty="0" sz="1600" spc="-40" b="1" i="1">
                <a:solidFill>
                  <a:srgbClr val="FFFFFF"/>
                </a:solidFill>
                <a:latin typeface="Trebuchet MS"/>
                <a:cs typeface="Trebuchet MS"/>
              </a:rPr>
              <a:t>Scalable </a:t>
            </a:r>
            <a:r>
              <a:rPr dirty="0" sz="1600" spc="-20" b="1" i="1">
                <a:solidFill>
                  <a:srgbClr val="FFFFFF"/>
                </a:solidFill>
                <a:latin typeface="Trebuchet MS"/>
                <a:cs typeface="Trebuchet MS"/>
              </a:rPr>
              <a:t>Machine  </a:t>
            </a:r>
            <a:r>
              <a:rPr dirty="0" sz="1600" spc="-40" b="1" i="1">
                <a:solidFill>
                  <a:srgbClr val="FFFFFF"/>
                </a:solidFill>
                <a:latin typeface="Trebuchet MS"/>
                <a:cs typeface="Trebuchet MS"/>
              </a:rPr>
              <a:t>Learning </a:t>
            </a:r>
            <a:r>
              <a:rPr dirty="0" sz="1600" spc="-20" b="1" i="1">
                <a:solidFill>
                  <a:srgbClr val="FFFFFF"/>
                </a:solidFill>
                <a:latin typeface="Trebuchet MS"/>
                <a:cs typeface="Trebuchet MS"/>
              </a:rPr>
              <a:t>System </a:t>
            </a:r>
            <a:r>
              <a:rPr dirty="0" sz="1600" spc="-110" b="1" i="1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dirty="0" sz="1600" spc="-15" b="1" i="1">
                <a:solidFill>
                  <a:srgbClr val="FFFFFF"/>
                </a:solidFill>
                <a:latin typeface="Trebuchet MS"/>
                <a:cs typeface="Trebuchet MS"/>
              </a:rPr>
              <a:t>Pre-Season </a:t>
            </a:r>
            <a:r>
              <a:rPr dirty="0" sz="1600" spc="-55" b="1" i="1">
                <a:solidFill>
                  <a:srgbClr val="FFFFFF"/>
                </a:solidFill>
                <a:latin typeface="Trebuchet MS"/>
                <a:cs typeface="Trebuchet MS"/>
              </a:rPr>
              <a:t>Agriculture </a:t>
            </a:r>
            <a:r>
              <a:rPr dirty="0" sz="1600" spc="-70" b="1" i="1">
                <a:solidFill>
                  <a:srgbClr val="FFFFFF"/>
                </a:solidFill>
                <a:latin typeface="Trebuchet MS"/>
                <a:cs typeface="Trebuchet MS"/>
              </a:rPr>
              <a:t>Yield</a:t>
            </a:r>
            <a:r>
              <a:rPr dirty="0" sz="1600" spc="-180" b="1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75" b="1" i="1">
                <a:solidFill>
                  <a:srgbClr val="FFFFFF"/>
                </a:solidFill>
                <a:latin typeface="Trebuchet MS"/>
                <a:cs typeface="Trebuchet MS"/>
              </a:rPr>
              <a:t>Forecast</a:t>
            </a:r>
            <a:r>
              <a:rPr dirty="0" sz="1600" spc="-75" b="1">
                <a:solidFill>
                  <a:srgbClr val="FFFFFF"/>
                </a:solidFill>
                <a:latin typeface="Trebuchet MS"/>
                <a:cs typeface="Trebuchet MS"/>
              </a:rPr>
              <a:t>”,arXiv:1806.09244v1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FFFF"/>
              </a:buClr>
              <a:buFont typeface="Trebuchet MS"/>
              <a:buAutoNum type="arabicPlain"/>
            </a:pPr>
            <a:endParaRPr sz="1850">
              <a:latin typeface="Times New Roman"/>
              <a:cs typeface="Times New Roman"/>
            </a:endParaRPr>
          </a:p>
          <a:p>
            <a:pPr algn="just" marL="12700" marR="5080">
              <a:lnSpc>
                <a:spcPct val="113300"/>
              </a:lnSpc>
              <a:buSzPct val="93750"/>
              <a:buAutoNum type="arabicPlain"/>
              <a:tabLst>
                <a:tab pos="241935" algn="l"/>
              </a:tabLst>
            </a:pPr>
            <a:r>
              <a:rPr dirty="0" sz="1600" spc="-35" b="1">
                <a:solidFill>
                  <a:srgbClr val="FFFFFF"/>
                </a:solidFill>
                <a:latin typeface="Trebuchet MS"/>
                <a:cs typeface="Trebuchet MS"/>
              </a:rPr>
              <a:t>Pamidi </a:t>
            </a:r>
            <a:r>
              <a:rPr dirty="0" sz="1600" spc="-50" b="1">
                <a:solidFill>
                  <a:srgbClr val="FFFFFF"/>
                </a:solidFill>
                <a:latin typeface="Trebuchet MS"/>
                <a:cs typeface="Trebuchet MS"/>
              </a:rPr>
              <a:t>Srinivasulu, </a:t>
            </a:r>
            <a:r>
              <a:rPr dirty="0" sz="1600" spc="25" b="1">
                <a:solidFill>
                  <a:srgbClr val="FFFFFF"/>
                </a:solidFill>
                <a:latin typeface="Trebuchet MS"/>
                <a:cs typeface="Trebuchet MS"/>
              </a:rPr>
              <a:t>R </a:t>
            </a:r>
            <a:r>
              <a:rPr dirty="0" sz="1600" spc="-45" b="1">
                <a:solidFill>
                  <a:srgbClr val="FFFFFF"/>
                </a:solidFill>
                <a:latin typeface="Trebuchet MS"/>
                <a:cs typeface="Trebuchet MS"/>
              </a:rPr>
              <a:t>Venkat,M. </a:t>
            </a:r>
            <a:r>
              <a:rPr dirty="0" sz="1600" spc="-25" b="1">
                <a:solidFill>
                  <a:srgbClr val="FFFFFF"/>
                </a:solidFill>
                <a:latin typeface="Trebuchet MS"/>
                <a:cs typeface="Trebuchet MS"/>
              </a:rPr>
              <a:t>Sarath Babu,K </a:t>
            </a:r>
            <a:r>
              <a:rPr dirty="0" sz="1600" spc="-50" b="1">
                <a:solidFill>
                  <a:srgbClr val="FFFFFF"/>
                </a:solidFill>
                <a:latin typeface="Trebuchet MS"/>
                <a:cs typeface="Trebuchet MS"/>
              </a:rPr>
              <a:t>Rajesh,“</a:t>
            </a:r>
            <a:r>
              <a:rPr dirty="0" sz="1600" spc="-50" b="1" i="1">
                <a:solidFill>
                  <a:srgbClr val="FFFFFF"/>
                </a:solidFill>
                <a:latin typeface="Trebuchet MS"/>
                <a:cs typeface="Trebuchet MS"/>
              </a:rPr>
              <a:t>Cloud </a:t>
            </a:r>
            <a:r>
              <a:rPr dirty="0" sz="1600" spc="-30" b="1" i="1">
                <a:solidFill>
                  <a:srgbClr val="FFFFFF"/>
                </a:solidFill>
                <a:latin typeface="Trebuchet MS"/>
                <a:cs typeface="Trebuchet MS"/>
              </a:rPr>
              <a:t>Service </a:t>
            </a:r>
            <a:r>
              <a:rPr dirty="0" sz="1600" spc="-50" b="1" i="1">
                <a:solidFill>
                  <a:srgbClr val="FFFFFF"/>
                </a:solidFill>
                <a:latin typeface="Trebuchet MS"/>
                <a:cs typeface="Trebuchet MS"/>
              </a:rPr>
              <a:t>Oriented  </a:t>
            </a:r>
            <a:r>
              <a:rPr dirty="0" sz="1600" spc="-60" b="1" i="1">
                <a:solidFill>
                  <a:srgbClr val="FFFFFF"/>
                </a:solidFill>
                <a:latin typeface="Trebuchet MS"/>
                <a:cs typeface="Trebuchet MS"/>
              </a:rPr>
              <a:t>Architecture </a:t>
            </a:r>
            <a:r>
              <a:rPr dirty="0" sz="1600" spc="10" b="1" i="1">
                <a:solidFill>
                  <a:srgbClr val="FFFFFF"/>
                </a:solidFill>
                <a:latin typeface="Trebuchet MS"/>
                <a:cs typeface="Trebuchet MS"/>
              </a:rPr>
              <a:t>(CSoA) </a:t>
            </a:r>
            <a:r>
              <a:rPr dirty="0" sz="1600" spc="-110" b="1" i="1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dirty="0" sz="1600" spc="-55" b="1" i="1">
                <a:solidFill>
                  <a:srgbClr val="FFFFFF"/>
                </a:solidFill>
                <a:latin typeface="Trebuchet MS"/>
                <a:cs typeface="Trebuchet MS"/>
              </a:rPr>
              <a:t>Agriculture </a:t>
            </a:r>
            <a:r>
              <a:rPr dirty="0" sz="1600" spc="-35" b="1" i="1">
                <a:solidFill>
                  <a:srgbClr val="FFFFFF"/>
                </a:solidFill>
                <a:latin typeface="Trebuchet MS"/>
                <a:cs typeface="Trebuchet MS"/>
              </a:rPr>
              <a:t>through </a:t>
            </a:r>
            <a:r>
              <a:rPr dirty="0" sz="1600" spc="-70" b="1" i="1">
                <a:solidFill>
                  <a:srgbClr val="FFFFFF"/>
                </a:solidFill>
                <a:latin typeface="Trebuchet MS"/>
                <a:cs typeface="Trebuchet MS"/>
              </a:rPr>
              <a:t>Internet </a:t>
            </a:r>
            <a:r>
              <a:rPr dirty="0" sz="1600" spc="-80" b="1" i="1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dirty="0" sz="1600" spc="-35" b="1" i="1">
                <a:solidFill>
                  <a:srgbClr val="FFFFFF"/>
                </a:solidFill>
                <a:latin typeface="Trebuchet MS"/>
                <a:cs typeface="Trebuchet MS"/>
              </a:rPr>
              <a:t>Things </a:t>
            </a:r>
            <a:r>
              <a:rPr dirty="0" sz="1600" spc="-100" b="1" i="1">
                <a:solidFill>
                  <a:srgbClr val="FFFFFF"/>
                </a:solidFill>
                <a:latin typeface="Trebuchet MS"/>
                <a:cs typeface="Trebuchet MS"/>
              </a:rPr>
              <a:t>(IoT) </a:t>
            </a:r>
            <a:r>
              <a:rPr dirty="0" sz="1600" spc="-35" b="1" i="1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1600" spc="5" b="1" i="1">
                <a:solidFill>
                  <a:srgbClr val="FFFFFF"/>
                </a:solidFill>
                <a:latin typeface="Trebuchet MS"/>
                <a:cs typeface="Trebuchet MS"/>
              </a:rPr>
              <a:t>Big </a:t>
            </a:r>
            <a:r>
              <a:rPr dirty="0" sz="1600" spc="-110" b="1" i="1">
                <a:solidFill>
                  <a:srgbClr val="FFFFFF"/>
                </a:solidFill>
                <a:latin typeface="Trebuchet MS"/>
                <a:cs typeface="Trebuchet MS"/>
              </a:rPr>
              <a:t>Data”,</a:t>
            </a:r>
            <a:r>
              <a:rPr dirty="0" sz="1600" spc="-110" b="1">
                <a:solidFill>
                  <a:srgbClr val="FFFFFF"/>
                </a:solidFill>
                <a:latin typeface="Trebuchet MS"/>
                <a:cs typeface="Trebuchet MS"/>
              </a:rPr>
              <a:t>2017  </a:t>
            </a:r>
            <a:r>
              <a:rPr dirty="0" sz="1600" spc="-55" b="1">
                <a:solidFill>
                  <a:srgbClr val="FFFFFF"/>
                </a:solidFill>
                <a:latin typeface="Trebuchet MS"/>
                <a:cs typeface="Trebuchet MS"/>
              </a:rPr>
              <a:t>International </a:t>
            </a:r>
            <a:r>
              <a:rPr dirty="0" sz="1600" spc="-30" b="1">
                <a:solidFill>
                  <a:srgbClr val="FFFFFF"/>
                </a:solidFill>
                <a:latin typeface="Trebuchet MS"/>
                <a:cs typeface="Trebuchet MS"/>
              </a:rPr>
              <a:t>Conference </a:t>
            </a:r>
            <a:r>
              <a:rPr dirty="0" sz="1600" spc="-15" b="1">
                <a:solidFill>
                  <a:srgbClr val="FFFFFF"/>
                </a:solidFill>
                <a:latin typeface="Trebuchet MS"/>
                <a:cs typeface="Trebuchet MS"/>
              </a:rPr>
              <a:t>on </a:t>
            </a:r>
            <a:r>
              <a:rPr dirty="0" sz="1600" spc="-70" b="1">
                <a:solidFill>
                  <a:srgbClr val="FFFFFF"/>
                </a:solidFill>
                <a:latin typeface="Trebuchet MS"/>
                <a:cs typeface="Trebuchet MS"/>
              </a:rPr>
              <a:t>Electrical, </a:t>
            </a:r>
            <a:r>
              <a:rPr dirty="0" sz="1600" spc="-55" b="1">
                <a:solidFill>
                  <a:srgbClr val="FFFFFF"/>
                </a:solidFill>
                <a:latin typeface="Trebuchet MS"/>
                <a:cs typeface="Trebuchet MS"/>
              </a:rPr>
              <a:t>Instrumentation </a:t>
            </a:r>
            <a:r>
              <a:rPr dirty="0" sz="1600" spc="-15" b="1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1600" spc="-30" b="1">
                <a:solidFill>
                  <a:srgbClr val="FFFFFF"/>
                </a:solidFill>
                <a:latin typeface="Trebuchet MS"/>
                <a:cs typeface="Trebuchet MS"/>
              </a:rPr>
              <a:t>Communication </a:t>
            </a:r>
            <a:r>
              <a:rPr dirty="0" sz="1600" spc="-20" b="1">
                <a:solidFill>
                  <a:srgbClr val="FFFFFF"/>
                </a:solidFill>
                <a:latin typeface="Trebuchet MS"/>
                <a:cs typeface="Trebuchet MS"/>
              </a:rPr>
              <a:t>Engineering  </a:t>
            </a:r>
            <a:r>
              <a:rPr dirty="0" sz="1600" spc="-55" b="1">
                <a:solidFill>
                  <a:srgbClr val="FFFFFF"/>
                </a:solidFill>
                <a:latin typeface="Trebuchet MS"/>
                <a:cs typeface="Trebuchet MS"/>
              </a:rPr>
              <a:t>(ICEICE2017).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FFFFFF"/>
              </a:buClr>
              <a:buFont typeface="Trebuchet MS"/>
              <a:buAutoNum type="arabicPlain"/>
            </a:pPr>
            <a:endParaRPr sz="1850">
              <a:latin typeface="Times New Roman"/>
              <a:cs typeface="Times New Roman"/>
            </a:endParaRPr>
          </a:p>
          <a:p>
            <a:pPr algn="just" marL="12700" marR="5080">
              <a:lnSpc>
                <a:spcPct val="113300"/>
              </a:lnSpc>
              <a:buSzPct val="93750"/>
              <a:buAutoNum type="arabicPlain"/>
              <a:tabLst>
                <a:tab pos="237490" algn="l"/>
              </a:tabLst>
            </a:pPr>
            <a:r>
              <a:rPr dirty="0" sz="1600" spc="-20" b="1">
                <a:solidFill>
                  <a:srgbClr val="FFFFFF"/>
                </a:solidFill>
                <a:latin typeface="Trebuchet MS"/>
                <a:cs typeface="Trebuchet MS"/>
              </a:rPr>
              <a:t>Shreya </a:t>
            </a:r>
            <a:r>
              <a:rPr dirty="0" sz="1600" spc="-35" b="1">
                <a:solidFill>
                  <a:srgbClr val="FFFFFF"/>
                </a:solidFill>
                <a:latin typeface="Trebuchet MS"/>
                <a:cs typeface="Trebuchet MS"/>
              </a:rPr>
              <a:t>S. </a:t>
            </a:r>
            <a:r>
              <a:rPr dirty="0" sz="1600" spc="-20" b="1">
                <a:solidFill>
                  <a:srgbClr val="FFFFFF"/>
                </a:solidFill>
                <a:latin typeface="Trebuchet MS"/>
                <a:cs typeface="Trebuchet MS"/>
              </a:rPr>
              <a:t>Bhanose, </a:t>
            </a:r>
            <a:r>
              <a:rPr dirty="0" sz="1600" spc="-40" b="1">
                <a:solidFill>
                  <a:srgbClr val="FFFFFF"/>
                </a:solidFill>
                <a:latin typeface="Trebuchet MS"/>
                <a:cs typeface="Trebuchet MS"/>
              </a:rPr>
              <a:t>Kalyani </a:t>
            </a:r>
            <a:r>
              <a:rPr dirty="0" sz="1600" spc="-70" b="1">
                <a:solidFill>
                  <a:srgbClr val="FFFFFF"/>
                </a:solidFill>
                <a:latin typeface="Trebuchet MS"/>
                <a:cs typeface="Trebuchet MS"/>
              </a:rPr>
              <a:t>A. </a:t>
            </a:r>
            <a:r>
              <a:rPr dirty="0" sz="1600" spc="-20" b="1">
                <a:solidFill>
                  <a:srgbClr val="FFFFFF"/>
                </a:solidFill>
                <a:latin typeface="Trebuchet MS"/>
                <a:cs typeface="Trebuchet MS"/>
              </a:rPr>
              <a:t>Bogawar, </a:t>
            </a:r>
            <a:r>
              <a:rPr dirty="0" sz="1600" spc="-60" b="1">
                <a:solidFill>
                  <a:srgbClr val="FFFFFF"/>
                </a:solidFill>
                <a:latin typeface="Trebuchet MS"/>
                <a:cs typeface="Trebuchet MS"/>
              </a:rPr>
              <a:t>Aarti </a:t>
            </a:r>
            <a:r>
              <a:rPr dirty="0" sz="1600" spc="-65" b="1">
                <a:solidFill>
                  <a:srgbClr val="FFFFFF"/>
                </a:solidFill>
                <a:latin typeface="Trebuchet MS"/>
                <a:cs typeface="Trebuchet MS"/>
              </a:rPr>
              <a:t>G. </a:t>
            </a:r>
            <a:r>
              <a:rPr dirty="0" sz="1600" spc="-25" b="1">
                <a:solidFill>
                  <a:srgbClr val="FFFFFF"/>
                </a:solidFill>
                <a:latin typeface="Trebuchet MS"/>
                <a:cs typeface="Trebuchet MS"/>
              </a:rPr>
              <a:t>Dhotre,Bhagyashree </a:t>
            </a:r>
            <a:r>
              <a:rPr dirty="0" sz="1600" spc="-85" b="1">
                <a:solidFill>
                  <a:srgbClr val="FFFFFF"/>
                </a:solidFill>
                <a:latin typeface="Trebuchet MS"/>
                <a:cs typeface="Trebuchet MS"/>
              </a:rPr>
              <a:t>R.  </a:t>
            </a:r>
            <a:r>
              <a:rPr dirty="0" sz="1600" spc="-55" b="1">
                <a:solidFill>
                  <a:srgbClr val="FFFFFF"/>
                </a:solidFill>
                <a:latin typeface="Trebuchet MS"/>
                <a:cs typeface="Trebuchet MS"/>
              </a:rPr>
              <a:t>Gaidhani,“</a:t>
            </a:r>
            <a:r>
              <a:rPr dirty="0" sz="1600" spc="-55" b="1" i="1">
                <a:solidFill>
                  <a:srgbClr val="FFFFFF"/>
                </a:solidFill>
                <a:latin typeface="Trebuchet MS"/>
                <a:cs typeface="Trebuchet MS"/>
              </a:rPr>
              <a:t>Crop </a:t>
            </a:r>
            <a:r>
              <a:rPr dirty="0" sz="1600" spc="-35" b="1" i="1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1600" spc="-70" b="1" i="1">
                <a:solidFill>
                  <a:srgbClr val="FFFFFF"/>
                </a:solidFill>
                <a:latin typeface="Trebuchet MS"/>
                <a:cs typeface="Trebuchet MS"/>
              </a:rPr>
              <a:t>Yield </a:t>
            </a:r>
            <a:r>
              <a:rPr dirty="0" sz="1600" spc="-60" b="1" i="1">
                <a:solidFill>
                  <a:srgbClr val="FFFFFF"/>
                </a:solidFill>
                <a:latin typeface="Trebuchet MS"/>
                <a:cs typeface="Trebuchet MS"/>
              </a:rPr>
              <a:t>Prediction </a:t>
            </a:r>
            <a:r>
              <a:rPr dirty="0" sz="1600" spc="-65" b="1" i="1">
                <a:solidFill>
                  <a:srgbClr val="FFFFFF"/>
                </a:solidFill>
                <a:latin typeface="Trebuchet MS"/>
                <a:cs typeface="Trebuchet MS"/>
              </a:rPr>
              <a:t>Model</a:t>
            </a:r>
            <a:r>
              <a:rPr dirty="0" sz="1600" spc="-65" b="1">
                <a:solidFill>
                  <a:srgbClr val="FFFFFF"/>
                </a:solidFill>
                <a:latin typeface="Trebuchet MS"/>
                <a:cs typeface="Trebuchet MS"/>
              </a:rPr>
              <a:t>”,International </a:t>
            </a:r>
            <a:r>
              <a:rPr dirty="0" sz="1600" spc="-55" b="1">
                <a:solidFill>
                  <a:srgbClr val="FFFFFF"/>
                </a:solidFill>
                <a:latin typeface="Trebuchet MS"/>
                <a:cs typeface="Trebuchet MS"/>
              </a:rPr>
              <a:t>Journal </a:t>
            </a:r>
            <a:r>
              <a:rPr dirty="0" sz="1600" b="1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dirty="0" sz="1600" spc="-10" b="1">
                <a:solidFill>
                  <a:srgbClr val="FFFFFF"/>
                </a:solidFill>
                <a:latin typeface="Trebuchet MS"/>
                <a:cs typeface="Trebuchet MS"/>
              </a:rPr>
              <a:t>Advance </a:t>
            </a:r>
            <a:r>
              <a:rPr dirty="0" sz="1600" spc="-50" b="1">
                <a:solidFill>
                  <a:srgbClr val="FFFFFF"/>
                </a:solidFill>
                <a:latin typeface="Trebuchet MS"/>
                <a:cs typeface="Trebuchet MS"/>
              </a:rPr>
              <a:t>Scientific  </a:t>
            </a:r>
            <a:r>
              <a:rPr dirty="0" sz="1600" spc="-20" b="1">
                <a:solidFill>
                  <a:srgbClr val="FFFFFF"/>
                </a:solidFill>
                <a:latin typeface="Trebuchet MS"/>
                <a:cs typeface="Trebuchet MS"/>
              </a:rPr>
              <a:t>Research </a:t>
            </a:r>
            <a:r>
              <a:rPr dirty="0" sz="1600" spc="5" b="1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1600" spc="-20" b="1">
                <a:solidFill>
                  <a:srgbClr val="FFFFFF"/>
                </a:solidFill>
                <a:latin typeface="Trebuchet MS"/>
                <a:cs typeface="Trebuchet MS"/>
              </a:rPr>
              <a:t>Engineering </a:t>
            </a:r>
            <a:r>
              <a:rPr dirty="0" sz="1600" spc="-40" b="1">
                <a:solidFill>
                  <a:srgbClr val="FFFFFF"/>
                </a:solidFill>
                <a:latin typeface="Trebuchet MS"/>
                <a:cs typeface="Trebuchet MS"/>
              </a:rPr>
              <a:t>Trends,Volume </a:t>
            </a:r>
            <a:r>
              <a:rPr dirty="0" sz="1600" spc="-330" b="1">
                <a:solidFill>
                  <a:srgbClr val="FFFFFF"/>
                </a:solidFill>
                <a:latin typeface="Trebuchet MS"/>
                <a:cs typeface="Trebuchet MS"/>
              </a:rPr>
              <a:t>1 </a:t>
            </a:r>
            <a:r>
              <a:rPr dirty="0" sz="1600" spc="-165" b="1">
                <a:solidFill>
                  <a:srgbClr val="FFFFFF"/>
                </a:solidFill>
                <a:latin typeface="Trebuchet MS"/>
                <a:cs typeface="Trebuchet MS"/>
              </a:rPr>
              <a:t>||Issue </a:t>
            </a:r>
            <a:r>
              <a:rPr dirty="0" sz="1600" spc="-330" b="1">
                <a:solidFill>
                  <a:srgbClr val="FFFFFF"/>
                </a:solidFill>
                <a:latin typeface="Trebuchet MS"/>
                <a:cs typeface="Trebuchet MS"/>
              </a:rPr>
              <a:t>1 </a:t>
            </a:r>
            <a:r>
              <a:rPr dirty="0" sz="1600" spc="-210" b="1">
                <a:solidFill>
                  <a:srgbClr val="FFFFFF"/>
                </a:solidFill>
                <a:latin typeface="Trebuchet MS"/>
                <a:cs typeface="Trebuchet MS"/>
              </a:rPr>
              <a:t>||April </a:t>
            </a:r>
            <a:r>
              <a:rPr dirty="0" sz="1600" spc="-114" b="1">
                <a:solidFill>
                  <a:srgbClr val="FFFFFF"/>
                </a:solidFill>
                <a:latin typeface="Trebuchet MS"/>
                <a:cs typeface="Trebuchet MS"/>
              </a:rPr>
              <a:t>2016||ISSN </a:t>
            </a:r>
            <a:r>
              <a:rPr dirty="0" sz="1600" spc="-60" b="1">
                <a:solidFill>
                  <a:srgbClr val="FFFFFF"/>
                </a:solidFill>
                <a:latin typeface="Trebuchet MS"/>
                <a:cs typeface="Trebuchet MS"/>
              </a:rPr>
              <a:t>(Online)  </a:t>
            </a:r>
            <a:r>
              <a:rPr dirty="0" sz="1600" spc="-40" b="1">
                <a:solidFill>
                  <a:srgbClr val="FFFFFF"/>
                </a:solidFill>
                <a:latin typeface="Trebuchet MS"/>
                <a:cs typeface="Trebuchet MS"/>
              </a:rPr>
              <a:t>2456-0774.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0"/>
              <a:t>References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8140" y="928351"/>
            <a:ext cx="8128634" cy="3059430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algn="just" marL="12700" marR="5080">
              <a:lnSpc>
                <a:spcPct val="113300"/>
              </a:lnSpc>
              <a:spcBef>
                <a:spcPts val="60"/>
              </a:spcBef>
            </a:pPr>
            <a:r>
              <a:rPr dirty="0" sz="1600" spc="-65" b="1">
                <a:solidFill>
                  <a:srgbClr val="FFFFFF"/>
                </a:solidFill>
                <a:latin typeface="Trebuchet MS"/>
                <a:cs typeface="Trebuchet MS"/>
              </a:rPr>
              <a:t>[4]S.Pudumala, </a:t>
            </a:r>
            <a:r>
              <a:rPr dirty="0" sz="1600" spc="-55" b="1">
                <a:solidFill>
                  <a:srgbClr val="FFFFFF"/>
                </a:solidFill>
                <a:latin typeface="Trebuchet MS"/>
                <a:cs typeface="Trebuchet MS"/>
              </a:rPr>
              <a:t>E.Ramanujam,R.Harine Rajashreeń, </a:t>
            </a:r>
            <a:r>
              <a:rPr dirty="0" sz="1600" spc="-45" b="1">
                <a:solidFill>
                  <a:srgbClr val="FFFFFF"/>
                </a:solidFill>
                <a:latin typeface="Trebuchet MS"/>
                <a:cs typeface="Trebuchet MS"/>
              </a:rPr>
              <a:t>C.Kavyań, </a:t>
            </a:r>
            <a:r>
              <a:rPr dirty="0" sz="1600" spc="-80" b="1">
                <a:solidFill>
                  <a:srgbClr val="FFFFFF"/>
                </a:solidFill>
                <a:latin typeface="Trebuchet MS"/>
                <a:cs typeface="Trebuchet MS"/>
              </a:rPr>
              <a:t>T.Kiruthikań,  </a:t>
            </a:r>
            <a:r>
              <a:rPr dirty="0" sz="1600" spc="-60" b="1">
                <a:solidFill>
                  <a:srgbClr val="FFFFFF"/>
                </a:solidFill>
                <a:latin typeface="Trebuchet MS"/>
                <a:cs typeface="Trebuchet MS"/>
              </a:rPr>
              <a:t>J.Nishań,“</a:t>
            </a:r>
            <a:r>
              <a:rPr dirty="0" sz="1600" spc="-60" b="1" i="1">
                <a:solidFill>
                  <a:srgbClr val="FFFFFF"/>
                </a:solidFill>
                <a:latin typeface="Trebuchet MS"/>
                <a:cs typeface="Trebuchet MS"/>
              </a:rPr>
              <a:t>Crop </a:t>
            </a:r>
            <a:r>
              <a:rPr dirty="0" sz="1600" spc="-30" b="1" i="1">
                <a:solidFill>
                  <a:srgbClr val="FFFFFF"/>
                </a:solidFill>
                <a:latin typeface="Trebuchet MS"/>
                <a:cs typeface="Trebuchet MS"/>
              </a:rPr>
              <a:t>Recommendation </a:t>
            </a:r>
            <a:r>
              <a:rPr dirty="0" sz="1600" spc="-20" b="1" i="1">
                <a:solidFill>
                  <a:srgbClr val="FFFFFF"/>
                </a:solidFill>
                <a:latin typeface="Trebuchet MS"/>
                <a:cs typeface="Trebuchet MS"/>
              </a:rPr>
              <a:t>System </a:t>
            </a:r>
            <a:r>
              <a:rPr dirty="0" sz="1600" spc="-110" b="1" i="1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dirty="0" sz="1600" spc="-40" b="1" i="1">
                <a:solidFill>
                  <a:srgbClr val="FFFFFF"/>
                </a:solidFill>
                <a:latin typeface="Trebuchet MS"/>
                <a:cs typeface="Trebuchet MS"/>
              </a:rPr>
              <a:t>Precision </a:t>
            </a:r>
            <a:r>
              <a:rPr dirty="0" sz="1600" spc="-75" b="1" i="1">
                <a:solidFill>
                  <a:srgbClr val="FFFFFF"/>
                </a:solidFill>
                <a:latin typeface="Trebuchet MS"/>
                <a:cs typeface="Trebuchet MS"/>
              </a:rPr>
              <a:t>Agriculture</a:t>
            </a:r>
            <a:r>
              <a:rPr dirty="0" sz="1600" spc="-75" b="1">
                <a:solidFill>
                  <a:srgbClr val="FFFFFF"/>
                </a:solidFill>
                <a:latin typeface="Trebuchet MS"/>
                <a:cs typeface="Trebuchet MS"/>
              </a:rPr>
              <a:t>”,2016 </a:t>
            </a:r>
            <a:r>
              <a:rPr dirty="0" sz="1600" b="1">
                <a:solidFill>
                  <a:srgbClr val="FFFFFF"/>
                </a:solidFill>
                <a:latin typeface="Trebuchet MS"/>
                <a:cs typeface="Trebuchet MS"/>
              </a:rPr>
              <a:t>IEEE </a:t>
            </a:r>
            <a:r>
              <a:rPr dirty="0" sz="1600" spc="-30" b="1">
                <a:solidFill>
                  <a:srgbClr val="FFFFFF"/>
                </a:solidFill>
                <a:latin typeface="Trebuchet MS"/>
                <a:cs typeface="Trebuchet MS"/>
              </a:rPr>
              <a:t>Eighth  </a:t>
            </a:r>
            <a:r>
              <a:rPr dirty="0" sz="1600" spc="-55" b="1">
                <a:solidFill>
                  <a:srgbClr val="FFFFFF"/>
                </a:solidFill>
                <a:latin typeface="Trebuchet MS"/>
                <a:cs typeface="Trebuchet MS"/>
              </a:rPr>
              <a:t>International </a:t>
            </a:r>
            <a:r>
              <a:rPr dirty="0" sz="1600" spc="-30" b="1">
                <a:solidFill>
                  <a:srgbClr val="FFFFFF"/>
                </a:solidFill>
                <a:latin typeface="Trebuchet MS"/>
                <a:cs typeface="Trebuchet MS"/>
              </a:rPr>
              <a:t>Conference </a:t>
            </a:r>
            <a:r>
              <a:rPr dirty="0" sz="1600" spc="-15" b="1">
                <a:solidFill>
                  <a:srgbClr val="FFFFFF"/>
                </a:solidFill>
                <a:latin typeface="Trebuchet MS"/>
                <a:cs typeface="Trebuchet MS"/>
              </a:rPr>
              <a:t>on </a:t>
            </a:r>
            <a:r>
              <a:rPr dirty="0" sz="1600" spc="-10" b="1">
                <a:solidFill>
                  <a:srgbClr val="FFFFFF"/>
                </a:solidFill>
                <a:latin typeface="Trebuchet MS"/>
                <a:cs typeface="Trebuchet MS"/>
              </a:rPr>
              <a:t>Advanced </a:t>
            </a:r>
            <a:r>
              <a:rPr dirty="0" sz="1600" spc="-15" b="1">
                <a:solidFill>
                  <a:srgbClr val="FFFFFF"/>
                </a:solidFill>
                <a:latin typeface="Trebuchet MS"/>
                <a:cs typeface="Trebuchet MS"/>
              </a:rPr>
              <a:t>Computing</a:t>
            </a:r>
            <a:r>
              <a:rPr dirty="0" sz="1600" spc="-26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30" b="1">
                <a:solidFill>
                  <a:srgbClr val="FFFFFF"/>
                </a:solidFill>
                <a:latin typeface="Trebuchet MS"/>
                <a:cs typeface="Trebuchet MS"/>
              </a:rPr>
              <a:t>(ICoAC).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50">
              <a:latin typeface="Times New Roman"/>
              <a:cs typeface="Times New Roman"/>
            </a:endParaRPr>
          </a:p>
          <a:p>
            <a:pPr algn="just" marL="12700" marR="5080">
              <a:lnSpc>
                <a:spcPct val="113300"/>
              </a:lnSpc>
              <a:buSzPct val="93750"/>
              <a:buAutoNum type="arabicPlain" startAt="5"/>
              <a:tabLst>
                <a:tab pos="242570" algn="l"/>
              </a:tabLst>
            </a:pPr>
            <a:r>
              <a:rPr dirty="0" sz="1600" spc="-80" b="1">
                <a:solidFill>
                  <a:srgbClr val="FFFFFF"/>
                </a:solidFill>
                <a:latin typeface="Trebuchet MS"/>
                <a:cs typeface="Trebuchet MS"/>
              </a:rPr>
              <a:t>Prof. </a:t>
            </a:r>
            <a:r>
              <a:rPr dirty="0" sz="1600" spc="-40" b="1">
                <a:solidFill>
                  <a:srgbClr val="FFFFFF"/>
                </a:solidFill>
                <a:latin typeface="Trebuchet MS"/>
                <a:cs typeface="Trebuchet MS"/>
              </a:rPr>
              <a:t>D.S. </a:t>
            </a:r>
            <a:r>
              <a:rPr dirty="0" sz="1600" spc="-25" b="1">
                <a:solidFill>
                  <a:srgbClr val="FFFFFF"/>
                </a:solidFill>
                <a:latin typeface="Trebuchet MS"/>
                <a:cs typeface="Trebuchet MS"/>
              </a:rPr>
              <a:t>Zingade,Omkar Buchade,Nilesh Mehta,Shubham Ghodekar,Chandan  </a:t>
            </a:r>
            <a:r>
              <a:rPr dirty="0" sz="1600" spc="-70" b="1">
                <a:solidFill>
                  <a:srgbClr val="FFFFFF"/>
                </a:solidFill>
                <a:latin typeface="Trebuchet MS"/>
                <a:cs typeface="Trebuchet MS"/>
              </a:rPr>
              <a:t>Mehta,” </a:t>
            </a:r>
            <a:r>
              <a:rPr dirty="0" sz="1600" spc="-55" b="1" i="1">
                <a:solidFill>
                  <a:srgbClr val="FFFFFF"/>
                </a:solidFill>
                <a:latin typeface="Arial"/>
                <a:cs typeface="Arial"/>
              </a:rPr>
              <a:t>Crop </a:t>
            </a:r>
            <a:r>
              <a:rPr dirty="0" sz="1600" spc="-45" b="1" i="1">
                <a:solidFill>
                  <a:srgbClr val="FFFFFF"/>
                </a:solidFill>
                <a:latin typeface="Arial"/>
                <a:cs typeface="Arial"/>
              </a:rPr>
              <a:t>Recommendation </a:t>
            </a:r>
            <a:r>
              <a:rPr dirty="0" sz="1600" spc="-60" b="1" i="1">
                <a:solidFill>
                  <a:srgbClr val="FFFFFF"/>
                </a:solidFill>
                <a:latin typeface="Arial"/>
                <a:cs typeface="Arial"/>
              </a:rPr>
              <a:t>System </a:t>
            </a:r>
            <a:r>
              <a:rPr dirty="0" sz="1600" spc="-40" b="1" i="1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dirty="0" sz="1600" spc="-60" b="1" i="1">
                <a:solidFill>
                  <a:srgbClr val="FFFFFF"/>
                </a:solidFill>
                <a:latin typeface="Arial"/>
                <a:cs typeface="Arial"/>
              </a:rPr>
              <a:t>Precision </a:t>
            </a:r>
            <a:r>
              <a:rPr dirty="0" sz="1600" spc="-65" b="1" i="1">
                <a:solidFill>
                  <a:srgbClr val="FFFFFF"/>
                </a:solidFill>
                <a:latin typeface="Arial"/>
                <a:cs typeface="Arial"/>
              </a:rPr>
              <a:t>Agriculture</a:t>
            </a:r>
            <a:r>
              <a:rPr dirty="0" sz="1600" spc="-65" b="1">
                <a:solidFill>
                  <a:srgbClr val="FFFFFF"/>
                </a:solidFill>
                <a:latin typeface="Trebuchet MS"/>
                <a:cs typeface="Trebuchet MS"/>
              </a:rPr>
              <a:t>”,International </a:t>
            </a:r>
            <a:r>
              <a:rPr dirty="0" sz="1600" spc="-55" b="1">
                <a:solidFill>
                  <a:srgbClr val="FFFFFF"/>
                </a:solidFill>
                <a:latin typeface="Trebuchet MS"/>
                <a:cs typeface="Trebuchet MS"/>
              </a:rPr>
              <a:t>Journal  </a:t>
            </a:r>
            <a:r>
              <a:rPr dirty="0" sz="1600" spc="-45" b="1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dirty="0" sz="1600" spc="-10" b="1">
                <a:solidFill>
                  <a:srgbClr val="FFFFFF"/>
                </a:solidFill>
                <a:latin typeface="Trebuchet MS"/>
                <a:cs typeface="Trebuchet MS"/>
              </a:rPr>
              <a:t>Advance </a:t>
            </a:r>
            <a:r>
              <a:rPr dirty="0" sz="1600" spc="-20" b="1">
                <a:solidFill>
                  <a:srgbClr val="FFFFFF"/>
                </a:solidFill>
                <a:latin typeface="Trebuchet MS"/>
                <a:cs typeface="Trebuchet MS"/>
              </a:rPr>
              <a:t>Engineering </a:t>
            </a:r>
            <a:r>
              <a:rPr dirty="0" sz="1600" spc="-15" b="1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1600" spc="-20" b="1">
                <a:solidFill>
                  <a:srgbClr val="FFFFFF"/>
                </a:solidFill>
                <a:latin typeface="Trebuchet MS"/>
                <a:cs typeface="Trebuchet MS"/>
              </a:rPr>
              <a:t>Research </a:t>
            </a:r>
            <a:r>
              <a:rPr dirty="0" sz="1600" spc="-30" b="1">
                <a:solidFill>
                  <a:srgbClr val="FFFFFF"/>
                </a:solidFill>
                <a:latin typeface="Trebuchet MS"/>
                <a:cs typeface="Trebuchet MS"/>
              </a:rPr>
              <a:t>Development </a:t>
            </a:r>
            <a:r>
              <a:rPr dirty="0" sz="1600" spc="-15" b="1">
                <a:solidFill>
                  <a:srgbClr val="FFFFFF"/>
                </a:solidFill>
                <a:latin typeface="Trebuchet MS"/>
                <a:cs typeface="Trebuchet MS"/>
              </a:rPr>
              <a:t>Special </a:t>
            </a:r>
            <a:r>
              <a:rPr dirty="0" sz="1600" spc="5" b="1">
                <a:solidFill>
                  <a:srgbClr val="FFFFFF"/>
                </a:solidFill>
                <a:latin typeface="Trebuchet MS"/>
                <a:cs typeface="Trebuchet MS"/>
              </a:rPr>
              <a:t>Issue </a:t>
            </a:r>
            <a:r>
              <a:rPr dirty="0" sz="1600" spc="-15" b="1">
                <a:solidFill>
                  <a:srgbClr val="FFFFFF"/>
                </a:solidFill>
                <a:latin typeface="Trebuchet MS"/>
                <a:cs typeface="Trebuchet MS"/>
              </a:rPr>
              <a:t>on </a:t>
            </a:r>
            <a:r>
              <a:rPr dirty="0" sz="1600" spc="-40" b="1">
                <a:solidFill>
                  <a:srgbClr val="FFFFFF"/>
                </a:solidFill>
                <a:latin typeface="Trebuchet MS"/>
                <a:cs typeface="Trebuchet MS"/>
              </a:rPr>
              <a:t>Recent </a:t>
            </a:r>
            <a:r>
              <a:rPr dirty="0" sz="1600" spc="-35" b="1">
                <a:solidFill>
                  <a:srgbClr val="FFFFFF"/>
                </a:solidFill>
                <a:latin typeface="Trebuchet MS"/>
                <a:cs typeface="Trebuchet MS"/>
              </a:rPr>
              <a:t>Trends </a:t>
            </a:r>
            <a:r>
              <a:rPr dirty="0" sz="1600" spc="-65" b="1">
                <a:solidFill>
                  <a:srgbClr val="FFFFFF"/>
                </a:solidFill>
                <a:latin typeface="Trebuchet MS"/>
                <a:cs typeface="Trebuchet MS"/>
              </a:rPr>
              <a:t>in  </a:t>
            </a:r>
            <a:r>
              <a:rPr dirty="0" sz="1600" spc="-5" b="1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1600" spc="-35" b="1">
                <a:solidFill>
                  <a:srgbClr val="FFFFFF"/>
                </a:solidFill>
                <a:latin typeface="Trebuchet MS"/>
                <a:cs typeface="Trebuchet MS"/>
              </a:rPr>
              <a:t>Engineering</a:t>
            </a:r>
            <a:r>
              <a:rPr dirty="0" sz="1600" spc="-35" b="1" i="1">
                <a:solidFill>
                  <a:srgbClr val="FFFFFF"/>
                </a:solidFill>
                <a:latin typeface="Trebuchet MS"/>
                <a:cs typeface="Trebuchet MS"/>
              </a:rPr>
              <a:t>, </a:t>
            </a:r>
            <a:r>
              <a:rPr dirty="0" sz="1600" spc="-20" b="1">
                <a:solidFill>
                  <a:srgbClr val="FFFFFF"/>
                </a:solidFill>
                <a:latin typeface="Trebuchet MS"/>
                <a:cs typeface="Trebuchet MS"/>
              </a:rPr>
              <a:t>Volume </a:t>
            </a:r>
            <a:r>
              <a:rPr dirty="0" sz="1600" spc="-105" b="1">
                <a:solidFill>
                  <a:srgbClr val="FFFFFF"/>
                </a:solidFill>
                <a:latin typeface="Trebuchet MS"/>
                <a:cs typeface="Trebuchet MS"/>
              </a:rPr>
              <a:t>4, </a:t>
            </a:r>
            <a:r>
              <a:rPr dirty="0" sz="1600" spc="-15" b="1">
                <a:solidFill>
                  <a:srgbClr val="FFFFFF"/>
                </a:solidFill>
                <a:latin typeface="Trebuchet MS"/>
                <a:cs typeface="Trebuchet MS"/>
              </a:rPr>
              <a:t>Special </a:t>
            </a:r>
            <a:r>
              <a:rPr dirty="0" sz="1600" spc="5" b="1">
                <a:solidFill>
                  <a:srgbClr val="FFFFFF"/>
                </a:solidFill>
                <a:latin typeface="Trebuchet MS"/>
                <a:cs typeface="Trebuchet MS"/>
              </a:rPr>
              <a:t>Issue </a:t>
            </a:r>
            <a:r>
              <a:rPr dirty="0" sz="1600" spc="-90" b="1">
                <a:solidFill>
                  <a:srgbClr val="FFFFFF"/>
                </a:solidFill>
                <a:latin typeface="Trebuchet MS"/>
                <a:cs typeface="Trebuchet MS"/>
              </a:rPr>
              <a:t>5,</a:t>
            </a:r>
            <a:r>
              <a:rPr dirty="0" sz="1600" spc="-35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80" b="1">
                <a:solidFill>
                  <a:srgbClr val="FFFFFF"/>
                </a:solidFill>
                <a:latin typeface="Trebuchet MS"/>
                <a:cs typeface="Trebuchet MS"/>
              </a:rPr>
              <a:t>Dec.-2017.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FFFFFF"/>
              </a:buClr>
              <a:buFont typeface="Trebuchet MS"/>
              <a:buAutoNum type="arabicPlain" startAt="5"/>
            </a:pPr>
            <a:endParaRPr sz="1850">
              <a:latin typeface="Times New Roman"/>
              <a:cs typeface="Times New Roman"/>
            </a:endParaRPr>
          </a:p>
          <a:p>
            <a:pPr algn="just" marL="12700" marR="6985">
              <a:lnSpc>
                <a:spcPct val="113300"/>
              </a:lnSpc>
              <a:buSzPct val="93750"/>
              <a:buAutoNum type="arabicPlain" startAt="5"/>
              <a:tabLst>
                <a:tab pos="243204" algn="l"/>
                <a:tab pos="1473200" algn="l"/>
                <a:tab pos="2507615" algn="l"/>
                <a:tab pos="3656329" algn="l"/>
                <a:tab pos="4964430" algn="l"/>
                <a:tab pos="5998845" algn="l"/>
                <a:tab pos="7381240" algn="l"/>
              </a:tabLst>
            </a:pPr>
            <a:r>
              <a:rPr dirty="0" sz="1600" spc="-60" b="1">
                <a:solidFill>
                  <a:srgbClr val="FFFFFF"/>
                </a:solidFill>
                <a:latin typeface="Trebuchet MS"/>
                <a:cs typeface="Trebuchet MS"/>
              </a:rPr>
              <a:t>Link</a:t>
            </a:r>
            <a:r>
              <a:rPr dirty="0" sz="1600" spc="-60" b="1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1600" spc="-45" b="1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1600" spc="-45" b="1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1600" spc="-65" b="1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1600" spc="-65" b="1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1600" spc="-60" b="1">
                <a:solidFill>
                  <a:srgbClr val="FFFFFF"/>
                </a:solidFill>
                <a:latin typeface="Trebuchet MS"/>
                <a:cs typeface="Trebuchet MS"/>
              </a:rPr>
              <a:t>drive</a:t>
            </a:r>
            <a:r>
              <a:rPr dirty="0" sz="1600" spc="-60" b="1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1600" spc="-45" b="1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1600" spc="-45" b="1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1600" spc="-35" b="1">
                <a:solidFill>
                  <a:srgbClr val="FFFFFF"/>
                </a:solidFill>
                <a:latin typeface="Trebuchet MS"/>
                <a:cs typeface="Trebuchet MS"/>
              </a:rPr>
              <a:t>paper</a:t>
            </a:r>
            <a:r>
              <a:rPr dirty="0" sz="1600" spc="-35" b="1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1600" spc="-70" b="1">
                <a:solidFill>
                  <a:srgbClr val="FFFFFF"/>
                </a:solidFill>
                <a:latin typeface="Trebuchet MS"/>
                <a:cs typeface="Trebuchet MS"/>
              </a:rPr>
              <a:t>referred  </a:t>
            </a:r>
            <a:r>
              <a:rPr dirty="0" u="heavy" sz="1600" spc="-35" b="1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Trebuchet MS"/>
                <a:cs typeface="Trebuchet MS"/>
                <a:hlinkClick r:id="rId3"/>
              </a:rPr>
              <a:t>https://drive.google.com/open?id=10a_-A85xa9Q93tmb40xGigKSSLf2H2Ij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00855" y="3322567"/>
            <a:ext cx="4342765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spc="-95" b="0">
                <a:latin typeface="Arial"/>
                <a:cs typeface="Arial"/>
              </a:rPr>
              <a:t>Thank</a:t>
            </a:r>
            <a:r>
              <a:rPr dirty="0" sz="7200" spc="-229" b="0">
                <a:latin typeface="Arial"/>
                <a:cs typeface="Arial"/>
              </a:rPr>
              <a:t> </a:t>
            </a:r>
            <a:r>
              <a:rPr dirty="0" sz="7200" spc="-75" b="0">
                <a:latin typeface="Arial"/>
                <a:cs typeface="Arial"/>
              </a:rPr>
              <a:t>You</a:t>
            </a:r>
            <a:endParaRPr sz="7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26AE6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61682" y="291540"/>
            <a:ext cx="224980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90">
                <a:latin typeface="Arial"/>
                <a:cs typeface="Arial"/>
              </a:rPr>
              <a:t>Content</a:t>
            </a:r>
            <a:endParaRPr sz="4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8874" y="1424095"/>
            <a:ext cx="1991360" cy="3168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1800" spc="-40" b="1">
                <a:solidFill>
                  <a:srgbClr val="FFFFFF"/>
                </a:solidFill>
                <a:latin typeface="Trebuchet MS"/>
                <a:cs typeface="Trebuchet MS"/>
              </a:rPr>
              <a:t>Abstract  </a:t>
            </a:r>
            <a:r>
              <a:rPr dirty="0" sz="1800" spc="-60" b="1">
                <a:solidFill>
                  <a:srgbClr val="FFFFFF"/>
                </a:solidFill>
                <a:latin typeface="Trebuchet MS"/>
                <a:cs typeface="Trebuchet MS"/>
              </a:rPr>
              <a:t>Introduction  </a:t>
            </a:r>
            <a:r>
              <a:rPr dirty="0" sz="1800" spc="-85" b="1">
                <a:solidFill>
                  <a:srgbClr val="FFFFFF"/>
                </a:solidFill>
                <a:latin typeface="Trebuchet MS"/>
                <a:cs typeface="Trebuchet MS"/>
              </a:rPr>
              <a:t>Literature </a:t>
            </a:r>
            <a:r>
              <a:rPr dirty="0" sz="1800" spc="-40" b="1">
                <a:solidFill>
                  <a:srgbClr val="FFFFFF"/>
                </a:solidFill>
                <a:latin typeface="Trebuchet MS"/>
                <a:cs typeface="Trebuchet MS"/>
              </a:rPr>
              <a:t>Review  Problem</a:t>
            </a:r>
            <a:r>
              <a:rPr dirty="0" sz="1800" spc="-14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50" b="1">
                <a:solidFill>
                  <a:srgbClr val="FFFFFF"/>
                </a:solidFill>
                <a:latin typeface="Trebuchet MS"/>
                <a:cs typeface="Trebuchet MS"/>
              </a:rPr>
              <a:t>Statement  </a:t>
            </a:r>
            <a:r>
              <a:rPr dirty="0" sz="1800" spc="-75" b="1">
                <a:solidFill>
                  <a:srgbClr val="FFFFFF"/>
                </a:solidFill>
                <a:latin typeface="Trebuchet MS"/>
                <a:cs typeface="Trebuchet MS"/>
              </a:rPr>
              <a:t>Project</a:t>
            </a:r>
            <a:r>
              <a:rPr dirty="0" sz="1800" spc="-9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15" b="1">
                <a:solidFill>
                  <a:srgbClr val="FFFFFF"/>
                </a:solidFill>
                <a:latin typeface="Trebuchet MS"/>
                <a:cs typeface="Trebuchet MS"/>
              </a:rPr>
              <a:t>Scope</a:t>
            </a:r>
            <a:endParaRPr sz="1800">
              <a:latin typeface="Trebuchet MS"/>
              <a:cs typeface="Trebuchet MS"/>
            </a:endParaRPr>
          </a:p>
          <a:p>
            <a:pPr marL="12700" marR="146685">
              <a:lnSpc>
                <a:spcPct val="114599"/>
              </a:lnSpc>
            </a:pPr>
            <a:r>
              <a:rPr dirty="0" sz="1800" spc="35" b="1">
                <a:solidFill>
                  <a:srgbClr val="FFFFFF"/>
                </a:solidFill>
                <a:latin typeface="Trebuchet MS"/>
                <a:cs typeface="Trebuchet MS"/>
              </a:rPr>
              <a:t>Use </a:t>
            </a:r>
            <a:r>
              <a:rPr dirty="0" sz="1800" spc="5" b="1">
                <a:solidFill>
                  <a:srgbClr val="FFFFFF"/>
                </a:solidFill>
                <a:latin typeface="Trebuchet MS"/>
                <a:cs typeface="Trebuchet MS"/>
              </a:rPr>
              <a:t>case</a:t>
            </a:r>
            <a:r>
              <a:rPr dirty="0" sz="1800" spc="-25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25" b="1">
                <a:solidFill>
                  <a:srgbClr val="FFFFFF"/>
                </a:solidFill>
                <a:latin typeface="Trebuchet MS"/>
                <a:cs typeface="Trebuchet MS"/>
              </a:rPr>
              <a:t>diagram  </a:t>
            </a:r>
            <a:r>
              <a:rPr dirty="0" sz="1800" spc="-55" b="1">
                <a:solidFill>
                  <a:srgbClr val="FFFFFF"/>
                </a:solidFill>
                <a:latin typeface="Trebuchet MS"/>
                <a:cs typeface="Trebuchet MS"/>
              </a:rPr>
              <a:t>Prototype</a:t>
            </a:r>
            <a:endParaRPr sz="1800">
              <a:latin typeface="Trebuchet MS"/>
              <a:cs typeface="Trebuchet MS"/>
            </a:endParaRPr>
          </a:p>
          <a:p>
            <a:pPr marL="12700" marR="20955">
              <a:lnSpc>
                <a:spcPct val="114599"/>
              </a:lnSpc>
            </a:pPr>
            <a:r>
              <a:rPr dirty="0" sz="1800" spc="-75" b="1">
                <a:solidFill>
                  <a:srgbClr val="FFFFFF"/>
                </a:solidFill>
                <a:latin typeface="Trebuchet MS"/>
                <a:cs typeface="Trebuchet MS"/>
              </a:rPr>
              <a:t>Project Future</a:t>
            </a:r>
            <a:r>
              <a:rPr dirty="0" sz="1800" spc="-16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25" b="1">
                <a:solidFill>
                  <a:srgbClr val="FFFFFF"/>
                </a:solidFill>
                <a:latin typeface="Trebuchet MS"/>
                <a:cs typeface="Trebuchet MS"/>
              </a:rPr>
              <a:t>Plan  </a:t>
            </a:r>
            <a:r>
              <a:rPr dirty="0" sz="1800" spc="-30" b="1">
                <a:solidFill>
                  <a:srgbClr val="FFFFFF"/>
                </a:solidFill>
                <a:latin typeface="Trebuchet MS"/>
                <a:cs typeface="Trebuchet MS"/>
              </a:rPr>
              <a:t>Summary  </a:t>
            </a:r>
            <a:r>
              <a:rPr dirty="0" sz="1800" spc="-35" b="1">
                <a:solidFill>
                  <a:srgbClr val="FFFFFF"/>
                </a:solidFill>
                <a:latin typeface="Trebuchet MS"/>
                <a:cs typeface="Trebuchet MS"/>
              </a:rPr>
              <a:t>References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30190" y="1400222"/>
            <a:ext cx="3994441" cy="29952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26AE6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383160" y="2571744"/>
            <a:ext cx="1213112" cy="22002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08773" y="1085089"/>
            <a:ext cx="8128000" cy="14065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3300"/>
              </a:lnSpc>
              <a:spcBef>
                <a:spcPts val="100"/>
              </a:spcBef>
            </a:pPr>
            <a:r>
              <a:rPr dirty="0" sz="1600" spc="-45" b="1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dirty="0" sz="1600" spc="-10" b="1">
                <a:solidFill>
                  <a:srgbClr val="FFFFFF"/>
                </a:solidFill>
                <a:latin typeface="Trebuchet MS"/>
                <a:cs typeface="Trebuchet MS"/>
              </a:rPr>
              <a:t>basic </a:t>
            </a:r>
            <a:r>
              <a:rPr dirty="0" sz="1600" spc="-30" b="1">
                <a:solidFill>
                  <a:srgbClr val="FFFFFF"/>
                </a:solidFill>
                <a:latin typeface="Trebuchet MS"/>
                <a:cs typeface="Trebuchet MS"/>
              </a:rPr>
              <a:t>idea </a:t>
            </a:r>
            <a:r>
              <a:rPr dirty="0" sz="1600" spc="-35" b="1">
                <a:solidFill>
                  <a:srgbClr val="FFFFFF"/>
                </a:solidFill>
                <a:latin typeface="Trebuchet MS"/>
                <a:cs typeface="Trebuchet MS"/>
              </a:rPr>
              <a:t>behind </a:t>
            </a:r>
            <a:r>
              <a:rPr dirty="0" sz="1600" spc="-55" b="1">
                <a:solidFill>
                  <a:srgbClr val="FFFFFF"/>
                </a:solidFill>
                <a:latin typeface="Trebuchet MS"/>
                <a:cs typeface="Trebuchet MS"/>
              </a:rPr>
              <a:t>our </a:t>
            </a:r>
            <a:r>
              <a:rPr dirty="0" sz="1600" spc="-75" b="1">
                <a:solidFill>
                  <a:srgbClr val="FFFFFF"/>
                </a:solidFill>
                <a:latin typeface="Trebuchet MS"/>
                <a:cs typeface="Trebuchet MS"/>
              </a:rPr>
              <a:t>project </a:t>
            </a:r>
            <a:r>
              <a:rPr dirty="0" sz="1600" spc="-15" b="1">
                <a:solidFill>
                  <a:srgbClr val="FFFFFF"/>
                </a:solidFill>
                <a:latin typeface="Trebuchet MS"/>
                <a:cs typeface="Trebuchet MS"/>
              </a:rPr>
              <a:t>is </a:t>
            </a:r>
            <a:r>
              <a:rPr dirty="0" sz="1600" spc="-60" b="1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dirty="0" sz="1600" spc="-10" b="1">
                <a:solidFill>
                  <a:srgbClr val="FFFFFF"/>
                </a:solidFill>
                <a:latin typeface="Trebuchet MS"/>
                <a:cs typeface="Trebuchet MS"/>
              </a:rPr>
              <a:t>give </a:t>
            </a:r>
            <a:r>
              <a:rPr dirty="0" sz="1600" spc="-20" b="1">
                <a:solidFill>
                  <a:srgbClr val="FFFFFF"/>
                </a:solidFill>
                <a:latin typeface="Trebuchet MS"/>
                <a:cs typeface="Trebuchet MS"/>
              </a:rPr>
              <a:t>an </a:t>
            </a:r>
            <a:r>
              <a:rPr dirty="0" sz="1600" spc="-45" b="1">
                <a:solidFill>
                  <a:srgbClr val="FFFFFF"/>
                </a:solidFill>
                <a:latin typeface="Trebuchet MS"/>
                <a:cs typeface="Trebuchet MS"/>
              </a:rPr>
              <a:t>online </a:t>
            </a:r>
            <a:r>
              <a:rPr dirty="0" sz="1600" spc="-30" b="1">
                <a:solidFill>
                  <a:srgbClr val="FFFFFF"/>
                </a:solidFill>
                <a:latin typeface="Trebuchet MS"/>
                <a:cs typeface="Trebuchet MS"/>
              </a:rPr>
              <a:t>web </a:t>
            </a:r>
            <a:r>
              <a:rPr dirty="0" sz="1600" spc="5" b="1">
                <a:solidFill>
                  <a:srgbClr val="FFFFFF"/>
                </a:solidFill>
                <a:latin typeface="Trebuchet MS"/>
                <a:cs typeface="Trebuchet MS"/>
              </a:rPr>
              <a:t>based </a:t>
            </a:r>
            <a:r>
              <a:rPr dirty="0" sz="1600" spc="-45" b="1">
                <a:solidFill>
                  <a:srgbClr val="FFFFFF"/>
                </a:solidFill>
                <a:latin typeface="Trebuchet MS"/>
                <a:cs typeface="Trebuchet MS"/>
              </a:rPr>
              <a:t>application </a:t>
            </a:r>
            <a:r>
              <a:rPr dirty="0" sz="1600" spc="-15" b="1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1600" spc="5" b="1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dirty="0" sz="1600" spc="-30" b="1">
                <a:solidFill>
                  <a:srgbClr val="FFFFFF"/>
                </a:solidFill>
                <a:latin typeface="Trebuchet MS"/>
                <a:cs typeface="Trebuchet MS"/>
              </a:rPr>
              <a:t>web  </a:t>
            </a:r>
            <a:r>
              <a:rPr dirty="0" sz="1600" spc="-45" b="1">
                <a:solidFill>
                  <a:srgbClr val="FFFFFF"/>
                </a:solidFill>
                <a:latin typeface="Trebuchet MS"/>
                <a:cs typeface="Trebuchet MS"/>
              </a:rPr>
              <a:t>site </a:t>
            </a:r>
            <a:r>
              <a:rPr dirty="0" sz="1600" spc="-60" b="1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dirty="0" sz="1600" spc="-65" b="1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dirty="0" sz="1600" spc="-55" b="1">
                <a:solidFill>
                  <a:srgbClr val="FFFFFF"/>
                </a:solidFill>
                <a:latin typeface="Trebuchet MS"/>
                <a:cs typeface="Trebuchet MS"/>
              </a:rPr>
              <a:t>farmers </a:t>
            </a:r>
            <a:r>
              <a:rPr dirty="0" sz="1600" spc="35" b="1">
                <a:solidFill>
                  <a:srgbClr val="FFFFFF"/>
                </a:solidFill>
                <a:latin typeface="Trebuchet MS"/>
                <a:cs typeface="Trebuchet MS"/>
              </a:rPr>
              <a:t>so </a:t>
            </a:r>
            <a:r>
              <a:rPr dirty="0" sz="1600" spc="-75" b="1">
                <a:solidFill>
                  <a:srgbClr val="FFFFFF"/>
                </a:solidFill>
                <a:latin typeface="Trebuchet MS"/>
                <a:cs typeface="Trebuchet MS"/>
              </a:rPr>
              <a:t>that </a:t>
            </a:r>
            <a:r>
              <a:rPr dirty="0" sz="1600" spc="-35" b="1">
                <a:solidFill>
                  <a:srgbClr val="FFFFFF"/>
                </a:solidFill>
                <a:latin typeface="Trebuchet MS"/>
                <a:cs typeface="Trebuchet MS"/>
              </a:rPr>
              <a:t>he </a:t>
            </a:r>
            <a:r>
              <a:rPr dirty="0" sz="1600" spc="-20" b="1">
                <a:solidFill>
                  <a:srgbClr val="FFFFFF"/>
                </a:solidFill>
                <a:latin typeface="Trebuchet MS"/>
                <a:cs typeface="Trebuchet MS"/>
              </a:rPr>
              <a:t>can </a:t>
            </a:r>
            <a:r>
              <a:rPr dirty="0" sz="1600" spc="-10" b="1">
                <a:solidFill>
                  <a:srgbClr val="FFFFFF"/>
                </a:solidFill>
                <a:latin typeface="Trebuchet MS"/>
                <a:cs typeface="Trebuchet MS"/>
              </a:rPr>
              <a:t>get </a:t>
            </a:r>
            <a:r>
              <a:rPr dirty="0" sz="1600" spc="-65" b="1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dirty="0" sz="1600" spc="-15" b="1">
                <a:solidFill>
                  <a:srgbClr val="FFFFFF"/>
                </a:solidFill>
                <a:latin typeface="Trebuchet MS"/>
                <a:cs typeface="Trebuchet MS"/>
              </a:rPr>
              <a:t>storage </a:t>
            </a:r>
            <a:r>
              <a:rPr dirty="0" sz="1600" b="1">
                <a:solidFill>
                  <a:srgbClr val="FFFFFF"/>
                </a:solidFill>
                <a:latin typeface="Trebuchet MS"/>
                <a:cs typeface="Trebuchet MS"/>
              </a:rPr>
              <a:t>space </a:t>
            </a:r>
            <a:r>
              <a:rPr dirty="0" sz="1600" spc="-55" b="1">
                <a:solidFill>
                  <a:srgbClr val="FFFFFF"/>
                </a:solidFill>
                <a:latin typeface="Trebuchet MS"/>
                <a:cs typeface="Trebuchet MS"/>
              </a:rPr>
              <a:t>faster </a:t>
            </a:r>
            <a:r>
              <a:rPr dirty="0" sz="1600" spc="-65" b="1">
                <a:solidFill>
                  <a:srgbClr val="FFFFFF"/>
                </a:solidFill>
                <a:latin typeface="Trebuchet MS"/>
                <a:cs typeface="Trebuchet MS"/>
              </a:rPr>
              <a:t>without </a:t>
            </a:r>
            <a:r>
              <a:rPr dirty="0" sz="1600" spc="-40" b="1">
                <a:solidFill>
                  <a:srgbClr val="FFFFFF"/>
                </a:solidFill>
                <a:latin typeface="Trebuchet MS"/>
                <a:cs typeface="Trebuchet MS"/>
              </a:rPr>
              <a:t>much </a:t>
            </a:r>
            <a:r>
              <a:rPr dirty="0" sz="1600" spc="-15" b="1">
                <a:solidFill>
                  <a:srgbClr val="FFFFFF"/>
                </a:solidFill>
                <a:latin typeface="Trebuchet MS"/>
                <a:cs typeface="Trebuchet MS"/>
              </a:rPr>
              <a:t>wasting </a:t>
            </a:r>
            <a:r>
              <a:rPr dirty="0" sz="1600" spc="-45" b="1">
                <a:solidFill>
                  <a:srgbClr val="FFFFFF"/>
                </a:solidFill>
                <a:latin typeface="Trebuchet MS"/>
                <a:cs typeface="Trebuchet MS"/>
              </a:rPr>
              <a:t>of  </a:t>
            </a:r>
            <a:r>
              <a:rPr dirty="0" sz="1600" spc="-100" b="1">
                <a:solidFill>
                  <a:srgbClr val="FFFFFF"/>
                </a:solidFill>
                <a:latin typeface="Trebuchet MS"/>
                <a:cs typeface="Trebuchet MS"/>
              </a:rPr>
              <a:t>time, </a:t>
            </a:r>
            <a:r>
              <a:rPr dirty="0" sz="1600" spc="-30" b="1">
                <a:solidFill>
                  <a:srgbClr val="FFFFFF"/>
                </a:solidFill>
                <a:latin typeface="Trebuchet MS"/>
                <a:cs typeface="Trebuchet MS"/>
              </a:rPr>
              <a:t>money </a:t>
            </a:r>
            <a:r>
              <a:rPr dirty="0" sz="1600" spc="-15" b="1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1600" spc="-75" b="1">
                <a:solidFill>
                  <a:srgbClr val="FFFFFF"/>
                </a:solidFill>
                <a:latin typeface="Trebuchet MS"/>
                <a:cs typeface="Trebuchet MS"/>
              </a:rPr>
              <a:t>efforts. </a:t>
            </a:r>
            <a:r>
              <a:rPr dirty="0" sz="1600" spc="-25" b="1">
                <a:solidFill>
                  <a:srgbClr val="FFFFFF"/>
                </a:solidFill>
                <a:latin typeface="Trebuchet MS"/>
                <a:cs typeface="Trebuchet MS"/>
              </a:rPr>
              <a:t>Our </a:t>
            </a:r>
            <a:r>
              <a:rPr dirty="0" sz="1600" spc="-20" b="1">
                <a:solidFill>
                  <a:srgbClr val="FFFFFF"/>
                </a:solidFill>
                <a:latin typeface="Trebuchet MS"/>
                <a:cs typeface="Trebuchet MS"/>
              </a:rPr>
              <a:t>system </a:t>
            </a:r>
            <a:r>
              <a:rPr dirty="0" sz="1600" spc="-80" b="1">
                <a:solidFill>
                  <a:srgbClr val="FFFFFF"/>
                </a:solidFill>
                <a:latin typeface="Trebuchet MS"/>
                <a:cs typeface="Trebuchet MS"/>
              </a:rPr>
              <a:t>will </a:t>
            </a:r>
            <a:r>
              <a:rPr dirty="0" sz="1600" spc="-5" b="1">
                <a:solidFill>
                  <a:srgbClr val="FFFFFF"/>
                </a:solidFill>
                <a:latin typeface="Trebuchet MS"/>
                <a:cs typeface="Trebuchet MS"/>
              </a:rPr>
              <a:t>also </a:t>
            </a:r>
            <a:r>
              <a:rPr dirty="0" sz="1600" spc="-10" b="1">
                <a:solidFill>
                  <a:srgbClr val="FFFFFF"/>
                </a:solidFill>
                <a:latin typeface="Trebuchet MS"/>
                <a:cs typeface="Trebuchet MS"/>
              </a:rPr>
              <a:t>give </a:t>
            </a:r>
            <a:r>
              <a:rPr dirty="0" sz="1600" spc="5" b="1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dirty="0" sz="1600" spc="-60" b="1">
                <a:solidFill>
                  <a:srgbClr val="FFFFFF"/>
                </a:solidFill>
                <a:latin typeface="Trebuchet MS"/>
                <a:cs typeface="Trebuchet MS"/>
              </a:rPr>
              <a:t>notification to </a:t>
            </a:r>
            <a:r>
              <a:rPr dirty="0" sz="1600" spc="-65" b="1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dirty="0" sz="1600" spc="-75" b="1">
                <a:solidFill>
                  <a:srgbClr val="FFFFFF"/>
                </a:solidFill>
                <a:latin typeface="Trebuchet MS"/>
                <a:cs typeface="Trebuchet MS"/>
              </a:rPr>
              <a:t>farmer </a:t>
            </a:r>
            <a:r>
              <a:rPr dirty="0" sz="1600" spc="-20" b="1">
                <a:solidFill>
                  <a:srgbClr val="FFFFFF"/>
                </a:solidFill>
                <a:latin typeface="Trebuchet MS"/>
                <a:cs typeface="Trebuchet MS"/>
              </a:rPr>
              <a:t>regarding  </a:t>
            </a:r>
            <a:r>
              <a:rPr dirty="0" sz="1600" spc="-65" b="1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dirty="0" sz="1600" spc="-70" b="1">
                <a:solidFill>
                  <a:srgbClr val="FFFFFF"/>
                </a:solidFill>
                <a:latin typeface="Trebuchet MS"/>
                <a:cs typeface="Trebuchet MS"/>
              </a:rPr>
              <a:t>expiry </a:t>
            </a:r>
            <a:r>
              <a:rPr dirty="0" sz="1600" spc="-45" b="1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dirty="0" sz="1600" spc="-35" b="1">
                <a:solidFill>
                  <a:srgbClr val="FFFFFF"/>
                </a:solidFill>
                <a:latin typeface="Trebuchet MS"/>
                <a:cs typeface="Trebuchet MS"/>
              </a:rPr>
              <a:t>stored </a:t>
            </a:r>
            <a:r>
              <a:rPr dirty="0" sz="1600" spc="40" b="1">
                <a:solidFill>
                  <a:srgbClr val="FFFFFF"/>
                </a:solidFill>
                <a:latin typeface="Trebuchet MS"/>
                <a:cs typeface="Trebuchet MS"/>
              </a:rPr>
              <a:t>goods </a:t>
            </a:r>
            <a:r>
              <a:rPr dirty="0" sz="1600" spc="-65" b="1">
                <a:solidFill>
                  <a:srgbClr val="FFFFFF"/>
                </a:solidFill>
                <a:latin typeface="Trebuchet MS"/>
                <a:cs typeface="Trebuchet MS"/>
              </a:rPr>
              <a:t>in particular </a:t>
            </a:r>
            <a:r>
              <a:rPr dirty="0" sz="1600" spc="-30" b="1">
                <a:solidFill>
                  <a:srgbClr val="FFFFFF"/>
                </a:solidFill>
                <a:latin typeface="Trebuchet MS"/>
                <a:cs typeface="Trebuchet MS"/>
              </a:rPr>
              <a:t>warehouse </a:t>
            </a:r>
            <a:r>
              <a:rPr dirty="0" sz="1600" spc="-20" b="1">
                <a:solidFill>
                  <a:srgbClr val="FFFFFF"/>
                </a:solidFill>
                <a:latin typeface="Trebuchet MS"/>
                <a:cs typeface="Trebuchet MS"/>
              </a:rPr>
              <a:t>according </a:t>
            </a:r>
            <a:r>
              <a:rPr dirty="0" sz="1600" spc="-60" b="1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dirty="0" sz="1600" spc="-85" b="1">
                <a:solidFill>
                  <a:srgbClr val="FFFFFF"/>
                </a:solidFill>
                <a:latin typeface="Trebuchet MS"/>
                <a:cs typeface="Trebuchet MS"/>
              </a:rPr>
              <a:t>their </a:t>
            </a:r>
            <a:r>
              <a:rPr dirty="0" sz="1600" spc="-55" b="1">
                <a:solidFill>
                  <a:srgbClr val="FFFFFF"/>
                </a:solidFill>
                <a:latin typeface="Trebuchet MS"/>
                <a:cs typeface="Trebuchet MS"/>
              </a:rPr>
              <a:t>lifespan. </a:t>
            </a:r>
            <a:r>
              <a:rPr dirty="0" sz="1600" spc="-25" b="1">
                <a:solidFill>
                  <a:srgbClr val="FFFFFF"/>
                </a:solidFill>
                <a:latin typeface="Trebuchet MS"/>
                <a:cs typeface="Trebuchet MS"/>
              </a:rPr>
              <a:t>Our  </a:t>
            </a:r>
            <a:r>
              <a:rPr dirty="0" sz="1600" spc="-20" b="1">
                <a:solidFill>
                  <a:srgbClr val="FFFFFF"/>
                </a:solidFill>
                <a:latin typeface="Trebuchet MS"/>
                <a:cs typeface="Trebuchet MS"/>
              </a:rPr>
              <a:t>system </a:t>
            </a:r>
            <a:r>
              <a:rPr dirty="0" sz="1600" spc="-80" b="1">
                <a:solidFill>
                  <a:srgbClr val="FFFFFF"/>
                </a:solidFill>
                <a:latin typeface="Trebuchet MS"/>
                <a:cs typeface="Trebuchet MS"/>
              </a:rPr>
              <a:t>will </a:t>
            </a:r>
            <a:r>
              <a:rPr dirty="0" sz="1600" spc="-15" b="1">
                <a:solidFill>
                  <a:srgbClr val="FFFFFF"/>
                </a:solidFill>
                <a:latin typeface="Trebuchet MS"/>
                <a:cs typeface="Trebuchet MS"/>
              </a:rPr>
              <a:t>be </a:t>
            </a:r>
            <a:r>
              <a:rPr dirty="0" sz="1600" spc="5" b="1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dirty="0" sz="1600" spc="-50" b="1">
                <a:solidFill>
                  <a:srgbClr val="FFFFFF"/>
                </a:solidFill>
                <a:latin typeface="Trebuchet MS"/>
                <a:cs typeface="Trebuchet MS"/>
              </a:rPr>
              <a:t>multilingual </a:t>
            </a:r>
            <a:r>
              <a:rPr dirty="0" sz="1600" spc="-75" b="1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dirty="0" sz="1600" spc="-25" b="1">
                <a:solidFill>
                  <a:srgbClr val="FFFFFF"/>
                </a:solidFill>
                <a:latin typeface="Trebuchet MS"/>
                <a:cs typeface="Trebuchet MS"/>
              </a:rPr>
              <a:t>understanding </a:t>
            </a:r>
            <a:r>
              <a:rPr dirty="0" sz="1600" spc="-45" b="1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1600" spc="-35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70" b="1">
                <a:solidFill>
                  <a:srgbClr val="FFFFFF"/>
                </a:solidFill>
                <a:latin typeface="Trebuchet MS"/>
                <a:cs typeface="Trebuchet MS"/>
              </a:rPr>
              <a:t>farmers.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703414" y="264311"/>
            <a:ext cx="173736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5"/>
              <a:t>Abstract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26AE6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22567" y="264311"/>
            <a:ext cx="249936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4"/>
              <a:t>Introduction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6672" y="1258233"/>
            <a:ext cx="7291070" cy="1406525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dirty="0" sz="1600" spc="-85" b="1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dirty="0" sz="1600" spc="-25" b="1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dirty="0" sz="1600" spc="-20" b="1">
                <a:solidFill>
                  <a:srgbClr val="FFFFFF"/>
                </a:solidFill>
                <a:latin typeface="Arial"/>
                <a:cs typeface="Arial"/>
              </a:rPr>
              <a:t>web </a:t>
            </a:r>
            <a:r>
              <a:rPr dirty="0" sz="1600" spc="-50" b="1">
                <a:solidFill>
                  <a:srgbClr val="FFFFFF"/>
                </a:solidFill>
                <a:latin typeface="Arial"/>
                <a:cs typeface="Arial"/>
              </a:rPr>
              <a:t>based </a:t>
            </a:r>
            <a:r>
              <a:rPr dirty="0" sz="1600" spc="-45" b="1">
                <a:solidFill>
                  <a:srgbClr val="FFFFFF"/>
                </a:solidFill>
                <a:latin typeface="Arial"/>
                <a:cs typeface="Arial"/>
              </a:rPr>
              <a:t>application </a:t>
            </a:r>
            <a:r>
              <a:rPr dirty="0" sz="1600" spc="-15" b="1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dirty="0" sz="1600" spc="-35" b="1">
                <a:solidFill>
                  <a:srgbClr val="FFFFFF"/>
                </a:solidFill>
                <a:latin typeface="Arial"/>
                <a:cs typeface="Arial"/>
              </a:rPr>
              <a:t>will allow </a:t>
            </a:r>
            <a:r>
              <a:rPr dirty="0" sz="1600" spc="-20" b="1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600" spc="-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45" b="1">
                <a:solidFill>
                  <a:srgbClr val="FFFFFF"/>
                </a:solidFill>
                <a:latin typeface="Arial"/>
                <a:cs typeface="Arial"/>
              </a:rPr>
              <a:t>farmers</a:t>
            </a:r>
            <a:endParaRPr sz="1600">
              <a:latin typeface="Arial"/>
              <a:cs typeface="Arial"/>
            </a:endParaRPr>
          </a:p>
          <a:p>
            <a:pPr marL="469900" indent="-351790">
              <a:lnSpc>
                <a:spcPct val="100000"/>
              </a:lnSpc>
              <a:spcBef>
                <a:spcPts val="254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1600" spc="-55" b="1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1600" spc="-50" b="1">
                <a:solidFill>
                  <a:srgbClr val="FFFFFF"/>
                </a:solidFill>
                <a:latin typeface="Arial"/>
                <a:cs typeface="Arial"/>
              </a:rPr>
              <a:t>store </a:t>
            </a:r>
            <a:r>
              <a:rPr dirty="0" sz="1600" spc="-30" b="1">
                <a:solidFill>
                  <a:srgbClr val="FFFFFF"/>
                </a:solidFill>
                <a:latin typeface="Arial"/>
                <a:cs typeface="Arial"/>
              </a:rPr>
              <a:t>their </a:t>
            </a:r>
            <a:r>
              <a:rPr dirty="0" sz="1600" spc="-75" b="1">
                <a:solidFill>
                  <a:srgbClr val="FFFFFF"/>
                </a:solidFill>
                <a:latin typeface="Arial"/>
                <a:cs typeface="Arial"/>
              </a:rPr>
              <a:t>crops </a:t>
            </a:r>
            <a:r>
              <a:rPr dirty="0" sz="1600" spc="-50" b="1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dirty="0" sz="1600" spc="-25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45" b="1">
                <a:solidFill>
                  <a:srgbClr val="FFFFFF"/>
                </a:solidFill>
                <a:latin typeface="Arial"/>
                <a:cs typeface="Arial"/>
              </a:rPr>
              <a:t>warehouse.</a:t>
            </a:r>
            <a:endParaRPr sz="1600">
              <a:latin typeface="Arial"/>
              <a:cs typeface="Arial"/>
            </a:endParaRPr>
          </a:p>
          <a:p>
            <a:pPr marL="469900" indent="-351790">
              <a:lnSpc>
                <a:spcPct val="100000"/>
              </a:lnSpc>
              <a:spcBef>
                <a:spcPts val="254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1600" spc="-65" b="1">
                <a:solidFill>
                  <a:srgbClr val="FFFFFF"/>
                </a:solidFill>
                <a:latin typeface="Arial"/>
                <a:cs typeface="Arial"/>
              </a:rPr>
              <a:t>Book </a:t>
            </a:r>
            <a:r>
              <a:rPr dirty="0" sz="1600" spc="-60" b="1">
                <a:solidFill>
                  <a:srgbClr val="FFFFFF"/>
                </a:solidFill>
                <a:latin typeface="Arial"/>
                <a:cs typeface="Arial"/>
              </a:rPr>
              <a:t>space </a:t>
            </a:r>
            <a:r>
              <a:rPr dirty="0" sz="1600" spc="-40" b="1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dirty="0" sz="1600" spc="-30" b="1">
                <a:solidFill>
                  <a:srgbClr val="FFFFFF"/>
                </a:solidFill>
                <a:latin typeface="Arial"/>
                <a:cs typeface="Arial"/>
              </a:rPr>
              <a:t>their</a:t>
            </a:r>
            <a:r>
              <a:rPr dirty="0" sz="1600" spc="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70" b="1">
                <a:solidFill>
                  <a:srgbClr val="FFFFFF"/>
                </a:solidFill>
                <a:latin typeface="Arial"/>
                <a:cs typeface="Arial"/>
              </a:rPr>
              <a:t>goods</a:t>
            </a:r>
            <a:endParaRPr sz="1600">
              <a:latin typeface="Arial"/>
              <a:cs typeface="Arial"/>
            </a:endParaRPr>
          </a:p>
          <a:p>
            <a:pPr marL="469900" marR="5080" indent="-351790">
              <a:lnSpc>
                <a:spcPct val="113300"/>
              </a:lnSpc>
              <a:buChar char="●"/>
              <a:tabLst>
                <a:tab pos="469265" algn="l"/>
                <a:tab pos="469900" algn="l"/>
              </a:tabLst>
            </a:pPr>
            <a:r>
              <a:rPr dirty="0" sz="1600" spc="-30" b="1">
                <a:solidFill>
                  <a:srgbClr val="FFFFFF"/>
                </a:solidFill>
                <a:latin typeface="Arial"/>
                <a:cs typeface="Arial"/>
              </a:rPr>
              <a:t>Take </a:t>
            </a:r>
            <a:r>
              <a:rPr dirty="0" sz="1600" spc="-60" b="1">
                <a:solidFill>
                  <a:srgbClr val="FFFFFF"/>
                </a:solidFill>
                <a:latin typeface="Arial"/>
                <a:cs typeface="Arial"/>
              </a:rPr>
              <a:t>decision </a:t>
            </a:r>
            <a:r>
              <a:rPr dirty="0" sz="1600" spc="-35" b="1">
                <a:solidFill>
                  <a:srgbClr val="FFFFFF"/>
                </a:solidFill>
                <a:latin typeface="Arial"/>
                <a:cs typeface="Arial"/>
              </a:rPr>
              <a:t>about </a:t>
            </a:r>
            <a:r>
              <a:rPr dirty="0" sz="1600" spc="-50" b="1">
                <a:solidFill>
                  <a:srgbClr val="FFFFFF"/>
                </a:solidFill>
                <a:latin typeface="Arial"/>
                <a:cs typeface="Arial"/>
              </a:rPr>
              <a:t>which </a:t>
            </a:r>
            <a:r>
              <a:rPr dirty="0" sz="1600" spc="-45" b="1">
                <a:solidFill>
                  <a:srgbClr val="FFFFFF"/>
                </a:solidFill>
                <a:latin typeface="Arial"/>
                <a:cs typeface="Arial"/>
              </a:rPr>
              <a:t>warehouse </a:t>
            </a:r>
            <a:r>
              <a:rPr dirty="0" sz="1600" spc="-50" b="1">
                <a:solidFill>
                  <a:srgbClr val="FFFFFF"/>
                </a:solidFill>
                <a:latin typeface="Arial"/>
                <a:cs typeface="Arial"/>
              </a:rPr>
              <a:t>selection </a:t>
            </a:r>
            <a:r>
              <a:rPr dirty="0" sz="1600" spc="-65" b="1">
                <a:solidFill>
                  <a:srgbClr val="FFFFFF"/>
                </a:solidFill>
                <a:latin typeface="Arial"/>
                <a:cs typeface="Arial"/>
              </a:rPr>
              <a:t>using </a:t>
            </a:r>
            <a:r>
              <a:rPr dirty="0" sz="1600" spc="-50" b="1">
                <a:solidFill>
                  <a:srgbClr val="FFFFFF"/>
                </a:solidFill>
                <a:latin typeface="Arial"/>
                <a:cs typeface="Arial"/>
              </a:rPr>
              <a:t>past </a:t>
            </a:r>
            <a:r>
              <a:rPr dirty="0" sz="1600" spc="-20" b="1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dirty="0" sz="1600" spc="-65" b="1">
                <a:solidFill>
                  <a:srgbClr val="FFFFFF"/>
                </a:solidFill>
                <a:latin typeface="Arial"/>
                <a:cs typeface="Arial"/>
              </a:rPr>
              <a:t>analysis  </a:t>
            </a:r>
            <a:r>
              <a:rPr dirty="0" sz="1600" spc="-40" b="1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1600" spc="-45" b="1">
                <a:solidFill>
                  <a:srgbClr val="FFFFFF"/>
                </a:solidFill>
                <a:latin typeface="Arial"/>
                <a:cs typeface="Arial"/>
              </a:rPr>
              <a:t>geographical</a:t>
            </a:r>
            <a:r>
              <a:rPr dirty="0" sz="1600" spc="-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45" b="1">
                <a:solidFill>
                  <a:srgbClr val="FFFFFF"/>
                </a:solidFill>
                <a:latin typeface="Arial"/>
                <a:cs typeface="Arial"/>
              </a:rPr>
              <a:t>location.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383160" y="2683319"/>
            <a:ext cx="1213112" cy="22002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81" cy="842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75299" y="54736"/>
            <a:ext cx="35934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70"/>
              <a:t>Literature</a:t>
            </a:r>
            <a:r>
              <a:rPr dirty="0" spc="-215"/>
              <a:t> </a:t>
            </a:r>
            <a:r>
              <a:rPr dirty="0" spc="-80"/>
              <a:t>Review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335" marR="94615">
              <a:lnSpc>
                <a:spcPct val="101600"/>
              </a:lnSpc>
              <a:spcBef>
                <a:spcPts val="100"/>
              </a:spcBef>
              <a:buSzPct val="93750"/>
              <a:buAutoNum type="arabicParenR"/>
              <a:tabLst>
                <a:tab pos="147320" algn="l"/>
              </a:tabLst>
            </a:pPr>
            <a:r>
              <a:rPr dirty="0" spc="-10">
                <a:latin typeface="Trebuchet MS"/>
                <a:cs typeface="Trebuchet MS"/>
              </a:rPr>
              <a:t>Igor </a:t>
            </a:r>
            <a:r>
              <a:rPr dirty="0" spc="-65">
                <a:latin typeface="Trebuchet MS"/>
                <a:cs typeface="Trebuchet MS"/>
              </a:rPr>
              <a:t>Oliveira, </a:t>
            </a:r>
            <a:r>
              <a:rPr dirty="0" spc="-25">
                <a:latin typeface="Trebuchet MS"/>
                <a:cs typeface="Trebuchet MS"/>
              </a:rPr>
              <a:t>Renato </a:t>
            </a:r>
            <a:r>
              <a:rPr dirty="0" spc="-130">
                <a:latin typeface="Trebuchet MS"/>
                <a:cs typeface="Trebuchet MS"/>
              </a:rPr>
              <a:t>L. </a:t>
            </a:r>
            <a:r>
              <a:rPr dirty="0" spc="-114">
                <a:latin typeface="Trebuchet MS"/>
                <a:cs typeface="Trebuchet MS"/>
              </a:rPr>
              <a:t>F. </a:t>
            </a:r>
            <a:r>
              <a:rPr dirty="0" spc="-35">
                <a:latin typeface="Trebuchet MS"/>
                <a:cs typeface="Trebuchet MS"/>
              </a:rPr>
              <a:t>Cunha, </a:t>
            </a:r>
            <a:r>
              <a:rPr dirty="0" spc="-25">
                <a:latin typeface="Trebuchet MS"/>
                <a:cs typeface="Trebuchet MS"/>
              </a:rPr>
              <a:t>Bruno </a:t>
            </a:r>
            <a:r>
              <a:rPr dirty="0" spc="-50">
                <a:latin typeface="Trebuchet MS"/>
                <a:cs typeface="Trebuchet MS"/>
              </a:rPr>
              <a:t>Silva, </a:t>
            </a:r>
            <a:r>
              <a:rPr dirty="0">
                <a:latin typeface="Trebuchet MS"/>
                <a:cs typeface="Trebuchet MS"/>
              </a:rPr>
              <a:t>Marco </a:t>
            </a:r>
            <a:r>
              <a:rPr dirty="0" spc="-70">
                <a:latin typeface="Trebuchet MS"/>
                <a:cs typeface="Trebuchet MS"/>
              </a:rPr>
              <a:t>A. </a:t>
            </a:r>
            <a:r>
              <a:rPr dirty="0" spc="-35">
                <a:latin typeface="Trebuchet MS"/>
                <a:cs typeface="Trebuchet MS"/>
              </a:rPr>
              <a:t>S. </a:t>
            </a:r>
            <a:r>
              <a:rPr dirty="0" spc="-65">
                <a:latin typeface="Trebuchet MS"/>
                <a:cs typeface="Trebuchet MS"/>
              </a:rPr>
              <a:t>Netto, </a:t>
            </a:r>
            <a:r>
              <a:rPr dirty="0" spc="-80">
                <a:latin typeface="Trebuchet MS"/>
                <a:cs typeface="Trebuchet MS"/>
              </a:rPr>
              <a:t>“</a:t>
            </a:r>
            <a:r>
              <a:rPr dirty="0" spc="-80" i="1"/>
              <a:t>A </a:t>
            </a:r>
            <a:r>
              <a:rPr dirty="0" spc="-40" i="1"/>
              <a:t>Scalable  </a:t>
            </a:r>
            <a:r>
              <a:rPr dirty="0" spc="-20" i="1"/>
              <a:t>Machine </a:t>
            </a:r>
            <a:r>
              <a:rPr dirty="0" spc="-40" i="1"/>
              <a:t>Learning </a:t>
            </a:r>
            <a:r>
              <a:rPr dirty="0" spc="-20" i="1"/>
              <a:t>System </a:t>
            </a:r>
            <a:r>
              <a:rPr dirty="0" spc="-110" i="1"/>
              <a:t>for </a:t>
            </a:r>
            <a:r>
              <a:rPr dirty="0" spc="-15" i="1"/>
              <a:t>Pre-Season </a:t>
            </a:r>
            <a:r>
              <a:rPr dirty="0" spc="-55" i="1"/>
              <a:t>Agriculture </a:t>
            </a:r>
            <a:r>
              <a:rPr dirty="0" spc="-70" i="1"/>
              <a:t>Yield</a:t>
            </a:r>
            <a:r>
              <a:rPr dirty="0" spc="-260" i="1"/>
              <a:t> </a:t>
            </a:r>
            <a:r>
              <a:rPr dirty="0" spc="-80" i="1"/>
              <a:t>Forecast</a:t>
            </a:r>
            <a:r>
              <a:rPr dirty="0" spc="-80">
                <a:latin typeface="Trebuchet MS"/>
                <a:cs typeface="Trebuchet MS"/>
              </a:rPr>
              <a:t>”</a:t>
            </a:r>
          </a:p>
          <a:p>
            <a:pPr marL="13335">
              <a:lnSpc>
                <a:spcPct val="100000"/>
              </a:lnSpc>
              <a:spcBef>
                <a:spcPts val="30"/>
              </a:spcBef>
            </a:pPr>
            <a:r>
              <a:rPr dirty="0" spc="-60">
                <a:latin typeface="Arial"/>
                <a:cs typeface="Arial"/>
              </a:rPr>
              <a:t>Proposed</a:t>
            </a:r>
            <a:r>
              <a:rPr dirty="0" spc="-40">
                <a:latin typeface="Arial"/>
                <a:cs typeface="Arial"/>
              </a:rPr>
              <a:t> </a:t>
            </a:r>
            <a:r>
              <a:rPr dirty="0" spc="-75">
                <a:latin typeface="Arial"/>
                <a:cs typeface="Arial"/>
              </a:rPr>
              <a:t>system:</a:t>
            </a:r>
          </a:p>
          <a:p>
            <a:pPr marL="13335" marR="5080">
              <a:lnSpc>
                <a:spcPct val="101600"/>
              </a:lnSpc>
            </a:pPr>
            <a:r>
              <a:rPr dirty="0" spc="-20" b="0">
                <a:latin typeface="Arial"/>
                <a:cs typeface="Arial"/>
              </a:rPr>
              <a:t>They </a:t>
            </a:r>
            <a:r>
              <a:rPr dirty="0" spc="-15" b="0">
                <a:latin typeface="Arial"/>
                <a:cs typeface="Arial"/>
              </a:rPr>
              <a:t>have </a:t>
            </a:r>
            <a:r>
              <a:rPr dirty="0" b="0">
                <a:latin typeface="Arial"/>
                <a:cs typeface="Arial"/>
              </a:rPr>
              <a:t>implemented </a:t>
            </a:r>
            <a:r>
              <a:rPr dirty="0" spc="-50" b="0">
                <a:latin typeface="Arial"/>
                <a:cs typeface="Arial"/>
              </a:rPr>
              <a:t>a </a:t>
            </a:r>
            <a:r>
              <a:rPr dirty="0" b="0">
                <a:latin typeface="Arial"/>
                <a:cs typeface="Arial"/>
              </a:rPr>
              <a:t>Deep </a:t>
            </a:r>
            <a:r>
              <a:rPr dirty="0" spc="-15" b="0">
                <a:latin typeface="Arial"/>
                <a:cs typeface="Arial"/>
              </a:rPr>
              <a:t>Neural </a:t>
            </a:r>
            <a:r>
              <a:rPr dirty="0" spc="10" b="0">
                <a:latin typeface="Arial"/>
                <a:cs typeface="Arial"/>
              </a:rPr>
              <a:t>Network </a:t>
            </a:r>
            <a:r>
              <a:rPr dirty="0" spc="-75" b="0">
                <a:latin typeface="Arial"/>
                <a:cs typeface="Arial"/>
              </a:rPr>
              <a:t>(DNN) </a:t>
            </a:r>
            <a:r>
              <a:rPr dirty="0" spc="-55" b="0">
                <a:latin typeface="Arial"/>
                <a:cs typeface="Arial"/>
              </a:rPr>
              <a:t>as </a:t>
            </a:r>
            <a:r>
              <a:rPr dirty="0" spc="5" b="0">
                <a:latin typeface="Arial"/>
                <a:cs typeface="Arial"/>
              </a:rPr>
              <a:t>their </a:t>
            </a:r>
            <a:r>
              <a:rPr dirty="0" spc="-15" b="0">
                <a:latin typeface="Arial"/>
                <a:cs typeface="Arial"/>
              </a:rPr>
              <a:t>machine </a:t>
            </a:r>
            <a:r>
              <a:rPr dirty="0" spc="-5" b="0">
                <a:latin typeface="Arial"/>
                <a:cs typeface="Arial"/>
              </a:rPr>
              <a:t>learning </a:t>
            </a:r>
            <a:r>
              <a:rPr dirty="0" spc="5" b="0">
                <a:latin typeface="Arial"/>
                <a:cs typeface="Arial"/>
              </a:rPr>
              <a:t>model  </a:t>
            </a:r>
            <a:r>
              <a:rPr dirty="0" spc="25" b="0">
                <a:latin typeface="Arial"/>
                <a:cs typeface="Arial"/>
              </a:rPr>
              <a:t>to </a:t>
            </a:r>
            <a:r>
              <a:rPr dirty="0" spc="10" b="0">
                <a:latin typeface="Arial"/>
                <a:cs typeface="Arial"/>
              </a:rPr>
              <a:t>predict </a:t>
            </a:r>
            <a:r>
              <a:rPr dirty="0" spc="-40" b="0">
                <a:latin typeface="Arial"/>
                <a:cs typeface="Arial"/>
              </a:rPr>
              <a:t>Pre-Season </a:t>
            </a:r>
            <a:r>
              <a:rPr dirty="0" b="0">
                <a:latin typeface="Arial"/>
                <a:cs typeface="Arial"/>
              </a:rPr>
              <a:t>Agriculture </a:t>
            </a:r>
            <a:r>
              <a:rPr dirty="0" spc="-5" b="0">
                <a:latin typeface="Arial"/>
                <a:cs typeface="Arial"/>
              </a:rPr>
              <a:t>Yield </a:t>
            </a:r>
            <a:r>
              <a:rPr dirty="0" spc="-20" b="0">
                <a:latin typeface="Arial"/>
                <a:cs typeface="Arial"/>
              </a:rPr>
              <a:t>Forecast </a:t>
            </a:r>
            <a:r>
              <a:rPr dirty="0" spc="5" b="0">
                <a:latin typeface="Arial"/>
                <a:cs typeface="Arial"/>
              </a:rPr>
              <a:t>by </a:t>
            </a:r>
            <a:r>
              <a:rPr dirty="0" spc="-10" b="0">
                <a:latin typeface="Arial"/>
                <a:cs typeface="Arial"/>
              </a:rPr>
              <a:t>using</a:t>
            </a:r>
            <a:r>
              <a:rPr dirty="0" spc="-254" b="0">
                <a:latin typeface="Arial"/>
                <a:cs typeface="Arial"/>
              </a:rPr>
              <a:t> </a:t>
            </a:r>
            <a:r>
              <a:rPr dirty="0" spc="-15" b="0">
                <a:latin typeface="Arial"/>
                <a:cs typeface="Arial"/>
              </a:rPr>
              <a:t>algorithms.</a:t>
            </a:r>
          </a:p>
          <a:p>
            <a:pPr marL="635">
              <a:lnSpc>
                <a:spcPct val="100000"/>
              </a:lnSpc>
              <a:spcBef>
                <a:spcPts val="50"/>
              </a:spcBef>
            </a:pPr>
            <a:endParaRPr sz="1650">
              <a:latin typeface="Times New Roman"/>
              <a:cs typeface="Times New Roman"/>
            </a:endParaRPr>
          </a:p>
          <a:p>
            <a:pPr marL="13335" marR="5080">
              <a:lnSpc>
                <a:spcPct val="101600"/>
              </a:lnSpc>
              <a:buSzPct val="93750"/>
              <a:buAutoNum type="arabicParenR" startAt="2"/>
              <a:tabLst>
                <a:tab pos="191135" algn="l"/>
                <a:tab pos="7262495" algn="l"/>
              </a:tabLst>
            </a:pPr>
            <a:r>
              <a:rPr dirty="0" spc="-35">
                <a:latin typeface="Trebuchet MS"/>
                <a:cs typeface="Trebuchet MS"/>
              </a:rPr>
              <a:t>Pamidi </a:t>
            </a:r>
            <a:r>
              <a:rPr dirty="0" spc="-50">
                <a:latin typeface="Trebuchet MS"/>
                <a:cs typeface="Trebuchet MS"/>
              </a:rPr>
              <a:t>Srinivasulu, </a:t>
            </a:r>
            <a:r>
              <a:rPr dirty="0" spc="25">
                <a:latin typeface="Trebuchet MS"/>
                <a:cs typeface="Trebuchet MS"/>
              </a:rPr>
              <a:t>R </a:t>
            </a:r>
            <a:r>
              <a:rPr dirty="0" spc="-50">
                <a:latin typeface="Trebuchet MS"/>
                <a:cs typeface="Trebuchet MS"/>
              </a:rPr>
              <a:t>Venkat, </a:t>
            </a:r>
            <a:r>
              <a:rPr dirty="0" spc="-30">
                <a:latin typeface="Trebuchet MS"/>
                <a:cs typeface="Trebuchet MS"/>
              </a:rPr>
              <a:t>M. </a:t>
            </a:r>
            <a:r>
              <a:rPr dirty="0" spc="-25">
                <a:latin typeface="Trebuchet MS"/>
                <a:cs typeface="Trebuchet MS"/>
              </a:rPr>
              <a:t>Sarath </a:t>
            </a:r>
            <a:r>
              <a:rPr dirty="0" spc="-30">
                <a:latin typeface="Trebuchet MS"/>
                <a:cs typeface="Trebuchet MS"/>
              </a:rPr>
              <a:t>Babu, </a:t>
            </a:r>
            <a:r>
              <a:rPr dirty="0" spc="5">
                <a:latin typeface="Trebuchet MS"/>
                <a:cs typeface="Trebuchet MS"/>
              </a:rPr>
              <a:t>K </a:t>
            </a:r>
            <a:r>
              <a:rPr dirty="0" spc="-55">
                <a:latin typeface="Trebuchet MS"/>
                <a:cs typeface="Trebuchet MS"/>
              </a:rPr>
              <a:t>Rajesh, </a:t>
            </a:r>
            <a:r>
              <a:rPr dirty="0" spc="-45">
                <a:latin typeface="Trebuchet MS"/>
                <a:cs typeface="Trebuchet MS"/>
              </a:rPr>
              <a:t>“</a:t>
            </a:r>
            <a:r>
              <a:rPr dirty="0" spc="-45" i="1"/>
              <a:t>Cloud </a:t>
            </a:r>
            <a:r>
              <a:rPr dirty="0" spc="-30" i="1"/>
              <a:t>Service </a:t>
            </a:r>
            <a:r>
              <a:rPr dirty="0" spc="-50" i="1"/>
              <a:t>Oriented  </a:t>
            </a:r>
            <a:r>
              <a:rPr dirty="0" spc="-60" i="1"/>
              <a:t>Architecture </a:t>
            </a:r>
            <a:r>
              <a:rPr dirty="0" spc="10" i="1"/>
              <a:t>(CSoA) </a:t>
            </a:r>
            <a:r>
              <a:rPr dirty="0" spc="-110" i="1"/>
              <a:t>for </a:t>
            </a:r>
            <a:r>
              <a:rPr dirty="0" spc="-55" i="1"/>
              <a:t>Agriculture </a:t>
            </a:r>
            <a:r>
              <a:rPr dirty="0" spc="-35" i="1"/>
              <a:t>through </a:t>
            </a:r>
            <a:r>
              <a:rPr dirty="0" spc="-70" i="1"/>
              <a:t>Internet </a:t>
            </a:r>
            <a:r>
              <a:rPr dirty="0" spc="-80" i="1"/>
              <a:t>of </a:t>
            </a:r>
            <a:r>
              <a:rPr dirty="0" spc="-35" i="1"/>
              <a:t>Things </a:t>
            </a:r>
            <a:r>
              <a:rPr dirty="0" spc="-100" i="1"/>
              <a:t>(IoT) </a:t>
            </a:r>
            <a:r>
              <a:rPr dirty="0" spc="-35" i="1"/>
              <a:t>and </a:t>
            </a:r>
            <a:r>
              <a:rPr dirty="0" spc="5" i="1"/>
              <a:t>Big </a:t>
            </a:r>
            <a:r>
              <a:rPr dirty="0" spc="-100" i="1"/>
              <a:t>Data”  </a:t>
            </a:r>
            <a:r>
              <a:rPr dirty="0" spc="-60">
                <a:latin typeface="Arial"/>
                <a:cs typeface="Arial"/>
              </a:rPr>
              <a:t>Proposed </a:t>
            </a:r>
            <a:r>
              <a:rPr dirty="0" spc="-75">
                <a:latin typeface="Arial"/>
                <a:cs typeface="Arial"/>
              </a:rPr>
              <a:t>System: </a:t>
            </a:r>
            <a:r>
              <a:rPr dirty="0" spc="-25" b="0">
                <a:latin typeface="Arial"/>
                <a:cs typeface="Arial"/>
              </a:rPr>
              <a:t>The </a:t>
            </a:r>
            <a:r>
              <a:rPr dirty="0" spc="10" b="0">
                <a:latin typeface="Arial"/>
                <a:cs typeface="Arial"/>
              </a:rPr>
              <a:t>proposed </a:t>
            </a:r>
            <a:r>
              <a:rPr dirty="0" spc="15" b="0">
                <a:latin typeface="Arial"/>
                <a:cs typeface="Arial"/>
              </a:rPr>
              <a:t>work </a:t>
            </a:r>
            <a:r>
              <a:rPr dirty="0" b="0">
                <a:latin typeface="Arial"/>
                <a:cs typeface="Arial"/>
              </a:rPr>
              <a:t>provides </a:t>
            </a:r>
            <a:r>
              <a:rPr dirty="0" spc="-5" b="0">
                <a:latin typeface="Arial"/>
                <a:cs typeface="Arial"/>
              </a:rPr>
              <a:t>number </a:t>
            </a:r>
            <a:r>
              <a:rPr dirty="0" spc="15" b="0">
                <a:latin typeface="Arial"/>
                <a:cs typeface="Arial"/>
              </a:rPr>
              <a:t>of </a:t>
            </a:r>
            <a:r>
              <a:rPr dirty="0" spc="-15" b="0">
                <a:latin typeface="Arial"/>
                <a:cs typeface="Arial"/>
              </a:rPr>
              <a:t>services </a:t>
            </a:r>
            <a:r>
              <a:rPr dirty="0" spc="-5" b="0">
                <a:latin typeface="Arial"/>
                <a:cs typeface="Arial"/>
              </a:rPr>
              <a:t>that includes </a:t>
            </a:r>
            <a:r>
              <a:rPr dirty="0" spc="5" b="0">
                <a:latin typeface="Arial"/>
                <a:cs typeface="Arial"/>
              </a:rPr>
              <a:t>crop  </a:t>
            </a:r>
            <a:r>
              <a:rPr dirty="0" spc="-20" b="0">
                <a:latin typeface="Arial"/>
                <a:cs typeface="Arial"/>
              </a:rPr>
              <a:t>management,</a:t>
            </a:r>
            <a:r>
              <a:rPr dirty="0" b="0">
                <a:latin typeface="Arial"/>
                <a:cs typeface="Arial"/>
              </a:rPr>
              <a:t> </a:t>
            </a:r>
            <a:r>
              <a:rPr dirty="0" spc="-220" b="0">
                <a:latin typeface="Arial"/>
                <a:cs typeface="Arial"/>
              </a:rPr>
              <a:t> </a:t>
            </a:r>
            <a:r>
              <a:rPr dirty="0" spc="-10" b="0">
                <a:latin typeface="Arial"/>
                <a:cs typeface="Arial"/>
              </a:rPr>
              <a:t>marketing,</a:t>
            </a:r>
            <a:r>
              <a:rPr dirty="0" b="0">
                <a:latin typeface="Arial"/>
                <a:cs typeface="Arial"/>
              </a:rPr>
              <a:t> </a:t>
            </a:r>
            <a:r>
              <a:rPr dirty="0" spc="-220" b="0">
                <a:latin typeface="Arial"/>
                <a:cs typeface="Arial"/>
              </a:rPr>
              <a:t> </a:t>
            </a:r>
            <a:r>
              <a:rPr dirty="0" spc="-20" b="0">
                <a:latin typeface="Arial"/>
                <a:cs typeface="Arial"/>
              </a:rPr>
              <a:t>finance,</a:t>
            </a:r>
            <a:r>
              <a:rPr dirty="0" b="0">
                <a:latin typeface="Arial"/>
                <a:cs typeface="Arial"/>
              </a:rPr>
              <a:t> </a:t>
            </a:r>
            <a:r>
              <a:rPr dirty="0" spc="-220" b="0">
                <a:latin typeface="Arial"/>
                <a:cs typeface="Arial"/>
              </a:rPr>
              <a:t> </a:t>
            </a:r>
            <a:r>
              <a:rPr dirty="0" spc="-20" b="0">
                <a:latin typeface="Arial"/>
                <a:cs typeface="Arial"/>
              </a:rPr>
              <a:t>e-commerce,</a:t>
            </a:r>
            <a:r>
              <a:rPr dirty="0" b="0">
                <a:latin typeface="Arial"/>
                <a:cs typeface="Arial"/>
              </a:rPr>
              <a:t> </a:t>
            </a:r>
            <a:r>
              <a:rPr dirty="0" spc="-220" b="0">
                <a:latin typeface="Arial"/>
                <a:cs typeface="Arial"/>
              </a:rPr>
              <a:t> </a:t>
            </a:r>
            <a:r>
              <a:rPr dirty="0" spc="20" b="0">
                <a:latin typeface="Arial"/>
                <a:cs typeface="Arial"/>
              </a:rPr>
              <a:t>web</a:t>
            </a:r>
            <a:r>
              <a:rPr dirty="0" b="0">
                <a:latin typeface="Arial"/>
                <a:cs typeface="Arial"/>
              </a:rPr>
              <a:t> </a:t>
            </a:r>
            <a:r>
              <a:rPr dirty="0" spc="-220" b="0">
                <a:latin typeface="Arial"/>
                <a:cs typeface="Arial"/>
              </a:rPr>
              <a:t> </a:t>
            </a:r>
            <a:r>
              <a:rPr dirty="0" spc="-15" b="0">
                <a:latin typeface="Arial"/>
                <a:cs typeface="Arial"/>
              </a:rPr>
              <a:t>services</a:t>
            </a:r>
            <a:r>
              <a:rPr dirty="0" b="0">
                <a:latin typeface="Arial"/>
                <a:cs typeface="Arial"/>
              </a:rPr>
              <a:t> </a:t>
            </a:r>
            <a:r>
              <a:rPr dirty="0" spc="-220" b="0">
                <a:latin typeface="Arial"/>
                <a:cs typeface="Arial"/>
              </a:rPr>
              <a:t> </a:t>
            </a:r>
            <a:r>
              <a:rPr dirty="0" spc="-20" b="0">
                <a:latin typeface="Arial"/>
                <a:cs typeface="Arial"/>
              </a:rPr>
              <a:t>via</a:t>
            </a:r>
            <a:r>
              <a:rPr dirty="0" b="0">
                <a:latin typeface="Arial"/>
                <a:cs typeface="Arial"/>
              </a:rPr>
              <a:t> </a:t>
            </a:r>
            <a:r>
              <a:rPr dirty="0" spc="-220" b="0">
                <a:latin typeface="Arial"/>
                <a:cs typeface="Arial"/>
              </a:rPr>
              <a:t> </a:t>
            </a:r>
            <a:r>
              <a:rPr dirty="0" spc="-10" b="0">
                <a:latin typeface="Arial"/>
                <a:cs typeface="Arial"/>
              </a:rPr>
              <a:t>cloud,</a:t>
            </a:r>
            <a:r>
              <a:rPr dirty="0" b="0">
                <a:latin typeface="Arial"/>
                <a:cs typeface="Arial"/>
              </a:rPr>
              <a:t> </a:t>
            </a:r>
            <a:r>
              <a:rPr dirty="0" spc="-220" b="0">
                <a:latin typeface="Arial"/>
                <a:cs typeface="Arial"/>
              </a:rPr>
              <a:t> </a:t>
            </a:r>
            <a:r>
              <a:rPr dirty="0" spc="-10" b="0">
                <a:latin typeface="Arial"/>
                <a:cs typeface="Arial"/>
              </a:rPr>
              <a:t>using</a:t>
            </a:r>
            <a:r>
              <a:rPr dirty="0" b="0">
                <a:latin typeface="Arial"/>
                <a:cs typeface="Arial"/>
              </a:rPr>
              <a:t>	</a:t>
            </a:r>
            <a:r>
              <a:rPr dirty="0" spc="-15" b="0">
                <a:latin typeface="Arial"/>
                <a:cs typeface="Arial"/>
              </a:rPr>
              <a:t>various  </a:t>
            </a:r>
            <a:r>
              <a:rPr dirty="0" b="0">
                <a:latin typeface="Arial"/>
                <a:cs typeface="Arial"/>
              </a:rPr>
              <a:t>technologies </a:t>
            </a:r>
            <a:r>
              <a:rPr dirty="0" spc="10" b="0">
                <a:latin typeface="Arial"/>
                <a:cs typeface="Arial"/>
              </a:rPr>
              <a:t>like </a:t>
            </a:r>
            <a:r>
              <a:rPr dirty="0" spc="-10" b="0">
                <a:latin typeface="Arial"/>
                <a:cs typeface="Arial"/>
              </a:rPr>
              <a:t>Big </a:t>
            </a:r>
            <a:r>
              <a:rPr dirty="0" spc="-15" b="0">
                <a:latin typeface="Arial"/>
                <a:cs typeface="Arial"/>
              </a:rPr>
              <a:t>Data,Internet </a:t>
            </a:r>
            <a:r>
              <a:rPr dirty="0" spc="15" b="0">
                <a:latin typeface="Arial"/>
                <a:cs typeface="Arial"/>
              </a:rPr>
              <a:t>of </a:t>
            </a:r>
            <a:r>
              <a:rPr dirty="0" spc="-20" b="0">
                <a:latin typeface="Arial"/>
                <a:cs typeface="Arial"/>
              </a:rPr>
              <a:t>Things </a:t>
            </a:r>
            <a:r>
              <a:rPr dirty="0" spc="-80" b="0">
                <a:latin typeface="Arial"/>
                <a:cs typeface="Arial"/>
              </a:rPr>
              <a:t>(IoT), </a:t>
            </a:r>
            <a:r>
              <a:rPr dirty="0" spc="-5" b="0">
                <a:latin typeface="Arial"/>
                <a:cs typeface="Arial"/>
              </a:rPr>
              <a:t>Cloud </a:t>
            </a:r>
            <a:r>
              <a:rPr dirty="0" spc="-10" b="0">
                <a:latin typeface="Arial"/>
                <a:cs typeface="Arial"/>
              </a:rPr>
              <a:t>Computing,</a:t>
            </a:r>
            <a:r>
              <a:rPr dirty="0" spc="-204" b="0">
                <a:latin typeface="Arial"/>
                <a:cs typeface="Arial"/>
              </a:rPr>
              <a:t> </a:t>
            </a:r>
            <a:r>
              <a:rPr dirty="0" spc="-15" b="0">
                <a:latin typeface="Arial"/>
                <a:cs typeface="Arial"/>
              </a:rPr>
              <a:t>etc.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4023" y="1176471"/>
            <a:ext cx="7877809" cy="324104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algn="just" marL="12700" marR="5080">
              <a:lnSpc>
                <a:spcPct val="101600"/>
              </a:lnSpc>
              <a:spcBef>
                <a:spcPts val="70"/>
              </a:spcBef>
            </a:pPr>
            <a:r>
              <a:rPr dirty="0" sz="1600" spc="-35" b="1">
                <a:solidFill>
                  <a:srgbClr val="424242"/>
                </a:solidFill>
                <a:latin typeface="Trebuchet MS"/>
                <a:cs typeface="Trebuchet MS"/>
              </a:rPr>
              <a:t>3)Shreya S. </a:t>
            </a:r>
            <a:r>
              <a:rPr dirty="0" sz="1600" spc="-20" b="1">
                <a:solidFill>
                  <a:srgbClr val="424242"/>
                </a:solidFill>
                <a:latin typeface="Trebuchet MS"/>
                <a:cs typeface="Trebuchet MS"/>
              </a:rPr>
              <a:t>Bhanose, </a:t>
            </a:r>
            <a:r>
              <a:rPr dirty="0" sz="1600" spc="-40" b="1">
                <a:solidFill>
                  <a:srgbClr val="424242"/>
                </a:solidFill>
                <a:latin typeface="Trebuchet MS"/>
                <a:cs typeface="Trebuchet MS"/>
              </a:rPr>
              <a:t>Kalyani </a:t>
            </a:r>
            <a:r>
              <a:rPr dirty="0" sz="1600" spc="-70" b="1">
                <a:solidFill>
                  <a:srgbClr val="424242"/>
                </a:solidFill>
                <a:latin typeface="Trebuchet MS"/>
                <a:cs typeface="Trebuchet MS"/>
              </a:rPr>
              <a:t>A. </a:t>
            </a:r>
            <a:r>
              <a:rPr dirty="0" sz="1600" spc="-20" b="1">
                <a:solidFill>
                  <a:srgbClr val="424242"/>
                </a:solidFill>
                <a:latin typeface="Trebuchet MS"/>
                <a:cs typeface="Trebuchet MS"/>
              </a:rPr>
              <a:t>Bogawar, </a:t>
            </a:r>
            <a:r>
              <a:rPr dirty="0" sz="1600" spc="-60" b="1">
                <a:solidFill>
                  <a:srgbClr val="424242"/>
                </a:solidFill>
                <a:latin typeface="Trebuchet MS"/>
                <a:cs typeface="Trebuchet MS"/>
              </a:rPr>
              <a:t>Aarti </a:t>
            </a:r>
            <a:r>
              <a:rPr dirty="0" sz="1600" spc="-65" b="1">
                <a:solidFill>
                  <a:srgbClr val="424242"/>
                </a:solidFill>
                <a:latin typeface="Trebuchet MS"/>
                <a:cs typeface="Trebuchet MS"/>
              </a:rPr>
              <a:t>G. </a:t>
            </a:r>
            <a:r>
              <a:rPr dirty="0" sz="1600" spc="-60" b="1">
                <a:solidFill>
                  <a:srgbClr val="424242"/>
                </a:solidFill>
                <a:latin typeface="Trebuchet MS"/>
                <a:cs typeface="Trebuchet MS"/>
              </a:rPr>
              <a:t>Dhotre, </a:t>
            </a:r>
            <a:r>
              <a:rPr dirty="0" sz="1600" spc="-5" b="1">
                <a:solidFill>
                  <a:srgbClr val="424242"/>
                </a:solidFill>
                <a:latin typeface="Trebuchet MS"/>
                <a:cs typeface="Trebuchet MS"/>
              </a:rPr>
              <a:t>Bhagyashree </a:t>
            </a:r>
            <a:r>
              <a:rPr dirty="0" sz="1600" spc="-85" b="1">
                <a:solidFill>
                  <a:srgbClr val="424242"/>
                </a:solidFill>
                <a:latin typeface="Trebuchet MS"/>
                <a:cs typeface="Trebuchet MS"/>
              </a:rPr>
              <a:t>R. </a:t>
            </a:r>
            <a:r>
              <a:rPr dirty="0" sz="1600" spc="-45" b="1">
                <a:solidFill>
                  <a:srgbClr val="424242"/>
                </a:solidFill>
                <a:latin typeface="Trebuchet MS"/>
                <a:cs typeface="Trebuchet MS"/>
              </a:rPr>
              <a:t>Gaidhani,  </a:t>
            </a:r>
            <a:r>
              <a:rPr dirty="0" sz="1600" spc="-70" b="1">
                <a:solidFill>
                  <a:srgbClr val="424242"/>
                </a:solidFill>
                <a:latin typeface="Trebuchet MS"/>
                <a:cs typeface="Trebuchet MS"/>
              </a:rPr>
              <a:t>“</a:t>
            </a:r>
            <a:r>
              <a:rPr dirty="0" sz="1600" spc="-70" b="1" i="1">
                <a:solidFill>
                  <a:srgbClr val="424242"/>
                </a:solidFill>
                <a:latin typeface="Trebuchet MS"/>
                <a:cs typeface="Trebuchet MS"/>
              </a:rPr>
              <a:t>Crop </a:t>
            </a:r>
            <a:r>
              <a:rPr dirty="0" sz="1600" spc="-35" b="1" i="1">
                <a:solidFill>
                  <a:srgbClr val="424242"/>
                </a:solidFill>
                <a:latin typeface="Trebuchet MS"/>
                <a:cs typeface="Trebuchet MS"/>
              </a:rPr>
              <a:t>and </a:t>
            </a:r>
            <a:r>
              <a:rPr dirty="0" sz="1600" spc="-70" b="1" i="1">
                <a:solidFill>
                  <a:srgbClr val="424242"/>
                </a:solidFill>
                <a:latin typeface="Trebuchet MS"/>
                <a:cs typeface="Trebuchet MS"/>
              </a:rPr>
              <a:t>Yield </a:t>
            </a:r>
            <a:r>
              <a:rPr dirty="0" sz="1600" spc="-60" b="1" i="1">
                <a:solidFill>
                  <a:srgbClr val="424242"/>
                </a:solidFill>
                <a:latin typeface="Trebuchet MS"/>
                <a:cs typeface="Trebuchet MS"/>
              </a:rPr>
              <a:t>Prediction</a:t>
            </a:r>
            <a:r>
              <a:rPr dirty="0" sz="1600" spc="-130" b="1" i="1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dirty="0" sz="1600" spc="-55" b="1" i="1">
                <a:solidFill>
                  <a:srgbClr val="424242"/>
                </a:solidFill>
                <a:latin typeface="Trebuchet MS"/>
                <a:cs typeface="Trebuchet MS"/>
              </a:rPr>
              <a:t>Model</a:t>
            </a:r>
            <a:r>
              <a:rPr dirty="0" sz="1600" spc="-55" b="1">
                <a:solidFill>
                  <a:srgbClr val="424242"/>
                </a:solidFill>
                <a:latin typeface="Trebuchet MS"/>
                <a:cs typeface="Trebuchet MS"/>
              </a:rPr>
              <a:t>”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600" spc="-60" b="1">
                <a:solidFill>
                  <a:srgbClr val="424242"/>
                </a:solidFill>
                <a:latin typeface="Arial"/>
                <a:cs typeface="Arial"/>
              </a:rPr>
              <a:t>Proposed</a:t>
            </a:r>
            <a:r>
              <a:rPr dirty="0" sz="1600" spc="-40" b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600" spc="-75" b="1">
                <a:solidFill>
                  <a:srgbClr val="424242"/>
                </a:solidFill>
                <a:latin typeface="Arial"/>
                <a:cs typeface="Arial"/>
              </a:rPr>
              <a:t>System:</a:t>
            </a:r>
            <a:endParaRPr sz="1600">
              <a:latin typeface="Arial"/>
              <a:cs typeface="Arial"/>
            </a:endParaRPr>
          </a:p>
          <a:p>
            <a:pPr algn="just" marL="12700" marR="5080">
              <a:lnSpc>
                <a:spcPct val="101600"/>
              </a:lnSpc>
            </a:pPr>
            <a:r>
              <a:rPr dirty="0" sz="1600" spc="-20">
                <a:solidFill>
                  <a:srgbClr val="424242"/>
                </a:solidFill>
                <a:latin typeface="Arial"/>
                <a:cs typeface="Arial"/>
              </a:rPr>
              <a:t>They </a:t>
            </a:r>
            <a:r>
              <a:rPr dirty="0" sz="1600" spc="-15">
                <a:solidFill>
                  <a:srgbClr val="424242"/>
                </a:solidFill>
                <a:latin typeface="Arial"/>
                <a:cs typeface="Arial"/>
              </a:rPr>
              <a:t>have </a:t>
            </a:r>
            <a:r>
              <a:rPr dirty="0" sz="1600" spc="10">
                <a:solidFill>
                  <a:srgbClr val="424242"/>
                </a:solidFill>
                <a:latin typeface="Arial"/>
                <a:cs typeface="Arial"/>
              </a:rPr>
              <a:t>proposed </a:t>
            </a:r>
            <a:r>
              <a:rPr dirty="0" sz="1600" spc="-50">
                <a:solidFill>
                  <a:srgbClr val="424242"/>
                </a:solidFill>
                <a:latin typeface="Arial"/>
                <a:cs typeface="Arial"/>
              </a:rPr>
              <a:t>a </a:t>
            </a:r>
            <a:r>
              <a:rPr dirty="0" sz="1600" spc="-25">
                <a:solidFill>
                  <a:srgbClr val="424242"/>
                </a:solidFill>
                <a:latin typeface="Arial"/>
                <a:cs typeface="Arial"/>
              </a:rPr>
              <a:t>system </a:t>
            </a:r>
            <a:r>
              <a:rPr dirty="0" sz="1600" spc="-5">
                <a:solidFill>
                  <a:srgbClr val="424242"/>
                </a:solidFill>
                <a:latin typeface="Arial"/>
                <a:cs typeface="Arial"/>
              </a:rPr>
              <a:t>that </a:t>
            </a:r>
            <a:r>
              <a:rPr dirty="0" sz="1600" spc="-30">
                <a:solidFill>
                  <a:srgbClr val="424242"/>
                </a:solidFill>
                <a:latin typeface="Arial"/>
                <a:cs typeface="Arial"/>
              </a:rPr>
              <a:t>uses </a:t>
            </a:r>
            <a:r>
              <a:rPr dirty="0" sz="1600" spc="-10">
                <a:solidFill>
                  <a:srgbClr val="424242"/>
                </a:solidFill>
                <a:latin typeface="Arial"/>
                <a:cs typeface="Arial"/>
              </a:rPr>
              <a:t>data </a:t>
            </a:r>
            <a:r>
              <a:rPr dirty="0" sz="1600" spc="-5">
                <a:solidFill>
                  <a:srgbClr val="424242"/>
                </a:solidFill>
                <a:latin typeface="Arial"/>
                <a:cs typeface="Arial"/>
              </a:rPr>
              <a:t>mining algorithm </a:t>
            </a:r>
            <a:r>
              <a:rPr dirty="0" sz="1600" spc="10">
                <a:solidFill>
                  <a:srgbClr val="424242"/>
                </a:solidFill>
                <a:latin typeface="Arial"/>
                <a:cs typeface="Arial"/>
              </a:rPr>
              <a:t>like </a:t>
            </a:r>
            <a:r>
              <a:rPr dirty="0" sz="1600" spc="-35">
                <a:solidFill>
                  <a:srgbClr val="424242"/>
                </a:solidFill>
                <a:latin typeface="Arial"/>
                <a:cs typeface="Arial"/>
              </a:rPr>
              <a:t>k-Means, </a:t>
            </a:r>
            <a:r>
              <a:rPr dirty="0" sz="1600" spc="-20">
                <a:solidFill>
                  <a:srgbClr val="424242"/>
                </a:solidFill>
                <a:latin typeface="Arial"/>
                <a:cs typeface="Arial"/>
              </a:rPr>
              <a:t>k- </a:t>
            </a:r>
            <a:r>
              <a:rPr dirty="0" sz="1600" spc="-60">
                <a:solidFill>
                  <a:srgbClr val="424242"/>
                </a:solidFill>
                <a:latin typeface="Arial"/>
                <a:cs typeface="Arial"/>
              </a:rPr>
              <a:t>Means++  </a:t>
            </a:r>
            <a:r>
              <a:rPr dirty="0" sz="1600" spc="-10">
                <a:solidFill>
                  <a:srgbClr val="424242"/>
                </a:solidFill>
                <a:latin typeface="Arial"/>
                <a:cs typeface="Arial"/>
              </a:rPr>
              <a:t>and </a:t>
            </a:r>
            <a:r>
              <a:rPr dirty="0" sz="1600">
                <a:solidFill>
                  <a:srgbClr val="424242"/>
                </a:solidFill>
                <a:latin typeface="Arial"/>
                <a:cs typeface="Arial"/>
              </a:rPr>
              <a:t>traditional </a:t>
            </a:r>
            <a:r>
              <a:rPr dirty="0" sz="1600" spc="-25">
                <a:solidFill>
                  <a:srgbClr val="424242"/>
                </a:solidFill>
                <a:latin typeface="Arial"/>
                <a:cs typeface="Arial"/>
              </a:rPr>
              <a:t>k-Means </a:t>
            </a:r>
            <a:r>
              <a:rPr dirty="0" sz="1600" spc="5">
                <a:solidFill>
                  <a:srgbClr val="424242"/>
                </a:solidFill>
                <a:latin typeface="Arial"/>
                <a:cs typeface="Arial"/>
              </a:rPr>
              <a:t>for crop </a:t>
            </a:r>
            <a:r>
              <a:rPr dirty="0" sz="1600" spc="-10">
                <a:solidFill>
                  <a:srgbClr val="424242"/>
                </a:solidFill>
                <a:latin typeface="Arial"/>
                <a:cs typeface="Arial"/>
              </a:rPr>
              <a:t>and </a:t>
            </a:r>
            <a:r>
              <a:rPr dirty="0" sz="1600" spc="-15">
                <a:solidFill>
                  <a:srgbClr val="424242"/>
                </a:solidFill>
                <a:latin typeface="Arial"/>
                <a:cs typeface="Arial"/>
              </a:rPr>
              <a:t>disease </a:t>
            </a:r>
            <a:r>
              <a:rPr dirty="0" sz="1600" spc="10">
                <a:solidFill>
                  <a:srgbClr val="424242"/>
                </a:solidFill>
                <a:latin typeface="Arial"/>
                <a:cs typeface="Arial"/>
              </a:rPr>
              <a:t>prediction </a:t>
            </a:r>
            <a:r>
              <a:rPr dirty="0" sz="1600" spc="-55">
                <a:solidFill>
                  <a:srgbClr val="424242"/>
                </a:solidFill>
                <a:latin typeface="Arial"/>
                <a:cs typeface="Arial"/>
              </a:rPr>
              <a:t>as </a:t>
            </a:r>
            <a:r>
              <a:rPr dirty="0" sz="1600" spc="5">
                <a:solidFill>
                  <a:srgbClr val="424242"/>
                </a:solidFill>
                <a:latin typeface="Arial"/>
                <a:cs typeface="Arial"/>
              </a:rPr>
              <a:t>well </a:t>
            </a:r>
            <a:r>
              <a:rPr dirty="0" sz="1600" spc="-55">
                <a:solidFill>
                  <a:srgbClr val="424242"/>
                </a:solidFill>
                <a:latin typeface="Arial"/>
                <a:cs typeface="Arial"/>
              </a:rPr>
              <a:t>as </a:t>
            </a:r>
            <a:r>
              <a:rPr dirty="0" sz="1600" spc="10">
                <a:solidFill>
                  <a:srgbClr val="424242"/>
                </a:solidFill>
                <a:latin typeface="Arial"/>
                <a:cs typeface="Arial"/>
              </a:rPr>
              <a:t>predict </a:t>
            </a:r>
            <a:r>
              <a:rPr dirty="0" sz="1600" spc="5">
                <a:solidFill>
                  <a:srgbClr val="424242"/>
                </a:solidFill>
                <a:latin typeface="Arial"/>
                <a:cs typeface="Arial"/>
              </a:rPr>
              <a:t>crop </a:t>
            </a:r>
            <a:r>
              <a:rPr dirty="0" sz="1600">
                <a:solidFill>
                  <a:srgbClr val="424242"/>
                </a:solidFill>
                <a:latin typeface="Arial"/>
                <a:cs typeface="Arial"/>
              </a:rPr>
              <a:t>water  </a:t>
            </a:r>
            <a:r>
              <a:rPr dirty="0" sz="1600" spc="-5">
                <a:solidFill>
                  <a:srgbClr val="424242"/>
                </a:solidFill>
                <a:latin typeface="Arial"/>
                <a:cs typeface="Arial"/>
              </a:rPr>
              <a:t>requirement.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Times New Roman"/>
              <a:cs typeface="Times New Roman"/>
            </a:endParaRPr>
          </a:p>
          <a:p>
            <a:pPr algn="just" marL="12700" marR="6350">
              <a:lnSpc>
                <a:spcPct val="101600"/>
              </a:lnSpc>
            </a:pPr>
            <a:r>
              <a:rPr dirty="0" sz="1600" spc="-55" b="1">
                <a:solidFill>
                  <a:srgbClr val="424242"/>
                </a:solidFill>
                <a:latin typeface="Trebuchet MS"/>
                <a:cs typeface="Trebuchet MS"/>
              </a:rPr>
              <a:t>4)S. </a:t>
            </a:r>
            <a:r>
              <a:rPr dirty="0" sz="1600" spc="-40" b="1">
                <a:solidFill>
                  <a:srgbClr val="424242"/>
                </a:solidFill>
                <a:latin typeface="Trebuchet MS"/>
                <a:cs typeface="Trebuchet MS"/>
              </a:rPr>
              <a:t>Pudumala, </a:t>
            </a:r>
            <a:r>
              <a:rPr dirty="0" sz="1600" spc="-95" b="1">
                <a:solidFill>
                  <a:srgbClr val="424242"/>
                </a:solidFill>
                <a:latin typeface="Trebuchet MS"/>
                <a:cs typeface="Trebuchet MS"/>
              </a:rPr>
              <a:t>E.</a:t>
            </a:r>
            <a:r>
              <a:rPr dirty="0" sz="1600" spc="290" b="1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dirty="0" sz="1600" spc="-55" b="1">
                <a:solidFill>
                  <a:srgbClr val="424242"/>
                </a:solidFill>
                <a:latin typeface="Trebuchet MS"/>
                <a:cs typeface="Trebuchet MS"/>
              </a:rPr>
              <a:t>Ramanujam, </a:t>
            </a:r>
            <a:r>
              <a:rPr dirty="0" sz="1600" spc="-85" b="1">
                <a:solidFill>
                  <a:srgbClr val="424242"/>
                </a:solidFill>
                <a:latin typeface="Trebuchet MS"/>
                <a:cs typeface="Trebuchet MS"/>
              </a:rPr>
              <a:t>R. </a:t>
            </a:r>
            <a:r>
              <a:rPr dirty="0" sz="1600" spc="-40" b="1">
                <a:solidFill>
                  <a:srgbClr val="424242"/>
                </a:solidFill>
                <a:latin typeface="Trebuchet MS"/>
                <a:cs typeface="Trebuchet MS"/>
              </a:rPr>
              <a:t>Harine </a:t>
            </a:r>
            <a:r>
              <a:rPr dirty="0" sz="1600" spc="-55" b="1">
                <a:solidFill>
                  <a:srgbClr val="424242"/>
                </a:solidFill>
                <a:latin typeface="Trebuchet MS"/>
                <a:cs typeface="Trebuchet MS"/>
              </a:rPr>
              <a:t>Rajashreeń, </a:t>
            </a:r>
            <a:r>
              <a:rPr dirty="0" sz="1600" spc="-45" b="1">
                <a:solidFill>
                  <a:srgbClr val="424242"/>
                </a:solidFill>
                <a:latin typeface="Trebuchet MS"/>
                <a:cs typeface="Trebuchet MS"/>
              </a:rPr>
              <a:t>C.Kavyań, </a:t>
            </a:r>
            <a:r>
              <a:rPr dirty="0" sz="1600" spc="-130" b="1">
                <a:solidFill>
                  <a:srgbClr val="424242"/>
                </a:solidFill>
                <a:latin typeface="Trebuchet MS"/>
                <a:cs typeface="Trebuchet MS"/>
              </a:rPr>
              <a:t>T. </a:t>
            </a:r>
            <a:r>
              <a:rPr dirty="0" sz="1600" spc="-70" b="1">
                <a:solidFill>
                  <a:srgbClr val="424242"/>
                </a:solidFill>
                <a:latin typeface="Trebuchet MS"/>
                <a:cs typeface="Trebuchet MS"/>
              </a:rPr>
              <a:t>Kiruthikań, </a:t>
            </a:r>
            <a:r>
              <a:rPr dirty="0" sz="1600" spc="-140" b="1">
                <a:solidFill>
                  <a:srgbClr val="424242"/>
                </a:solidFill>
                <a:latin typeface="Trebuchet MS"/>
                <a:cs typeface="Trebuchet MS"/>
              </a:rPr>
              <a:t>J.  </a:t>
            </a:r>
            <a:r>
              <a:rPr dirty="0" sz="1600" spc="-30" b="1">
                <a:solidFill>
                  <a:srgbClr val="424242"/>
                </a:solidFill>
                <a:latin typeface="Trebuchet MS"/>
                <a:cs typeface="Trebuchet MS"/>
              </a:rPr>
              <a:t>Nishań, </a:t>
            </a:r>
            <a:r>
              <a:rPr dirty="0" sz="1600" spc="-254" b="1">
                <a:solidFill>
                  <a:srgbClr val="424242"/>
                </a:solidFill>
                <a:latin typeface="Trebuchet MS"/>
                <a:cs typeface="Trebuchet MS"/>
              </a:rPr>
              <a:t>“ </a:t>
            </a:r>
            <a:r>
              <a:rPr dirty="0" sz="1600" spc="-20" b="1" i="1">
                <a:solidFill>
                  <a:srgbClr val="424242"/>
                </a:solidFill>
                <a:latin typeface="Trebuchet MS"/>
                <a:cs typeface="Trebuchet MS"/>
              </a:rPr>
              <a:t>Crop </a:t>
            </a:r>
            <a:r>
              <a:rPr dirty="0" sz="1600" spc="-30" b="1" i="1">
                <a:solidFill>
                  <a:srgbClr val="424242"/>
                </a:solidFill>
                <a:latin typeface="Trebuchet MS"/>
                <a:cs typeface="Trebuchet MS"/>
              </a:rPr>
              <a:t>Recommendation </a:t>
            </a:r>
            <a:r>
              <a:rPr dirty="0" sz="1600" spc="-20" b="1" i="1">
                <a:solidFill>
                  <a:srgbClr val="424242"/>
                </a:solidFill>
                <a:latin typeface="Trebuchet MS"/>
                <a:cs typeface="Trebuchet MS"/>
              </a:rPr>
              <a:t>System </a:t>
            </a:r>
            <a:r>
              <a:rPr dirty="0" sz="1600" spc="-110" b="1" i="1">
                <a:solidFill>
                  <a:srgbClr val="424242"/>
                </a:solidFill>
                <a:latin typeface="Trebuchet MS"/>
                <a:cs typeface="Trebuchet MS"/>
              </a:rPr>
              <a:t>for </a:t>
            </a:r>
            <a:r>
              <a:rPr dirty="0" sz="1600" spc="-40" b="1" i="1">
                <a:solidFill>
                  <a:srgbClr val="424242"/>
                </a:solidFill>
                <a:latin typeface="Trebuchet MS"/>
                <a:cs typeface="Trebuchet MS"/>
              </a:rPr>
              <a:t>Precision </a:t>
            </a:r>
            <a:r>
              <a:rPr dirty="0" sz="1600" spc="-55" b="1" i="1">
                <a:solidFill>
                  <a:srgbClr val="424242"/>
                </a:solidFill>
                <a:latin typeface="Trebuchet MS"/>
                <a:cs typeface="Trebuchet MS"/>
              </a:rPr>
              <a:t>Agriculture</a:t>
            </a:r>
            <a:r>
              <a:rPr dirty="0" sz="1600" spc="-325" b="1" i="1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dirty="0" sz="1600" spc="-254" b="1">
                <a:solidFill>
                  <a:srgbClr val="424242"/>
                </a:solidFill>
                <a:latin typeface="Trebuchet MS"/>
                <a:cs typeface="Trebuchet MS"/>
              </a:rPr>
              <a:t>”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600" spc="-60" b="1">
                <a:solidFill>
                  <a:srgbClr val="424242"/>
                </a:solidFill>
                <a:latin typeface="Arial"/>
                <a:cs typeface="Arial"/>
              </a:rPr>
              <a:t>Proposed</a:t>
            </a:r>
            <a:r>
              <a:rPr dirty="0" sz="1600" spc="-40" b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600" spc="-75" b="1">
                <a:solidFill>
                  <a:srgbClr val="424242"/>
                </a:solidFill>
                <a:latin typeface="Arial"/>
                <a:cs typeface="Arial"/>
              </a:rPr>
              <a:t>System:</a:t>
            </a:r>
            <a:endParaRPr sz="1600">
              <a:latin typeface="Arial"/>
              <a:cs typeface="Arial"/>
            </a:endParaRPr>
          </a:p>
          <a:p>
            <a:pPr algn="just" marL="12700" marR="5715">
              <a:lnSpc>
                <a:spcPct val="101600"/>
              </a:lnSpc>
            </a:pPr>
            <a:r>
              <a:rPr dirty="0" sz="1600" spc="-20">
                <a:solidFill>
                  <a:srgbClr val="424242"/>
                </a:solidFill>
                <a:latin typeface="Arial"/>
                <a:cs typeface="Arial"/>
              </a:rPr>
              <a:t>They </a:t>
            </a:r>
            <a:r>
              <a:rPr dirty="0" sz="1600" spc="-15">
                <a:solidFill>
                  <a:srgbClr val="424242"/>
                </a:solidFill>
                <a:latin typeface="Arial"/>
                <a:cs typeface="Arial"/>
              </a:rPr>
              <a:t>have </a:t>
            </a:r>
            <a:r>
              <a:rPr dirty="0" sz="1600" spc="-20">
                <a:solidFill>
                  <a:srgbClr val="424242"/>
                </a:solidFill>
                <a:latin typeface="Arial"/>
                <a:cs typeface="Arial"/>
              </a:rPr>
              <a:t>use </a:t>
            </a:r>
            <a:r>
              <a:rPr dirty="0" sz="1600" spc="-15">
                <a:solidFill>
                  <a:srgbClr val="424242"/>
                </a:solidFill>
                <a:latin typeface="Arial"/>
                <a:cs typeface="Arial"/>
              </a:rPr>
              <a:t>research </a:t>
            </a:r>
            <a:r>
              <a:rPr dirty="0" sz="1600" spc="-10">
                <a:solidFill>
                  <a:srgbClr val="424242"/>
                </a:solidFill>
                <a:latin typeface="Arial"/>
                <a:cs typeface="Arial"/>
              </a:rPr>
              <a:t>data </a:t>
            </a:r>
            <a:r>
              <a:rPr dirty="0" sz="1600" spc="15">
                <a:solidFill>
                  <a:srgbClr val="424242"/>
                </a:solidFill>
                <a:latin typeface="Arial"/>
                <a:cs typeface="Arial"/>
              </a:rPr>
              <a:t>of </a:t>
            </a:r>
            <a:r>
              <a:rPr dirty="0" sz="1600" spc="-10">
                <a:solidFill>
                  <a:srgbClr val="424242"/>
                </a:solidFill>
                <a:latin typeface="Arial"/>
                <a:cs typeface="Arial"/>
              </a:rPr>
              <a:t>soil </a:t>
            </a:r>
            <a:r>
              <a:rPr dirty="0" sz="1600" spc="-20">
                <a:solidFill>
                  <a:srgbClr val="424242"/>
                </a:solidFill>
                <a:latin typeface="Arial"/>
                <a:cs typeface="Arial"/>
              </a:rPr>
              <a:t>characteristics, </a:t>
            </a:r>
            <a:r>
              <a:rPr dirty="0" sz="1600" spc="-10">
                <a:solidFill>
                  <a:srgbClr val="424242"/>
                </a:solidFill>
                <a:latin typeface="Arial"/>
                <a:cs typeface="Arial"/>
              </a:rPr>
              <a:t>soil </a:t>
            </a:r>
            <a:r>
              <a:rPr dirty="0" sz="1600" spc="-15">
                <a:solidFill>
                  <a:srgbClr val="424242"/>
                </a:solidFill>
                <a:latin typeface="Arial"/>
                <a:cs typeface="Arial"/>
              </a:rPr>
              <a:t>types, </a:t>
            </a:r>
            <a:r>
              <a:rPr dirty="0" sz="1600" spc="5">
                <a:solidFill>
                  <a:srgbClr val="424242"/>
                </a:solidFill>
                <a:latin typeface="Arial"/>
                <a:cs typeface="Arial"/>
              </a:rPr>
              <a:t>crop yield </a:t>
            </a:r>
            <a:r>
              <a:rPr dirty="0" sz="1600" spc="-10">
                <a:solidFill>
                  <a:srgbClr val="424242"/>
                </a:solidFill>
                <a:latin typeface="Arial"/>
                <a:cs typeface="Arial"/>
              </a:rPr>
              <a:t>data </a:t>
            </a:r>
            <a:r>
              <a:rPr dirty="0" sz="1600" spc="5">
                <a:solidFill>
                  <a:srgbClr val="424242"/>
                </a:solidFill>
                <a:latin typeface="Arial"/>
                <a:cs typeface="Arial"/>
              </a:rPr>
              <a:t>collection  </a:t>
            </a:r>
            <a:r>
              <a:rPr dirty="0" sz="1600" spc="-10">
                <a:solidFill>
                  <a:srgbClr val="424242"/>
                </a:solidFill>
                <a:latin typeface="Arial"/>
                <a:cs typeface="Arial"/>
              </a:rPr>
              <a:t>and </a:t>
            </a:r>
            <a:r>
              <a:rPr dirty="0" sz="1600" spc="-15">
                <a:solidFill>
                  <a:srgbClr val="424242"/>
                </a:solidFill>
                <a:latin typeface="Arial"/>
                <a:cs typeface="Arial"/>
              </a:rPr>
              <a:t>suggests </a:t>
            </a:r>
            <a:r>
              <a:rPr dirty="0" sz="1600" spc="10">
                <a:solidFill>
                  <a:srgbClr val="424242"/>
                </a:solidFill>
                <a:latin typeface="Arial"/>
                <a:cs typeface="Arial"/>
              </a:rPr>
              <a:t>the </a:t>
            </a:r>
            <a:r>
              <a:rPr dirty="0" sz="1600" spc="-20">
                <a:solidFill>
                  <a:srgbClr val="424242"/>
                </a:solidFill>
                <a:latin typeface="Arial"/>
                <a:cs typeface="Arial"/>
              </a:rPr>
              <a:t>farmers </a:t>
            </a:r>
            <a:r>
              <a:rPr dirty="0" sz="1600" spc="10">
                <a:solidFill>
                  <a:srgbClr val="424242"/>
                </a:solidFill>
                <a:latin typeface="Arial"/>
                <a:cs typeface="Arial"/>
              </a:rPr>
              <a:t>the </a:t>
            </a:r>
            <a:r>
              <a:rPr dirty="0" sz="1600" spc="5">
                <a:solidFill>
                  <a:srgbClr val="424242"/>
                </a:solidFill>
                <a:latin typeface="Arial"/>
                <a:cs typeface="Arial"/>
              </a:rPr>
              <a:t>right crop </a:t>
            </a:r>
            <a:r>
              <a:rPr dirty="0" sz="1600" spc="-10">
                <a:solidFill>
                  <a:srgbClr val="424242"/>
                </a:solidFill>
                <a:latin typeface="Arial"/>
                <a:cs typeface="Arial"/>
              </a:rPr>
              <a:t>based </a:t>
            </a:r>
            <a:r>
              <a:rPr dirty="0" sz="1600" spc="5">
                <a:solidFill>
                  <a:srgbClr val="424242"/>
                </a:solidFill>
                <a:latin typeface="Arial"/>
                <a:cs typeface="Arial"/>
              </a:rPr>
              <a:t>on their </a:t>
            </a:r>
            <a:r>
              <a:rPr dirty="0" sz="1600" spc="-10">
                <a:solidFill>
                  <a:srgbClr val="424242"/>
                </a:solidFill>
                <a:latin typeface="Arial"/>
                <a:cs typeface="Arial"/>
              </a:rPr>
              <a:t>site-specific </a:t>
            </a:r>
            <a:r>
              <a:rPr dirty="0" sz="1600" spc="-15">
                <a:solidFill>
                  <a:srgbClr val="424242"/>
                </a:solidFill>
                <a:latin typeface="Arial"/>
                <a:cs typeface="Arial"/>
              </a:rPr>
              <a:t>parameters </a:t>
            </a:r>
            <a:r>
              <a:rPr dirty="0" sz="1600">
                <a:solidFill>
                  <a:srgbClr val="424242"/>
                </a:solidFill>
                <a:latin typeface="Arial"/>
                <a:cs typeface="Arial"/>
              </a:rPr>
              <a:t>leading  </a:t>
            </a:r>
            <a:r>
              <a:rPr dirty="0" sz="1600" spc="25">
                <a:solidFill>
                  <a:srgbClr val="424242"/>
                </a:solidFill>
                <a:latin typeface="Arial"/>
                <a:cs typeface="Arial"/>
              </a:rPr>
              <a:t>to </a:t>
            </a:r>
            <a:r>
              <a:rPr dirty="0" sz="1600" spc="-15">
                <a:solidFill>
                  <a:srgbClr val="424242"/>
                </a:solidFill>
                <a:latin typeface="Arial"/>
                <a:cs typeface="Arial"/>
              </a:rPr>
              <a:t>increase </a:t>
            </a:r>
            <a:r>
              <a:rPr dirty="0" sz="1600" spc="-5">
                <a:solidFill>
                  <a:srgbClr val="424242"/>
                </a:solidFill>
                <a:latin typeface="Arial"/>
                <a:cs typeface="Arial"/>
              </a:rPr>
              <a:t>in</a:t>
            </a:r>
            <a:r>
              <a:rPr dirty="0" sz="1600" spc="-12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424242"/>
                </a:solidFill>
                <a:latin typeface="Arial"/>
                <a:cs typeface="Arial"/>
              </a:rPr>
              <a:t>productivity.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3981" cy="842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75299" y="98161"/>
            <a:ext cx="35934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70"/>
              <a:t>Literature</a:t>
            </a:r>
            <a:r>
              <a:rPr dirty="0" spc="-215"/>
              <a:t> </a:t>
            </a:r>
            <a:r>
              <a:rPr dirty="0" spc="-80"/>
              <a:t>Review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7498" y="1219591"/>
            <a:ext cx="7989570" cy="150749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algn="just" marL="12700" marR="5080">
              <a:lnSpc>
                <a:spcPct val="101600"/>
              </a:lnSpc>
              <a:spcBef>
                <a:spcPts val="70"/>
              </a:spcBef>
            </a:pPr>
            <a:r>
              <a:rPr dirty="0" sz="1600" spc="-75" b="1">
                <a:solidFill>
                  <a:srgbClr val="424242"/>
                </a:solidFill>
                <a:latin typeface="Trebuchet MS"/>
                <a:cs typeface="Trebuchet MS"/>
              </a:rPr>
              <a:t>5)Prof. </a:t>
            </a:r>
            <a:r>
              <a:rPr dirty="0" sz="1600" spc="-40" b="1">
                <a:solidFill>
                  <a:srgbClr val="424242"/>
                </a:solidFill>
                <a:latin typeface="Trebuchet MS"/>
                <a:cs typeface="Trebuchet MS"/>
              </a:rPr>
              <a:t>D.S. </a:t>
            </a:r>
            <a:r>
              <a:rPr dirty="0" sz="1600" spc="-25" b="1">
                <a:solidFill>
                  <a:srgbClr val="424242"/>
                </a:solidFill>
                <a:latin typeface="Trebuchet MS"/>
                <a:cs typeface="Trebuchet MS"/>
              </a:rPr>
              <a:t>Zingade, Omkar </a:t>
            </a:r>
            <a:r>
              <a:rPr dirty="0" sz="1600" spc="-30" b="1">
                <a:solidFill>
                  <a:srgbClr val="424242"/>
                </a:solidFill>
                <a:latin typeface="Trebuchet MS"/>
                <a:cs typeface="Trebuchet MS"/>
              </a:rPr>
              <a:t>Buchade, </a:t>
            </a:r>
            <a:r>
              <a:rPr dirty="0" sz="1600" spc="-20" b="1">
                <a:solidFill>
                  <a:srgbClr val="424242"/>
                </a:solidFill>
                <a:latin typeface="Trebuchet MS"/>
                <a:cs typeface="Trebuchet MS"/>
              </a:rPr>
              <a:t>Nilesh </a:t>
            </a:r>
            <a:r>
              <a:rPr dirty="0" sz="1600" spc="-40" b="1">
                <a:solidFill>
                  <a:srgbClr val="424242"/>
                </a:solidFill>
                <a:latin typeface="Trebuchet MS"/>
                <a:cs typeface="Trebuchet MS"/>
              </a:rPr>
              <a:t>Mehta, </a:t>
            </a:r>
            <a:r>
              <a:rPr dirty="0" sz="1600" spc="-5" b="1">
                <a:solidFill>
                  <a:srgbClr val="424242"/>
                </a:solidFill>
                <a:latin typeface="Trebuchet MS"/>
                <a:cs typeface="Trebuchet MS"/>
              </a:rPr>
              <a:t>Shubham </a:t>
            </a:r>
            <a:r>
              <a:rPr dirty="0" sz="1600" spc="-40" b="1">
                <a:solidFill>
                  <a:srgbClr val="424242"/>
                </a:solidFill>
                <a:latin typeface="Trebuchet MS"/>
                <a:cs typeface="Trebuchet MS"/>
              </a:rPr>
              <a:t>Ghodekar, </a:t>
            </a:r>
            <a:r>
              <a:rPr dirty="0" sz="1600" b="1">
                <a:solidFill>
                  <a:srgbClr val="424242"/>
                </a:solidFill>
                <a:latin typeface="Trebuchet MS"/>
                <a:cs typeface="Trebuchet MS"/>
              </a:rPr>
              <a:t>Chandan  </a:t>
            </a:r>
            <a:r>
              <a:rPr dirty="0" sz="1600" spc="-40" b="1">
                <a:solidFill>
                  <a:srgbClr val="424242"/>
                </a:solidFill>
                <a:latin typeface="Trebuchet MS"/>
                <a:cs typeface="Trebuchet MS"/>
              </a:rPr>
              <a:t>Mehta, </a:t>
            </a:r>
            <a:r>
              <a:rPr dirty="0" sz="1600" spc="-254" b="1">
                <a:solidFill>
                  <a:srgbClr val="424242"/>
                </a:solidFill>
                <a:latin typeface="Trebuchet MS"/>
                <a:cs typeface="Trebuchet MS"/>
              </a:rPr>
              <a:t>“ </a:t>
            </a:r>
            <a:r>
              <a:rPr dirty="0" sz="1600" spc="-20" b="1" i="1">
                <a:solidFill>
                  <a:srgbClr val="424242"/>
                </a:solidFill>
                <a:latin typeface="Trebuchet MS"/>
                <a:cs typeface="Trebuchet MS"/>
              </a:rPr>
              <a:t>Crop </a:t>
            </a:r>
            <a:r>
              <a:rPr dirty="0" sz="1600" spc="-60" b="1" i="1">
                <a:solidFill>
                  <a:srgbClr val="424242"/>
                </a:solidFill>
                <a:latin typeface="Trebuchet MS"/>
                <a:cs typeface="Trebuchet MS"/>
              </a:rPr>
              <a:t>Prediction </a:t>
            </a:r>
            <a:r>
              <a:rPr dirty="0" sz="1600" spc="-20" b="1" i="1">
                <a:solidFill>
                  <a:srgbClr val="424242"/>
                </a:solidFill>
                <a:latin typeface="Trebuchet MS"/>
                <a:cs typeface="Trebuchet MS"/>
              </a:rPr>
              <a:t>System </a:t>
            </a:r>
            <a:r>
              <a:rPr dirty="0" sz="1600" spc="-5" b="1" i="1">
                <a:solidFill>
                  <a:srgbClr val="424242"/>
                </a:solidFill>
                <a:latin typeface="Trebuchet MS"/>
                <a:cs typeface="Trebuchet MS"/>
              </a:rPr>
              <a:t>using </a:t>
            </a:r>
            <a:r>
              <a:rPr dirty="0" sz="1600" spc="-20" b="1" i="1">
                <a:solidFill>
                  <a:srgbClr val="424242"/>
                </a:solidFill>
                <a:latin typeface="Trebuchet MS"/>
                <a:cs typeface="Trebuchet MS"/>
              </a:rPr>
              <a:t>Machine </a:t>
            </a:r>
            <a:r>
              <a:rPr dirty="0" sz="1600" spc="-40" b="1" i="1">
                <a:solidFill>
                  <a:srgbClr val="424242"/>
                </a:solidFill>
                <a:latin typeface="Trebuchet MS"/>
                <a:cs typeface="Trebuchet MS"/>
              </a:rPr>
              <a:t>Learning</a:t>
            </a:r>
            <a:r>
              <a:rPr dirty="0" sz="1600" spc="-185" b="1" i="1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dirty="0" sz="1600" spc="-229" b="1" i="1">
                <a:solidFill>
                  <a:srgbClr val="424242"/>
                </a:solidFill>
                <a:latin typeface="Trebuchet MS"/>
                <a:cs typeface="Trebuchet MS"/>
              </a:rPr>
              <a:t>”</a:t>
            </a:r>
            <a:r>
              <a:rPr dirty="0" sz="1600" spc="-229" b="1">
                <a:solidFill>
                  <a:srgbClr val="424242"/>
                </a:solidFill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600" spc="-60" b="1">
                <a:solidFill>
                  <a:srgbClr val="424242"/>
                </a:solidFill>
                <a:latin typeface="Arial"/>
                <a:cs typeface="Arial"/>
              </a:rPr>
              <a:t>Proposed</a:t>
            </a:r>
            <a:r>
              <a:rPr dirty="0" sz="1600" spc="-40" b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600" spc="-75" b="1">
                <a:solidFill>
                  <a:srgbClr val="424242"/>
                </a:solidFill>
                <a:latin typeface="Arial"/>
                <a:cs typeface="Arial"/>
              </a:rPr>
              <a:t>System:</a:t>
            </a:r>
            <a:endParaRPr sz="1600">
              <a:latin typeface="Arial"/>
              <a:cs typeface="Arial"/>
            </a:endParaRPr>
          </a:p>
          <a:p>
            <a:pPr algn="just" marL="12700" marR="5080">
              <a:lnSpc>
                <a:spcPct val="101600"/>
              </a:lnSpc>
            </a:pPr>
            <a:r>
              <a:rPr dirty="0" sz="1600" spc="-25">
                <a:solidFill>
                  <a:srgbClr val="424242"/>
                </a:solidFill>
                <a:latin typeface="Arial"/>
                <a:cs typeface="Arial"/>
              </a:rPr>
              <a:t>The </a:t>
            </a:r>
            <a:r>
              <a:rPr dirty="0" sz="1600" spc="10">
                <a:solidFill>
                  <a:srgbClr val="424242"/>
                </a:solidFill>
                <a:latin typeface="Arial"/>
                <a:cs typeface="Arial"/>
              </a:rPr>
              <a:t>proposed project </a:t>
            </a:r>
            <a:r>
              <a:rPr dirty="0" sz="1600" spc="5">
                <a:solidFill>
                  <a:srgbClr val="424242"/>
                </a:solidFill>
                <a:latin typeface="Arial"/>
                <a:cs typeface="Arial"/>
              </a:rPr>
              <a:t>will integrate </a:t>
            </a:r>
            <a:r>
              <a:rPr dirty="0" sz="1600" spc="10">
                <a:solidFill>
                  <a:srgbClr val="424242"/>
                </a:solidFill>
                <a:latin typeface="Arial"/>
                <a:cs typeface="Arial"/>
              </a:rPr>
              <a:t>the </a:t>
            </a:r>
            <a:r>
              <a:rPr dirty="0" sz="1600" spc="-10">
                <a:solidFill>
                  <a:srgbClr val="424242"/>
                </a:solidFill>
                <a:latin typeface="Arial"/>
                <a:cs typeface="Arial"/>
              </a:rPr>
              <a:t>data </a:t>
            </a:r>
            <a:r>
              <a:rPr dirty="0" sz="1600" spc="5">
                <a:solidFill>
                  <a:srgbClr val="424242"/>
                </a:solidFill>
                <a:latin typeface="Arial"/>
                <a:cs typeface="Arial"/>
              </a:rPr>
              <a:t>obtained </a:t>
            </a:r>
            <a:r>
              <a:rPr dirty="0" sz="1600" spc="-5">
                <a:solidFill>
                  <a:srgbClr val="424242"/>
                </a:solidFill>
                <a:latin typeface="Arial"/>
                <a:cs typeface="Arial"/>
              </a:rPr>
              <a:t>from repository, </a:t>
            </a:r>
            <a:r>
              <a:rPr dirty="0" sz="1600">
                <a:solidFill>
                  <a:srgbClr val="424242"/>
                </a:solidFill>
                <a:latin typeface="Arial"/>
                <a:cs typeface="Arial"/>
              </a:rPr>
              <a:t>weather  department </a:t>
            </a:r>
            <a:r>
              <a:rPr dirty="0" sz="1600" spc="-10">
                <a:solidFill>
                  <a:srgbClr val="424242"/>
                </a:solidFill>
                <a:latin typeface="Arial"/>
                <a:cs typeface="Arial"/>
              </a:rPr>
              <a:t>and </a:t>
            </a:r>
            <a:r>
              <a:rPr dirty="0" sz="1600" spc="5">
                <a:solidFill>
                  <a:srgbClr val="424242"/>
                </a:solidFill>
                <a:latin typeface="Arial"/>
                <a:cs typeface="Arial"/>
              </a:rPr>
              <a:t>by </a:t>
            </a:r>
            <a:r>
              <a:rPr dirty="0" sz="1600">
                <a:solidFill>
                  <a:srgbClr val="424242"/>
                </a:solidFill>
                <a:latin typeface="Arial"/>
                <a:cs typeface="Arial"/>
              </a:rPr>
              <a:t>applying </a:t>
            </a:r>
            <a:r>
              <a:rPr dirty="0" sz="1600" spc="-15">
                <a:solidFill>
                  <a:srgbClr val="424242"/>
                </a:solidFill>
                <a:latin typeface="Arial"/>
                <a:cs typeface="Arial"/>
              </a:rPr>
              <a:t>machine </a:t>
            </a:r>
            <a:r>
              <a:rPr dirty="0" sz="1600" spc="-5">
                <a:solidFill>
                  <a:srgbClr val="424242"/>
                </a:solidFill>
                <a:latin typeface="Arial"/>
                <a:cs typeface="Arial"/>
              </a:rPr>
              <a:t>learning </a:t>
            </a:r>
            <a:r>
              <a:rPr dirty="0" sz="1600" spc="-10">
                <a:solidFill>
                  <a:srgbClr val="424242"/>
                </a:solidFill>
                <a:latin typeface="Arial"/>
                <a:cs typeface="Arial"/>
              </a:rPr>
              <a:t>algorithm: </a:t>
            </a:r>
            <a:r>
              <a:rPr dirty="0" sz="1600">
                <a:solidFill>
                  <a:srgbClr val="424242"/>
                </a:solidFill>
                <a:latin typeface="Arial"/>
                <a:cs typeface="Arial"/>
              </a:rPr>
              <a:t>Multiple </a:t>
            </a:r>
            <a:r>
              <a:rPr dirty="0" sz="1600" spc="-20">
                <a:solidFill>
                  <a:srgbClr val="424242"/>
                </a:solidFill>
                <a:latin typeface="Arial"/>
                <a:cs typeface="Arial"/>
              </a:rPr>
              <a:t>Linear </a:t>
            </a:r>
            <a:r>
              <a:rPr dirty="0" sz="1600" spc="-30">
                <a:solidFill>
                  <a:srgbClr val="424242"/>
                </a:solidFill>
                <a:latin typeface="Arial"/>
                <a:cs typeface="Arial"/>
              </a:rPr>
              <a:t>Regression, </a:t>
            </a:r>
            <a:r>
              <a:rPr dirty="0" sz="1600" spc="-50">
                <a:solidFill>
                  <a:srgbClr val="424242"/>
                </a:solidFill>
                <a:latin typeface="Arial"/>
                <a:cs typeface="Arial"/>
              </a:rPr>
              <a:t>a  </a:t>
            </a:r>
            <a:r>
              <a:rPr dirty="0" sz="1600" spc="10">
                <a:solidFill>
                  <a:srgbClr val="424242"/>
                </a:solidFill>
                <a:latin typeface="Arial"/>
                <a:cs typeface="Arial"/>
              </a:rPr>
              <a:t>prediction</a:t>
            </a:r>
            <a:r>
              <a:rPr dirty="0" sz="1600" spc="-3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dirty="0" sz="1600" spc="-3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424242"/>
                </a:solidFill>
                <a:latin typeface="Arial"/>
                <a:cs typeface="Arial"/>
              </a:rPr>
              <a:t>most</a:t>
            </a:r>
            <a:r>
              <a:rPr dirty="0" sz="1600" spc="-3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424242"/>
                </a:solidFill>
                <a:latin typeface="Arial"/>
                <a:cs typeface="Arial"/>
              </a:rPr>
              <a:t>suitable</a:t>
            </a:r>
            <a:r>
              <a:rPr dirty="0" sz="1600" spc="-3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424242"/>
                </a:solidFill>
                <a:latin typeface="Arial"/>
                <a:cs typeface="Arial"/>
              </a:rPr>
              <a:t>crops</a:t>
            </a:r>
            <a:r>
              <a:rPr dirty="0" sz="1600" spc="-3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424242"/>
                </a:solidFill>
                <a:latin typeface="Arial"/>
                <a:cs typeface="Arial"/>
              </a:rPr>
              <a:t>according</a:t>
            </a:r>
            <a:r>
              <a:rPr dirty="0" sz="1600" spc="-3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600" spc="25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dirty="0" sz="1600" spc="-3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424242"/>
                </a:solidFill>
                <a:latin typeface="Arial"/>
                <a:cs typeface="Arial"/>
              </a:rPr>
              <a:t>current</a:t>
            </a:r>
            <a:r>
              <a:rPr dirty="0" sz="1600" spc="-3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424242"/>
                </a:solidFill>
                <a:latin typeface="Arial"/>
                <a:cs typeface="Arial"/>
              </a:rPr>
              <a:t>environmental</a:t>
            </a:r>
            <a:r>
              <a:rPr dirty="0" sz="1600" spc="-3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424242"/>
                </a:solidFill>
                <a:latin typeface="Arial"/>
                <a:cs typeface="Arial"/>
              </a:rPr>
              <a:t>conditions</a:t>
            </a:r>
            <a:r>
              <a:rPr dirty="0" sz="1600" spc="-3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600" spc="-30">
                <a:solidFill>
                  <a:srgbClr val="424242"/>
                </a:solidFill>
                <a:latin typeface="Arial"/>
                <a:cs typeface="Arial"/>
              </a:rPr>
              <a:t>is</a:t>
            </a:r>
            <a:r>
              <a:rPr dirty="0" sz="1600" spc="-3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600" spc="-25">
                <a:solidFill>
                  <a:srgbClr val="424242"/>
                </a:solidFill>
                <a:latin typeface="Arial"/>
                <a:cs typeface="Arial"/>
              </a:rPr>
              <a:t>made.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3981" cy="842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75299" y="98161"/>
            <a:ext cx="35934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70"/>
              <a:t>Literature</a:t>
            </a:r>
            <a:r>
              <a:rPr dirty="0" spc="-215"/>
              <a:t> </a:t>
            </a:r>
            <a:r>
              <a:rPr dirty="0" spc="-80"/>
              <a:t>Review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3792" y="264311"/>
            <a:ext cx="395668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80"/>
              <a:t>Problem</a:t>
            </a:r>
            <a:r>
              <a:rPr dirty="0" spc="-215"/>
              <a:t> </a:t>
            </a:r>
            <a:r>
              <a:rPr dirty="0" spc="-95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0299" y="1172779"/>
            <a:ext cx="28962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5" b="1">
                <a:solidFill>
                  <a:srgbClr val="FFFFFF"/>
                </a:solidFill>
                <a:latin typeface="Arial"/>
                <a:cs typeface="Arial"/>
              </a:rPr>
              <a:t>Problem in </a:t>
            </a:r>
            <a:r>
              <a:rPr dirty="0" sz="1800" spc="-75" b="1">
                <a:solidFill>
                  <a:srgbClr val="FFFFFF"/>
                </a:solidFill>
                <a:latin typeface="Arial"/>
                <a:cs typeface="Arial"/>
              </a:rPr>
              <a:t>Existing</a:t>
            </a:r>
            <a:r>
              <a:rPr dirty="0" sz="1800" spc="-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80" b="1">
                <a:solidFill>
                  <a:srgbClr val="FFFFFF"/>
                </a:solidFill>
                <a:latin typeface="Arial"/>
                <a:cs typeface="Arial"/>
              </a:rPr>
              <a:t>System: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1567" y="1454845"/>
            <a:ext cx="2716530" cy="768350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348615" indent="-335915">
              <a:lnSpc>
                <a:spcPct val="100000"/>
              </a:lnSpc>
              <a:spcBef>
                <a:spcPts val="370"/>
              </a:spcBef>
              <a:buChar char="●"/>
              <a:tabLst>
                <a:tab pos="347980" algn="l"/>
                <a:tab pos="349250" algn="l"/>
              </a:tabLst>
            </a:pPr>
            <a:r>
              <a:rPr dirty="0" sz="1400" spc="-25" b="1">
                <a:solidFill>
                  <a:srgbClr val="FFFFFF"/>
                </a:solidFill>
                <a:latin typeface="Arial"/>
                <a:cs typeface="Arial"/>
              </a:rPr>
              <a:t>Offline </a:t>
            </a:r>
            <a:r>
              <a:rPr dirty="0" sz="1400" spc="-40" b="1">
                <a:solidFill>
                  <a:srgbClr val="FFFFFF"/>
                </a:solidFill>
                <a:latin typeface="Arial"/>
                <a:cs typeface="Arial"/>
              </a:rPr>
              <a:t>Warehouse</a:t>
            </a:r>
            <a:r>
              <a:rPr dirty="0" sz="1400" spc="-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0" b="1">
                <a:solidFill>
                  <a:srgbClr val="FFFFFF"/>
                </a:solidFill>
                <a:latin typeface="Arial"/>
                <a:cs typeface="Arial"/>
              </a:rPr>
              <a:t>System.</a:t>
            </a:r>
            <a:endParaRPr sz="1400">
              <a:latin typeface="Arial"/>
              <a:cs typeface="Arial"/>
            </a:endParaRPr>
          </a:p>
          <a:p>
            <a:pPr marL="348615" indent="-335915">
              <a:lnSpc>
                <a:spcPct val="100000"/>
              </a:lnSpc>
              <a:spcBef>
                <a:spcPts val="270"/>
              </a:spcBef>
              <a:buChar char="●"/>
              <a:tabLst>
                <a:tab pos="347980" algn="l"/>
                <a:tab pos="349250" algn="l"/>
              </a:tabLst>
            </a:pPr>
            <a:r>
              <a:rPr dirty="0" sz="1400" spc="-60" b="1">
                <a:solidFill>
                  <a:srgbClr val="FFFFFF"/>
                </a:solidFill>
                <a:latin typeface="Arial"/>
                <a:cs typeface="Arial"/>
              </a:rPr>
              <a:t>Lot </a:t>
            </a:r>
            <a:r>
              <a:rPr dirty="0" sz="1400" spc="-30" b="1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dirty="0" sz="1400" spc="-50" b="1">
                <a:solidFill>
                  <a:srgbClr val="FFFFFF"/>
                </a:solidFill>
                <a:latin typeface="Arial"/>
                <a:cs typeface="Arial"/>
              </a:rPr>
              <a:t>Food </a:t>
            </a:r>
            <a:r>
              <a:rPr dirty="0" sz="1400" spc="-15" b="1">
                <a:solidFill>
                  <a:srgbClr val="FFFFFF"/>
                </a:solidFill>
                <a:latin typeface="Arial"/>
                <a:cs typeface="Arial"/>
              </a:rPr>
              <a:t>get</a:t>
            </a:r>
            <a:r>
              <a:rPr dirty="0" sz="14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35" b="1">
                <a:solidFill>
                  <a:srgbClr val="FFFFFF"/>
                </a:solidFill>
                <a:latin typeface="Arial"/>
                <a:cs typeface="Arial"/>
              </a:rPr>
              <a:t>Wasted.</a:t>
            </a:r>
            <a:endParaRPr sz="1400">
              <a:latin typeface="Arial"/>
              <a:cs typeface="Arial"/>
            </a:endParaRPr>
          </a:p>
          <a:p>
            <a:pPr marL="348615" indent="-335915">
              <a:lnSpc>
                <a:spcPct val="100000"/>
              </a:lnSpc>
              <a:spcBef>
                <a:spcPts val="270"/>
              </a:spcBef>
              <a:buChar char="●"/>
              <a:tabLst>
                <a:tab pos="347980" algn="l"/>
                <a:tab pos="349250" algn="l"/>
                <a:tab pos="902335" algn="l"/>
                <a:tab pos="1239520" algn="l"/>
                <a:tab pos="1783080" algn="l"/>
                <a:tab pos="2478405" algn="l"/>
              </a:tabLst>
            </a:pPr>
            <a:r>
              <a:rPr dirty="0" sz="1400" spc="-25" b="1">
                <a:solidFill>
                  <a:srgbClr val="FFFFFF"/>
                </a:solidFill>
                <a:latin typeface="Arial"/>
                <a:cs typeface="Arial"/>
              </a:rPr>
              <a:t>Wait</a:t>
            </a:r>
            <a:r>
              <a:rPr dirty="0" sz="1400" spc="-25" b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400" spc="-40" b="1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1400" spc="-40" b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400" spc="-45" b="1">
                <a:solidFill>
                  <a:srgbClr val="FFFFFF"/>
                </a:solidFill>
                <a:latin typeface="Arial"/>
                <a:cs typeface="Arial"/>
              </a:rPr>
              <a:t>long</a:t>
            </a:r>
            <a:r>
              <a:rPr dirty="0" sz="1400" spc="-45" b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400" spc="-30" b="1">
                <a:solidFill>
                  <a:srgbClr val="FFFFFF"/>
                </a:solidFill>
                <a:latin typeface="Arial"/>
                <a:cs typeface="Arial"/>
              </a:rPr>
              <a:t>queue</a:t>
            </a:r>
            <a:r>
              <a:rPr dirty="0" sz="1400" spc="-30" b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400" spc="-35" b="1">
                <a:solidFill>
                  <a:srgbClr val="FFFFFF"/>
                </a:solidFill>
                <a:latin typeface="Arial"/>
                <a:cs typeface="Arial"/>
              </a:rPr>
              <a:t>for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93867" y="2479733"/>
            <a:ext cx="89598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01675" algn="l"/>
              </a:tabLst>
            </a:pPr>
            <a:r>
              <a:rPr dirty="0" sz="1400" spc="-45" b="1">
                <a:solidFill>
                  <a:srgbClr val="FFFFFF"/>
                </a:solidFill>
                <a:latin typeface="Arial"/>
                <a:cs typeface="Arial"/>
              </a:rPr>
              <a:t>money</a:t>
            </a:r>
            <a:r>
              <a:rPr dirty="0" sz="1400" spc="-45" b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400" spc="-65" b="1">
                <a:solidFill>
                  <a:srgbClr val="FFFFFF"/>
                </a:solidFill>
                <a:latin typeface="Arial"/>
                <a:cs typeface="Arial"/>
              </a:rPr>
              <a:t>as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01460" y="1984434"/>
            <a:ext cx="681355" cy="734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45" b="1">
                <a:solidFill>
                  <a:srgbClr val="FFFFFF"/>
                </a:solidFill>
                <a:latin typeface="Arial"/>
                <a:cs typeface="Arial"/>
              </a:rPr>
              <a:t>booking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Times New Roman"/>
              <a:cs typeface="Times New Roman"/>
            </a:endParaRPr>
          </a:p>
          <a:p>
            <a:pPr marL="18415">
              <a:lnSpc>
                <a:spcPct val="100000"/>
              </a:lnSpc>
              <a:tabLst>
                <a:tab pos="486409" algn="l"/>
              </a:tabLst>
            </a:pPr>
            <a:r>
              <a:rPr dirty="0" sz="1400" spc="-25" b="1">
                <a:solidFill>
                  <a:srgbClr val="FFFFFF"/>
                </a:solidFill>
                <a:latin typeface="Arial"/>
                <a:cs typeface="Arial"/>
              </a:rPr>
              <a:t>well</a:t>
            </a:r>
            <a:r>
              <a:rPr dirty="0" sz="1400" spc="-25" b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400" spc="-65" b="1">
                <a:solidFill>
                  <a:srgbClr val="FFFFFF"/>
                </a:solidFill>
                <a:latin typeface="Arial"/>
                <a:cs typeface="Arial"/>
              </a:rPr>
              <a:t>as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1567" y="2197794"/>
            <a:ext cx="1838325" cy="1016000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348615">
              <a:lnSpc>
                <a:spcPct val="100000"/>
              </a:lnSpc>
              <a:spcBef>
                <a:spcPts val="370"/>
              </a:spcBef>
            </a:pPr>
            <a:r>
              <a:rPr dirty="0" sz="1400" spc="-40" b="1">
                <a:solidFill>
                  <a:srgbClr val="FFFFFF"/>
                </a:solidFill>
                <a:latin typeface="Arial"/>
                <a:cs typeface="Arial"/>
              </a:rPr>
              <a:t>Warehouse</a:t>
            </a:r>
            <a:r>
              <a:rPr dirty="0" sz="1400" spc="-9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0" b="1">
                <a:solidFill>
                  <a:srgbClr val="FFFFFF"/>
                </a:solidFill>
                <a:latin typeface="Arial"/>
                <a:cs typeface="Arial"/>
              </a:rPr>
              <a:t>space.</a:t>
            </a:r>
            <a:endParaRPr sz="1400">
              <a:latin typeface="Arial"/>
              <a:cs typeface="Arial"/>
            </a:endParaRPr>
          </a:p>
          <a:p>
            <a:pPr marL="348615" marR="88265" indent="-335915">
              <a:lnSpc>
                <a:spcPct val="116100"/>
              </a:lnSpc>
              <a:buChar char="●"/>
              <a:tabLst>
                <a:tab pos="347980" algn="l"/>
                <a:tab pos="349250" algn="l"/>
                <a:tab pos="994410" algn="l"/>
                <a:tab pos="1297940" algn="l"/>
              </a:tabLst>
            </a:pPr>
            <a:r>
              <a:rPr dirty="0" sz="1400" spc="-35" b="1">
                <a:solidFill>
                  <a:srgbClr val="FFFFFF"/>
                </a:solidFill>
                <a:latin typeface="Arial"/>
                <a:cs typeface="Arial"/>
              </a:rPr>
              <a:t>Waste</a:t>
            </a:r>
            <a:r>
              <a:rPr dirty="0" sz="1400" spc="-35" b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400" spc="-30" b="1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1400" spc="-30" b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400" spc="-30" b="1">
                <a:solidFill>
                  <a:srgbClr val="FFFFFF"/>
                </a:solidFill>
                <a:latin typeface="Arial"/>
                <a:cs typeface="Arial"/>
              </a:rPr>
              <a:t>Time,  </a:t>
            </a:r>
            <a:r>
              <a:rPr dirty="0" sz="1400" spc="-35" b="1">
                <a:solidFill>
                  <a:srgbClr val="FFFFFF"/>
                </a:solidFill>
                <a:latin typeface="Arial"/>
                <a:cs typeface="Arial"/>
              </a:rPr>
              <a:t>efforts.</a:t>
            </a:r>
            <a:endParaRPr sz="1400">
              <a:latin typeface="Arial"/>
              <a:cs typeface="Arial"/>
            </a:endParaRPr>
          </a:p>
          <a:p>
            <a:pPr marL="348615" indent="-335915">
              <a:lnSpc>
                <a:spcPct val="100000"/>
              </a:lnSpc>
              <a:spcBef>
                <a:spcPts val="270"/>
              </a:spcBef>
              <a:buChar char="●"/>
              <a:tabLst>
                <a:tab pos="347980" algn="l"/>
                <a:tab pos="349250" algn="l"/>
              </a:tabLst>
            </a:pPr>
            <a:r>
              <a:rPr dirty="0" sz="1400" spc="-45" b="1">
                <a:solidFill>
                  <a:srgbClr val="FFFFFF"/>
                </a:solidFill>
                <a:latin typeface="Arial"/>
                <a:cs typeface="Arial"/>
              </a:rPr>
              <a:t>Language</a:t>
            </a:r>
            <a:r>
              <a:rPr dirty="0" sz="1400" spc="-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40" b="1">
                <a:solidFill>
                  <a:srgbClr val="FFFFFF"/>
                </a:solidFill>
                <a:latin typeface="Arial"/>
                <a:cs typeface="Arial"/>
              </a:rPr>
              <a:t>Barrier.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14665" y="1116457"/>
            <a:ext cx="19888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65" b="1">
                <a:solidFill>
                  <a:srgbClr val="FFFFFF"/>
                </a:solidFill>
                <a:latin typeface="Arial"/>
                <a:cs typeface="Arial"/>
              </a:rPr>
              <a:t>Proposed</a:t>
            </a:r>
            <a:r>
              <a:rPr dirty="0" sz="1800" spc="-8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70" b="1">
                <a:solidFill>
                  <a:srgbClr val="FFFFFF"/>
                </a:solidFill>
                <a:latin typeface="Arial"/>
                <a:cs typeface="Arial"/>
              </a:rPr>
              <a:t>Solution: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35933" y="1398524"/>
            <a:ext cx="3561715" cy="768350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348615" indent="-335915">
              <a:lnSpc>
                <a:spcPct val="100000"/>
              </a:lnSpc>
              <a:spcBef>
                <a:spcPts val="370"/>
              </a:spcBef>
              <a:buChar char="●"/>
              <a:tabLst>
                <a:tab pos="347980" algn="l"/>
                <a:tab pos="349250" algn="l"/>
              </a:tabLst>
            </a:pPr>
            <a:r>
              <a:rPr dirty="0" sz="1400" spc="-35" b="1">
                <a:solidFill>
                  <a:srgbClr val="FFFFFF"/>
                </a:solidFill>
                <a:latin typeface="Arial"/>
                <a:cs typeface="Arial"/>
              </a:rPr>
              <a:t>Online </a:t>
            </a:r>
            <a:r>
              <a:rPr dirty="0" sz="1400" spc="-40" b="1">
                <a:solidFill>
                  <a:srgbClr val="FFFFFF"/>
                </a:solidFill>
                <a:latin typeface="Arial"/>
                <a:cs typeface="Arial"/>
              </a:rPr>
              <a:t>Warehouse </a:t>
            </a:r>
            <a:r>
              <a:rPr dirty="0" sz="1400" spc="-50" b="1">
                <a:solidFill>
                  <a:srgbClr val="FFFFFF"/>
                </a:solidFill>
                <a:latin typeface="Arial"/>
                <a:cs typeface="Arial"/>
              </a:rPr>
              <a:t>Booking</a:t>
            </a:r>
            <a:r>
              <a:rPr dirty="0" sz="1400" spc="-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0" b="1">
                <a:solidFill>
                  <a:srgbClr val="FFFFFF"/>
                </a:solidFill>
                <a:latin typeface="Arial"/>
                <a:cs typeface="Arial"/>
              </a:rPr>
              <a:t>System.</a:t>
            </a:r>
            <a:endParaRPr sz="1400">
              <a:latin typeface="Arial"/>
              <a:cs typeface="Arial"/>
            </a:endParaRPr>
          </a:p>
          <a:p>
            <a:pPr marL="348615" marR="5080" indent="-335915">
              <a:lnSpc>
                <a:spcPct val="116100"/>
              </a:lnSpc>
              <a:buChar char="●"/>
              <a:tabLst>
                <a:tab pos="347980" algn="l"/>
                <a:tab pos="349250" algn="l"/>
                <a:tab pos="910590" algn="l"/>
                <a:tab pos="2020570" algn="l"/>
                <a:tab pos="2720975" algn="l"/>
                <a:tab pos="3388360" algn="l"/>
              </a:tabLst>
            </a:pPr>
            <a:r>
              <a:rPr dirty="0" sz="1400" spc="-40" b="1">
                <a:solidFill>
                  <a:srgbClr val="FFFFFF"/>
                </a:solidFill>
                <a:latin typeface="Arial"/>
                <a:cs typeface="Arial"/>
              </a:rPr>
              <a:t>Auto</a:t>
            </a:r>
            <a:r>
              <a:rPr dirty="0" sz="1400" spc="-40" b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400" spc="-30" b="1">
                <a:solidFill>
                  <a:srgbClr val="FFFFFF"/>
                </a:solidFill>
                <a:latin typeface="Arial"/>
                <a:cs typeface="Arial"/>
              </a:rPr>
              <a:t>Notification</a:t>
            </a:r>
            <a:r>
              <a:rPr dirty="0" sz="1400" spc="-30" b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400" spc="-25" b="1">
                <a:solidFill>
                  <a:srgbClr val="FFFFFF"/>
                </a:solidFill>
                <a:latin typeface="Arial"/>
                <a:cs typeface="Arial"/>
              </a:rPr>
              <a:t>before</a:t>
            </a:r>
            <a:r>
              <a:rPr dirty="0" sz="1400" spc="-25" b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400" spc="-45" b="1">
                <a:solidFill>
                  <a:srgbClr val="FFFFFF"/>
                </a:solidFill>
                <a:latin typeface="Arial"/>
                <a:cs typeface="Arial"/>
              </a:rPr>
              <a:t>expiry</a:t>
            </a:r>
            <a:r>
              <a:rPr dirty="0" sz="1400" spc="-45" b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400" spc="-25" b="1">
                <a:solidFill>
                  <a:srgbClr val="FFFFFF"/>
                </a:solidFill>
                <a:latin typeface="Arial"/>
                <a:cs typeface="Arial"/>
              </a:rPr>
              <a:t>of  </a:t>
            </a:r>
            <a:r>
              <a:rPr dirty="0" sz="1400" spc="-50" b="1">
                <a:solidFill>
                  <a:srgbClr val="FFFFFF"/>
                </a:solidFill>
                <a:latin typeface="Arial"/>
                <a:cs typeface="Arial"/>
              </a:rPr>
              <a:t>grains.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35933" y="2141472"/>
            <a:ext cx="3561715" cy="1263650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348615" indent="-335915">
              <a:lnSpc>
                <a:spcPct val="100000"/>
              </a:lnSpc>
              <a:spcBef>
                <a:spcPts val="370"/>
              </a:spcBef>
              <a:buChar char="●"/>
              <a:tabLst>
                <a:tab pos="347980" algn="l"/>
                <a:tab pos="349250" algn="l"/>
              </a:tabLst>
            </a:pPr>
            <a:r>
              <a:rPr dirty="0" sz="1400" spc="-25" b="1">
                <a:solidFill>
                  <a:srgbClr val="FFFFFF"/>
                </a:solidFill>
                <a:latin typeface="Arial"/>
                <a:cs typeface="Arial"/>
              </a:rPr>
              <a:t>Weather </a:t>
            </a:r>
            <a:r>
              <a:rPr dirty="0" sz="1400" spc="-60" b="1">
                <a:solidFill>
                  <a:srgbClr val="FFFFFF"/>
                </a:solidFill>
                <a:latin typeface="Arial"/>
                <a:cs typeface="Arial"/>
              </a:rPr>
              <a:t>Analysis </a:t>
            </a:r>
            <a:r>
              <a:rPr dirty="0" sz="1400" spc="-35" b="1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dirty="0" sz="1400" spc="-55" b="1">
                <a:solidFill>
                  <a:srgbClr val="FFFFFF"/>
                </a:solidFill>
                <a:latin typeface="Arial"/>
                <a:cs typeface="Arial"/>
              </a:rPr>
              <a:t>crop</a:t>
            </a:r>
            <a:r>
              <a:rPr dirty="0" sz="14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40" b="1">
                <a:solidFill>
                  <a:srgbClr val="FFFFFF"/>
                </a:solidFill>
                <a:latin typeface="Arial"/>
                <a:cs typeface="Arial"/>
              </a:rPr>
              <a:t>prediction</a:t>
            </a:r>
            <a:endParaRPr sz="1400">
              <a:latin typeface="Arial"/>
              <a:cs typeface="Arial"/>
            </a:endParaRPr>
          </a:p>
          <a:p>
            <a:pPr marL="348615" indent="-335915">
              <a:lnSpc>
                <a:spcPct val="100000"/>
              </a:lnSpc>
              <a:spcBef>
                <a:spcPts val="270"/>
              </a:spcBef>
              <a:buChar char="●"/>
              <a:tabLst>
                <a:tab pos="347980" algn="l"/>
                <a:tab pos="349250" algn="l"/>
              </a:tabLst>
            </a:pPr>
            <a:r>
              <a:rPr dirty="0" sz="1400" spc="-30" b="1">
                <a:solidFill>
                  <a:srgbClr val="FFFFFF"/>
                </a:solidFill>
                <a:latin typeface="Arial"/>
                <a:cs typeface="Arial"/>
              </a:rPr>
              <a:t>Multilingual</a:t>
            </a:r>
            <a:r>
              <a:rPr dirty="0" sz="1400" spc="-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25" b="1">
                <a:solidFill>
                  <a:srgbClr val="FFFFFF"/>
                </a:solidFill>
                <a:latin typeface="Arial"/>
                <a:cs typeface="Arial"/>
              </a:rPr>
              <a:t>Feature</a:t>
            </a:r>
            <a:endParaRPr sz="1400">
              <a:latin typeface="Arial"/>
              <a:cs typeface="Arial"/>
            </a:endParaRPr>
          </a:p>
          <a:p>
            <a:pPr marL="348615" marR="5080" indent="-335915">
              <a:lnSpc>
                <a:spcPct val="116100"/>
              </a:lnSpc>
              <a:buChar char="●"/>
              <a:tabLst>
                <a:tab pos="347980" algn="l"/>
                <a:tab pos="349250" algn="l"/>
              </a:tabLst>
            </a:pPr>
            <a:r>
              <a:rPr dirty="0" sz="1400" spc="-45" b="1">
                <a:solidFill>
                  <a:srgbClr val="FFFFFF"/>
                </a:solidFill>
                <a:latin typeface="Arial"/>
                <a:cs typeface="Arial"/>
              </a:rPr>
              <a:t>Suggestion</a:t>
            </a:r>
            <a:r>
              <a:rPr dirty="0" sz="1400" spc="29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35" b="1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dirty="0" sz="1400" spc="-25" b="1">
                <a:solidFill>
                  <a:srgbClr val="FFFFFF"/>
                </a:solidFill>
                <a:latin typeface="Arial"/>
                <a:cs typeface="Arial"/>
              </a:rPr>
              <a:t>alternative </a:t>
            </a:r>
            <a:r>
              <a:rPr dirty="0" sz="1400" spc="-40" b="1">
                <a:solidFill>
                  <a:srgbClr val="FFFFFF"/>
                </a:solidFill>
                <a:latin typeface="Arial"/>
                <a:cs typeface="Arial"/>
              </a:rPr>
              <a:t>storage </a:t>
            </a:r>
            <a:r>
              <a:rPr dirty="0" sz="1400" spc="-30" b="1">
                <a:solidFill>
                  <a:srgbClr val="FFFFFF"/>
                </a:solidFill>
                <a:latin typeface="Arial"/>
                <a:cs typeface="Arial"/>
              </a:rPr>
              <a:t>of  </a:t>
            </a:r>
            <a:r>
              <a:rPr dirty="0" sz="1400" spc="-50" b="1">
                <a:solidFill>
                  <a:srgbClr val="FFFFFF"/>
                </a:solidFill>
                <a:latin typeface="Arial"/>
                <a:cs typeface="Arial"/>
              </a:rPr>
              <a:t>grains </a:t>
            </a:r>
            <a:r>
              <a:rPr dirty="0" sz="1400" spc="-40" b="1">
                <a:solidFill>
                  <a:srgbClr val="FFFFFF"/>
                </a:solidFill>
                <a:latin typeface="Arial"/>
                <a:cs typeface="Arial"/>
              </a:rPr>
              <a:t>via </a:t>
            </a:r>
            <a:r>
              <a:rPr dirty="0" sz="1400" spc="-35" b="1">
                <a:solidFill>
                  <a:srgbClr val="FFFFFF"/>
                </a:solidFill>
                <a:latin typeface="Arial"/>
                <a:cs typeface="Arial"/>
              </a:rPr>
              <a:t>informational</a:t>
            </a:r>
            <a:r>
              <a:rPr dirty="0" sz="14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0" b="1">
                <a:solidFill>
                  <a:srgbClr val="FFFFFF"/>
                </a:solidFill>
                <a:latin typeface="Arial"/>
                <a:cs typeface="Arial"/>
              </a:rPr>
              <a:t>videos.</a:t>
            </a:r>
            <a:endParaRPr sz="1400">
              <a:latin typeface="Arial"/>
              <a:cs typeface="Arial"/>
            </a:endParaRPr>
          </a:p>
          <a:p>
            <a:pPr marL="348615" indent="-335915">
              <a:lnSpc>
                <a:spcPct val="100000"/>
              </a:lnSpc>
              <a:spcBef>
                <a:spcPts val="270"/>
              </a:spcBef>
              <a:buChar char="●"/>
              <a:tabLst>
                <a:tab pos="347980" algn="l"/>
                <a:tab pos="349250" algn="l"/>
              </a:tabLst>
            </a:pPr>
            <a:r>
              <a:rPr dirty="0" sz="1400" spc="-50" b="1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dirty="0" sz="1400" spc="-35" b="1">
                <a:solidFill>
                  <a:srgbClr val="FFFFFF"/>
                </a:solidFill>
                <a:latin typeface="Arial"/>
                <a:cs typeface="Arial"/>
              </a:rPr>
              <a:t>Online </a:t>
            </a:r>
            <a:r>
              <a:rPr dirty="0" sz="1400" spc="-40" b="1">
                <a:solidFill>
                  <a:srgbClr val="FFFFFF"/>
                </a:solidFill>
                <a:latin typeface="Arial"/>
                <a:cs typeface="Arial"/>
              </a:rPr>
              <a:t>forum </a:t>
            </a:r>
            <a:r>
              <a:rPr dirty="0" sz="1400" spc="-35" b="1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dirty="0" sz="1400" spc="-40" b="1">
                <a:solidFill>
                  <a:srgbClr val="FFFFFF"/>
                </a:solidFill>
                <a:latin typeface="Arial"/>
                <a:cs typeface="Arial"/>
              </a:rPr>
              <a:t>problem</a:t>
            </a:r>
            <a:r>
              <a:rPr dirty="0" sz="1400" spc="-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5" b="1">
                <a:solidFill>
                  <a:srgbClr val="FFFFFF"/>
                </a:solidFill>
                <a:latin typeface="Arial"/>
                <a:cs typeface="Arial"/>
              </a:rPr>
              <a:t>solving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1648" y="1540421"/>
            <a:ext cx="5448935" cy="2212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0690" algn="l"/>
              </a:tabLst>
            </a:pPr>
            <a:r>
              <a:rPr dirty="0" sz="1600" spc="254">
                <a:solidFill>
                  <a:srgbClr val="424242"/>
                </a:solidFill>
                <a:latin typeface="DejaVu Sans"/>
                <a:cs typeface="DejaVu Sans"/>
              </a:rPr>
              <a:t>➔	</a:t>
            </a:r>
            <a:r>
              <a:rPr dirty="0" sz="1600" spc="-25" b="1">
                <a:solidFill>
                  <a:srgbClr val="424242"/>
                </a:solidFill>
                <a:latin typeface="Trebuchet MS"/>
                <a:cs typeface="Trebuchet MS"/>
              </a:rPr>
              <a:t>To </a:t>
            </a:r>
            <a:r>
              <a:rPr dirty="0" sz="1600" spc="-10" b="1">
                <a:solidFill>
                  <a:srgbClr val="424242"/>
                </a:solidFill>
                <a:latin typeface="Trebuchet MS"/>
                <a:cs typeface="Trebuchet MS"/>
              </a:rPr>
              <a:t>give </a:t>
            </a:r>
            <a:r>
              <a:rPr dirty="0" sz="1600" spc="-60" b="1">
                <a:solidFill>
                  <a:srgbClr val="424242"/>
                </a:solidFill>
                <a:latin typeface="Trebuchet MS"/>
                <a:cs typeface="Trebuchet MS"/>
              </a:rPr>
              <a:t>platform </a:t>
            </a:r>
            <a:r>
              <a:rPr dirty="0" sz="1600" spc="-75" b="1">
                <a:solidFill>
                  <a:srgbClr val="424242"/>
                </a:solidFill>
                <a:latin typeface="Trebuchet MS"/>
                <a:cs typeface="Trebuchet MS"/>
              </a:rPr>
              <a:t>for </a:t>
            </a:r>
            <a:r>
              <a:rPr dirty="0" sz="1600" spc="-20" b="1">
                <a:solidFill>
                  <a:srgbClr val="424242"/>
                </a:solidFill>
                <a:latin typeface="Trebuchet MS"/>
                <a:cs typeface="Trebuchet MS"/>
              </a:rPr>
              <a:t>Warehouse </a:t>
            </a:r>
            <a:r>
              <a:rPr dirty="0" sz="1600" spc="-5" b="1">
                <a:solidFill>
                  <a:srgbClr val="424242"/>
                </a:solidFill>
                <a:latin typeface="Trebuchet MS"/>
                <a:cs typeface="Trebuchet MS"/>
              </a:rPr>
              <a:t>booking</a:t>
            </a:r>
            <a:r>
              <a:rPr dirty="0" sz="1600" spc="-270" b="1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dirty="0" sz="1600" spc="-45" b="1">
                <a:solidFill>
                  <a:srgbClr val="424242"/>
                </a:solidFill>
                <a:latin typeface="Trebuchet MS"/>
                <a:cs typeface="Trebuchet MS"/>
              </a:rPr>
              <a:t>online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40690" algn="l"/>
              </a:tabLst>
            </a:pPr>
            <a:r>
              <a:rPr dirty="0" sz="1600" spc="254">
                <a:solidFill>
                  <a:srgbClr val="424242"/>
                </a:solidFill>
                <a:latin typeface="DejaVu Sans"/>
                <a:cs typeface="DejaVu Sans"/>
              </a:rPr>
              <a:t>➔	</a:t>
            </a:r>
            <a:r>
              <a:rPr dirty="0" sz="1600" spc="-25" b="1">
                <a:solidFill>
                  <a:srgbClr val="424242"/>
                </a:solidFill>
                <a:latin typeface="Trebuchet MS"/>
                <a:cs typeface="Trebuchet MS"/>
              </a:rPr>
              <a:t>To </a:t>
            </a:r>
            <a:r>
              <a:rPr dirty="0" sz="1600" spc="-45" b="1">
                <a:solidFill>
                  <a:srgbClr val="424242"/>
                </a:solidFill>
                <a:latin typeface="Trebuchet MS"/>
                <a:cs typeface="Trebuchet MS"/>
              </a:rPr>
              <a:t>provide </a:t>
            </a:r>
            <a:r>
              <a:rPr dirty="0" sz="1600" spc="-20" b="1">
                <a:solidFill>
                  <a:srgbClr val="424242"/>
                </a:solidFill>
                <a:latin typeface="Trebuchet MS"/>
                <a:cs typeface="Trebuchet MS"/>
              </a:rPr>
              <a:t>an </a:t>
            </a:r>
            <a:r>
              <a:rPr dirty="0" sz="1600" spc="-45" b="1">
                <a:solidFill>
                  <a:srgbClr val="424242"/>
                </a:solidFill>
                <a:latin typeface="Trebuchet MS"/>
                <a:cs typeface="Trebuchet MS"/>
              </a:rPr>
              <a:t>application </a:t>
            </a:r>
            <a:r>
              <a:rPr dirty="0" sz="1600" spc="-75" b="1">
                <a:solidFill>
                  <a:srgbClr val="424242"/>
                </a:solidFill>
                <a:latin typeface="Trebuchet MS"/>
                <a:cs typeface="Trebuchet MS"/>
              </a:rPr>
              <a:t>that </a:t>
            </a:r>
            <a:r>
              <a:rPr dirty="0" sz="1600" spc="-15" b="1">
                <a:solidFill>
                  <a:srgbClr val="424242"/>
                </a:solidFill>
                <a:latin typeface="Trebuchet MS"/>
                <a:cs typeface="Trebuchet MS"/>
              </a:rPr>
              <a:t>is</a:t>
            </a:r>
            <a:r>
              <a:rPr dirty="0" sz="1600" spc="-235" b="1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dirty="0" sz="1600" spc="-50" b="1">
                <a:solidFill>
                  <a:srgbClr val="424242"/>
                </a:solidFill>
                <a:latin typeface="Trebuchet MS"/>
                <a:cs typeface="Trebuchet MS"/>
              </a:rPr>
              <a:t>multilingual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40690" algn="l"/>
              </a:tabLst>
            </a:pPr>
            <a:r>
              <a:rPr dirty="0" sz="1600" spc="254">
                <a:solidFill>
                  <a:srgbClr val="424242"/>
                </a:solidFill>
                <a:latin typeface="DejaVu Sans"/>
                <a:cs typeface="DejaVu Sans"/>
              </a:rPr>
              <a:t>➔	</a:t>
            </a:r>
            <a:r>
              <a:rPr dirty="0" sz="1600" spc="-25" b="1">
                <a:solidFill>
                  <a:srgbClr val="424242"/>
                </a:solidFill>
                <a:latin typeface="Trebuchet MS"/>
                <a:cs typeface="Trebuchet MS"/>
              </a:rPr>
              <a:t>To </a:t>
            </a:r>
            <a:r>
              <a:rPr dirty="0" sz="1600" spc="-45" b="1">
                <a:solidFill>
                  <a:srgbClr val="424242"/>
                </a:solidFill>
                <a:latin typeface="Trebuchet MS"/>
                <a:cs typeface="Trebuchet MS"/>
              </a:rPr>
              <a:t>help </a:t>
            </a:r>
            <a:r>
              <a:rPr dirty="0" sz="1600" spc="-65" b="1">
                <a:solidFill>
                  <a:srgbClr val="424242"/>
                </a:solidFill>
                <a:latin typeface="Trebuchet MS"/>
                <a:cs typeface="Trebuchet MS"/>
              </a:rPr>
              <a:t>the </a:t>
            </a:r>
            <a:r>
              <a:rPr dirty="0" sz="1600" spc="-55" b="1">
                <a:solidFill>
                  <a:srgbClr val="424242"/>
                </a:solidFill>
                <a:latin typeface="Trebuchet MS"/>
                <a:cs typeface="Trebuchet MS"/>
              </a:rPr>
              <a:t>farmers </a:t>
            </a:r>
            <a:r>
              <a:rPr dirty="0" sz="1600" spc="-80" b="1">
                <a:solidFill>
                  <a:srgbClr val="424242"/>
                </a:solidFill>
                <a:latin typeface="Trebuchet MS"/>
                <a:cs typeface="Trebuchet MS"/>
              </a:rPr>
              <a:t>with </a:t>
            </a:r>
            <a:r>
              <a:rPr dirty="0" sz="1600" spc="-45" b="1">
                <a:solidFill>
                  <a:srgbClr val="424242"/>
                </a:solidFill>
                <a:latin typeface="Trebuchet MS"/>
                <a:cs typeface="Trebuchet MS"/>
              </a:rPr>
              <a:t>Weather</a:t>
            </a:r>
            <a:r>
              <a:rPr dirty="0" sz="1600" spc="-185" b="1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dirty="0" sz="1600" spc="-10" b="1">
                <a:solidFill>
                  <a:srgbClr val="424242"/>
                </a:solidFill>
                <a:latin typeface="Trebuchet MS"/>
                <a:cs typeface="Trebuchet MS"/>
              </a:rPr>
              <a:t>Analysis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40690" algn="l"/>
              </a:tabLst>
            </a:pPr>
            <a:r>
              <a:rPr dirty="0" sz="1600" spc="254">
                <a:solidFill>
                  <a:srgbClr val="424242"/>
                </a:solidFill>
                <a:latin typeface="DejaVu Sans"/>
                <a:cs typeface="DejaVu Sans"/>
              </a:rPr>
              <a:t>➔	</a:t>
            </a:r>
            <a:r>
              <a:rPr dirty="0" sz="1600" spc="-25" b="1">
                <a:solidFill>
                  <a:srgbClr val="424242"/>
                </a:solidFill>
                <a:latin typeface="Trebuchet MS"/>
                <a:cs typeface="Trebuchet MS"/>
              </a:rPr>
              <a:t>To </a:t>
            </a:r>
            <a:r>
              <a:rPr dirty="0" sz="1600" spc="-45" b="1">
                <a:solidFill>
                  <a:srgbClr val="424242"/>
                </a:solidFill>
                <a:latin typeface="Trebuchet MS"/>
                <a:cs typeface="Trebuchet MS"/>
              </a:rPr>
              <a:t>provide </a:t>
            </a:r>
            <a:r>
              <a:rPr dirty="0" sz="1600" b="1">
                <a:solidFill>
                  <a:srgbClr val="424242"/>
                </a:solidFill>
                <a:latin typeface="Trebuchet MS"/>
                <a:cs typeface="Trebuchet MS"/>
              </a:rPr>
              <a:t>some </a:t>
            </a:r>
            <a:r>
              <a:rPr dirty="0" sz="1600" spc="-65" b="1">
                <a:solidFill>
                  <a:srgbClr val="424242"/>
                </a:solidFill>
                <a:latin typeface="Trebuchet MS"/>
                <a:cs typeface="Trebuchet MS"/>
              </a:rPr>
              <a:t>alternative </a:t>
            </a:r>
            <a:r>
              <a:rPr dirty="0" sz="1600" spc="-40" b="1">
                <a:solidFill>
                  <a:srgbClr val="424242"/>
                </a:solidFill>
                <a:latin typeface="Trebuchet MS"/>
                <a:cs typeface="Trebuchet MS"/>
              </a:rPr>
              <a:t>solution </a:t>
            </a:r>
            <a:r>
              <a:rPr dirty="0" sz="1600" spc="-15" b="1">
                <a:solidFill>
                  <a:srgbClr val="424242"/>
                </a:solidFill>
                <a:latin typeface="Trebuchet MS"/>
                <a:cs typeface="Trebuchet MS"/>
              </a:rPr>
              <a:t>videos </a:t>
            </a:r>
            <a:r>
              <a:rPr dirty="0" sz="1600" spc="-75" b="1">
                <a:solidFill>
                  <a:srgbClr val="424242"/>
                </a:solidFill>
                <a:latin typeface="Trebuchet MS"/>
                <a:cs typeface="Trebuchet MS"/>
              </a:rPr>
              <a:t>for</a:t>
            </a:r>
            <a:r>
              <a:rPr dirty="0" sz="1600" spc="-275" b="1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dirty="0" sz="1600" spc="-15" b="1">
                <a:solidFill>
                  <a:srgbClr val="424242"/>
                </a:solidFill>
                <a:latin typeface="Trebuchet MS"/>
                <a:cs typeface="Trebuchet MS"/>
              </a:rPr>
              <a:t>storage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40690" algn="l"/>
              </a:tabLst>
            </a:pPr>
            <a:r>
              <a:rPr dirty="0" sz="1600" spc="254">
                <a:solidFill>
                  <a:srgbClr val="424242"/>
                </a:solidFill>
                <a:latin typeface="DejaVu Sans"/>
                <a:cs typeface="DejaVu Sans"/>
              </a:rPr>
              <a:t>➔	</a:t>
            </a:r>
            <a:r>
              <a:rPr dirty="0" sz="1600" spc="-25" b="1">
                <a:solidFill>
                  <a:srgbClr val="424242"/>
                </a:solidFill>
                <a:latin typeface="Trebuchet MS"/>
                <a:cs typeface="Trebuchet MS"/>
              </a:rPr>
              <a:t>To </a:t>
            </a:r>
            <a:r>
              <a:rPr dirty="0" sz="1600" spc="-45" b="1">
                <a:solidFill>
                  <a:srgbClr val="424242"/>
                </a:solidFill>
                <a:latin typeface="Trebuchet MS"/>
                <a:cs typeface="Trebuchet MS"/>
              </a:rPr>
              <a:t>provide </a:t>
            </a:r>
            <a:r>
              <a:rPr dirty="0" sz="1600" spc="-50" b="1">
                <a:solidFill>
                  <a:srgbClr val="424242"/>
                </a:solidFill>
                <a:latin typeface="Trebuchet MS"/>
                <a:cs typeface="Trebuchet MS"/>
              </a:rPr>
              <a:t>Forum </a:t>
            </a:r>
            <a:r>
              <a:rPr dirty="0" sz="1600" spc="-75" b="1">
                <a:solidFill>
                  <a:srgbClr val="424242"/>
                </a:solidFill>
                <a:latin typeface="Trebuchet MS"/>
                <a:cs typeface="Trebuchet MS"/>
              </a:rPr>
              <a:t>for</a:t>
            </a:r>
            <a:r>
              <a:rPr dirty="0" sz="1600" spc="-180" b="1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dirty="0" sz="1600" spc="-20" b="1">
                <a:solidFill>
                  <a:srgbClr val="424242"/>
                </a:solidFill>
                <a:latin typeface="Trebuchet MS"/>
                <a:cs typeface="Trebuchet MS"/>
              </a:rPr>
              <a:t>dicussion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3981" cy="842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42430" y="98161"/>
            <a:ext cx="28594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0"/>
              <a:t>Project</a:t>
            </a:r>
            <a:r>
              <a:rPr dirty="0" spc="-225"/>
              <a:t> </a:t>
            </a:r>
            <a:r>
              <a:rPr dirty="0" spc="35"/>
              <a:t>Scope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7A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2019-04-14T05:18:10Z</dcterms:created>
  <dcterms:modified xsi:type="dcterms:W3CDTF">2019-04-14T05:18:10Z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2019-04-14T00:00:00Z</vt:filetime>
  </property>
</Properties>
</file>