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y="5143500" cx="9144000"/>
  <p:notesSz cx="6858000" cy="9144000"/>
  <p:embeddedFontLst>
    <p:embeddedFont>
      <p:font typeface="Roboto"/>
      <p:regular r:id="rId22"/>
      <p:bold r:id="rId23"/>
      <p:italic r:id="rId24"/>
      <p:boldItalic r:id="rId25"/>
    </p:embeddedFont>
    <p:embeddedFont>
      <p:font typeface="Work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674A019-3D9B-4766-AF2F-EB6C1165BF06}">
  <a:tblStyle styleId="{5674A019-3D9B-4766-AF2F-EB6C1165BF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font" Target="fonts/Roboto-regular.fntdata"/><Relationship Id="rId21" Type="http://schemas.openxmlformats.org/officeDocument/2006/relationships/slide" Target="slides/slide13.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WorkSans-regular.fntdata"/><Relationship Id="rId25" Type="http://schemas.openxmlformats.org/officeDocument/2006/relationships/font" Target="fonts/Roboto-boldItalic.fntdata"/><Relationship Id="rId27" Type="http://schemas.openxmlformats.org/officeDocument/2006/relationships/font" Target="fonts/Work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8ddc01cd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8ddc01c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8df5746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8df5746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8e1f45cf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8e1f45cf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8e1f45cf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8e1f45cf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8e1f45cf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8e1f45cf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8ddc01cd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8ddc01cd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8ddc01cd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8ddc01cd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8ddc01cd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8ddc01cd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8ddc01cd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8ddc01cd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8ddc01cd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8ddc01cd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8ddc01cd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8ddc01cd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8ddc01cd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8ddc01cd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8ddc01cdd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8ddc01cdd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59" name="Google Shape;59;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2" name="Google Shape;62;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7" name="Google Shape;67;p16"/>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3" name="Google Shape;73;p17"/>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0" name="Google Shape;80;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1" name="Shape 81"/>
        <p:cNvGrpSpPr/>
        <p:nvPr/>
      </p:nvGrpSpPr>
      <p:grpSpPr>
        <a:xfrm>
          <a:off x="0" y="0"/>
          <a:ext cx="0" cy="0"/>
          <a:chOff x="0" y="0"/>
          <a:chExt cx="0" cy="0"/>
        </a:xfrm>
      </p:grpSpPr>
      <p:sp>
        <p:nvSpPr>
          <p:cNvPr id="82" name="Google Shape;82;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86" name="Google Shape;86;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7" name="Shape 87"/>
        <p:cNvGrpSpPr/>
        <p:nvPr/>
      </p:nvGrpSpPr>
      <p:grpSpPr>
        <a:xfrm>
          <a:off x="0" y="0"/>
          <a:ext cx="0" cy="0"/>
          <a:chOff x="0" y="0"/>
          <a:chExt cx="0" cy="0"/>
        </a:xfrm>
      </p:grpSpPr>
      <p:sp>
        <p:nvSpPr>
          <p:cNvPr id="88" name="Google Shape;88;p20"/>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89" name="Google Shape;89;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94" name="Google Shape;94;p21"/>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2"/>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101" name="Google Shape;101;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102" name="Shape 102"/>
        <p:cNvGrpSpPr/>
        <p:nvPr/>
      </p:nvGrpSpPr>
      <p:grpSpPr>
        <a:xfrm>
          <a:off x="0" y="0"/>
          <a:ext cx="0" cy="0"/>
          <a:chOff x="0" y="0"/>
          <a:chExt cx="0" cy="0"/>
        </a:xfrm>
      </p:grpSpPr>
      <p:sp>
        <p:nvSpPr>
          <p:cNvPr id="103" name="Google Shape;103;p23"/>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04" name="Google Shape;104;p23"/>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5" name="Google Shape;105;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2" name="Shape 112"/>
        <p:cNvGrpSpPr/>
        <p:nvPr/>
      </p:nvGrpSpPr>
      <p:grpSpPr>
        <a:xfrm>
          <a:off x="0" y="0"/>
          <a:ext cx="0" cy="0"/>
          <a:chOff x="0" y="0"/>
          <a:chExt cx="0" cy="0"/>
        </a:xfrm>
      </p:grpSpPr>
      <p:sp>
        <p:nvSpPr>
          <p:cNvPr id="113" name="Google Shape;113;p26"/>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6"/>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6"/>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6" name="Google Shape;116;p26"/>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17" name="Google Shape;117;p2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8" name="Shape 118"/>
        <p:cNvGrpSpPr/>
        <p:nvPr/>
      </p:nvGrpSpPr>
      <p:grpSpPr>
        <a:xfrm>
          <a:off x="0" y="0"/>
          <a:ext cx="0" cy="0"/>
          <a:chOff x="0" y="0"/>
          <a:chExt cx="0" cy="0"/>
        </a:xfrm>
      </p:grpSpPr>
      <p:sp>
        <p:nvSpPr>
          <p:cNvPr id="119" name="Google Shape;119;p27"/>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20" name="Google Shape;120;p2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1" name="Shape 121"/>
        <p:cNvGrpSpPr/>
        <p:nvPr/>
      </p:nvGrpSpPr>
      <p:grpSpPr>
        <a:xfrm>
          <a:off x="0" y="0"/>
          <a:ext cx="0" cy="0"/>
          <a:chOff x="0" y="0"/>
          <a:chExt cx="0" cy="0"/>
        </a:xfrm>
      </p:grpSpPr>
      <p:sp>
        <p:nvSpPr>
          <p:cNvPr id="122" name="Google Shape;122;p28"/>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8"/>
          <p:cNvSpPr txBox="1"/>
          <p:nvPr>
            <p:ph type="title"/>
          </p:nvPr>
        </p:nvSpPr>
        <p:spPr>
          <a:xfrm>
            <a:off x="460950" y="465900"/>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atin typeface="Work Sans"/>
                <a:ea typeface="Work Sans"/>
                <a:cs typeface="Work Sans"/>
                <a:sym typeface="Work Sans"/>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5" name="Google Shape;125;p28"/>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6" name="Google Shape;126;p2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27" name="Shape 127"/>
        <p:cNvGrpSpPr/>
        <p:nvPr/>
      </p:nvGrpSpPr>
      <p:grpSpPr>
        <a:xfrm>
          <a:off x="0" y="0"/>
          <a:ext cx="0" cy="0"/>
          <a:chOff x="0" y="0"/>
          <a:chExt cx="0" cy="0"/>
        </a:xfrm>
      </p:grpSpPr>
      <p:sp>
        <p:nvSpPr>
          <p:cNvPr id="128" name="Google Shape;128;p2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9"/>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1" name="Google Shape;131;p29"/>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2" name="Google Shape;132;p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3" name="Google Shape;133;p2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4" name="Shape 134"/>
        <p:cNvGrpSpPr/>
        <p:nvPr/>
      </p:nvGrpSpPr>
      <p:grpSpPr>
        <a:xfrm>
          <a:off x="0" y="0"/>
          <a:ext cx="0" cy="0"/>
          <a:chOff x="0" y="0"/>
          <a:chExt cx="0" cy="0"/>
        </a:xfrm>
      </p:grpSpPr>
      <p:sp>
        <p:nvSpPr>
          <p:cNvPr id="135" name="Google Shape;135;p30"/>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0"/>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8" name="Google Shape;138;p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39" name="Shape 139"/>
        <p:cNvGrpSpPr/>
        <p:nvPr/>
      </p:nvGrpSpPr>
      <p:grpSpPr>
        <a:xfrm>
          <a:off x="0" y="0"/>
          <a:ext cx="0" cy="0"/>
          <a:chOff x="0" y="0"/>
          <a:chExt cx="0" cy="0"/>
        </a:xfrm>
      </p:grpSpPr>
      <p:sp>
        <p:nvSpPr>
          <p:cNvPr id="140" name="Google Shape;140;p31"/>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1"/>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1"/>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3" name="Google Shape;143;p31"/>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144" name="Google Shape;144;p3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45" name="Shape 145"/>
        <p:cNvGrpSpPr/>
        <p:nvPr/>
      </p:nvGrpSpPr>
      <p:grpSpPr>
        <a:xfrm>
          <a:off x="0" y="0"/>
          <a:ext cx="0" cy="0"/>
          <a:chOff x="0" y="0"/>
          <a:chExt cx="0" cy="0"/>
        </a:xfrm>
      </p:grpSpPr>
      <p:sp>
        <p:nvSpPr>
          <p:cNvPr id="146" name="Google Shape;146;p32"/>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47" name="Google Shape;147;p3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48" name="Shape 148"/>
        <p:cNvGrpSpPr/>
        <p:nvPr/>
      </p:nvGrpSpPr>
      <p:grpSpPr>
        <a:xfrm>
          <a:off x="0" y="0"/>
          <a:ext cx="0" cy="0"/>
          <a:chOff x="0" y="0"/>
          <a:chExt cx="0" cy="0"/>
        </a:xfrm>
      </p:grpSpPr>
      <p:sp>
        <p:nvSpPr>
          <p:cNvPr id="149" name="Google Shape;149;p33"/>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3"/>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3"/>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152" name="Google Shape;152;p33"/>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3" name="Google Shape;153;p3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54" name="Google Shape;154;p3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55" name="Shape 155"/>
        <p:cNvGrpSpPr/>
        <p:nvPr/>
      </p:nvGrpSpPr>
      <p:grpSpPr>
        <a:xfrm>
          <a:off x="0" y="0"/>
          <a:ext cx="0" cy="0"/>
          <a:chOff x="0" y="0"/>
          <a:chExt cx="0" cy="0"/>
        </a:xfrm>
      </p:grpSpPr>
      <p:sp>
        <p:nvSpPr>
          <p:cNvPr id="156" name="Google Shape;156;p34"/>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4"/>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159" name="Google Shape;159;p3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160" name="Shape 160"/>
        <p:cNvGrpSpPr/>
        <p:nvPr/>
      </p:nvGrpSpPr>
      <p:grpSpPr>
        <a:xfrm>
          <a:off x="0" y="0"/>
          <a:ext cx="0" cy="0"/>
          <a:chOff x="0" y="0"/>
          <a:chExt cx="0" cy="0"/>
        </a:xfrm>
      </p:grpSpPr>
      <p:sp>
        <p:nvSpPr>
          <p:cNvPr id="161" name="Google Shape;161;p35"/>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62" name="Google Shape;162;p35"/>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63" name="Google Shape;163;p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164" name="Shape 164"/>
        <p:cNvGrpSpPr/>
        <p:nvPr/>
      </p:nvGrpSpPr>
      <p:grpSpPr>
        <a:xfrm>
          <a:off x="0" y="0"/>
          <a:ext cx="0" cy="0"/>
          <a:chOff x="0" y="0"/>
          <a:chExt cx="0" cy="0"/>
        </a:xfrm>
      </p:grpSpPr>
      <p:sp>
        <p:nvSpPr>
          <p:cNvPr id="165" name="Google Shape;165;p3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108" name="Shape 108"/>
        <p:cNvGrpSpPr/>
        <p:nvPr/>
      </p:nvGrpSpPr>
      <p:grpSpPr>
        <a:xfrm>
          <a:off x="0" y="0"/>
          <a:ext cx="0" cy="0"/>
          <a:chOff x="0" y="0"/>
          <a:chExt cx="0" cy="0"/>
        </a:xfrm>
      </p:grpSpPr>
      <p:sp>
        <p:nvSpPr>
          <p:cNvPr id="109" name="Google Shape;109;p2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110" name="Google Shape;110;p2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111" name="Google Shape;111;p2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7"/>
          <p:cNvSpPr txBox="1"/>
          <p:nvPr>
            <p:ph type="title"/>
          </p:nvPr>
        </p:nvSpPr>
        <p:spPr>
          <a:xfrm>
            <a:off x="460950" y="620325"/>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3800">
                <a:latin typeface="Work Sans"/>
                <a:ea typeface="Work Sans"/>
                <a:cs typeface="Work Sans"/>
                <a:sym typeface="Work Sans"/>
              </a:rPr>
              <a:t>Intelligent and Interactive Sign Language Converter for specially abled people.</a:t>
            </a:r>
            <a:endParaRPr sz="3800">
              <a:latin typeface="Work Sans"/>
              <a:ea typeface="Work Sans"/>
              <a:cs typeface="Work Sans"/>
              <a:sym typeface="Work Sans"/>
            </a:endParaRPr>
          </a:p>
        </p:txBody>
      </p:sp>
      <p:sp>
        <p:nvSpPr>
          <p:cNvPr id="171" name="Google Shape;171;p37"/>
          <p:cNvSpPr txBox="1"/>
          <p:nvPr/>
        </p:nvSpPr>
        <p:spPr>
          <a:xfrm>
            <a:off x="375400" y="2104075"/>
            <a:ext cx="3738900" cy="2955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GB">
                <a:solidFill>
                  <a:srgbClr val="FFFFFF"/>
                </a:solidFill>
                <a:latin typeface="Work Sans"/>
                <a:ea typeface="Work Sans"/>
                <a:cs typeface="Work Sans"/>
                <a:sym typeface="Work Sans"/>
              </a:rPr>
              <a:t>Rikesh Kamra (Leader)</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rPr lang="en-GB">
                <a:solidFill>
                  <a:srgbClr val="FFFFFF"/>
                </a:solidFill>
                <a:latin typeface="Work Sans"/>
                <a:ea typeface="Work Sans"/>
                <a:cs typeface="Work Sans"/>
                <a:sym typeface="Work Sans"/>
              </a:rPr>
              <a:t>Ankit Gupta</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rPr lang="en-GB">
                <a:solidFill>
                  <a:srgbClr val="FFFFFF"/>
                </a:solidFill>
                <a:latin typeface="Work Sans"/>
                <a:ea typeface="Work Sans"/>
                <a:cs typeface="Work Sans"/>
                <a:sym typeface="Work Sans"/>
              </a:rPr>
              <a:t>Rakesh Sharma</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rPr lang="en-GB">
                <a:solidFill>
                  <a:srgbClr val="FFFFFF"/>
                </a:solidFill>
                <a:latin typeface="Work Sans"/>
                <a:ea typeface="Work Sans"/>
                <a:cs typeface="Work Sans"/>
                <a:sym typeface="Work Sans"/>
              </a:rPr>
              <a:t>Denis Vaghasia</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rPr lang="en-GB">
                <a:solidFill>
                  <a:srgbClr val="FFFFFF"/>
                </a:solidFill>
                <a:latin typeface="Work Sans"/>
                <a:ea typeface="Work Sans"/>
                <a:cs typeface="Work Sans"/>
                <a:sym typeface="Work Sans"/>
              </a:rPr>
              <a:t>Guide : Prof. Kiran Deshpande</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rPr lang="en-GB">
                <a:solidFill>
                  <a:srgbClr val="FFFFFF"/>
                </a:solidFill>
                <a:latin typeface="Work Sans"/>
                <a:ea typeface="Work Sans"/>
                <a:cs typeface="Work Sans"/>
                <a:sym typeface="Work Sans"/>
              </a:rPr>
              <a:t>Co - Guide : Prof. Vishal Badgujar</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t/>
            </a:r>
            <a:endParaRPr>
              <a:solidFill>
                <a:srgbClr val="FFFFFF"/>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Work Sans"/>
                <a:ea typeface="Work Sans"/>
                <a:cs typeface="Work Sans"/>
                <a:sym typeface="Work Sans"/>
              </a:rPr>
              <a:t>Trial and Error</a:t>
            </a:r>
            <a:endParaRPr>
              <a:latin typeface="Work Sans"/>
              <a:ea typeface="Work Sans"/>
              <a:cs typeface="Work Sans"/>
              <a:sym typeface="Work Sans"/>
            </a:endParaRPr>
          </a:p>
        </p:txBody>
      </p:sp>
      <p:sp>
        <p:nvSpPr>
          <p:cNvPr id="263" name="Google Shape;263;p46"/>
          <p:cNvSpPr txBox="1"/>
          <p:nvPr>
            <p:ph idx="4294967295" type="body"/>
          </p:nvPr>
        </p:nvSpPr>
        <p:spPr>
          <a:xfrm>
            <a:off x="795300" y="917850"/>
            <a:ext cx="7553400" cy="3577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666666"/>
              </a:buClr>
              <a:buSzPts val="1400"/>
              <a:buFont typeface="Work Sans"/>
              <a:buChar char="●"/>
            </a:pPr>
            <a:r>
              <a:rPr lang="en-GB" sz="1400">
                <a:solidFill>
                  <a:srgbClr val="666666"/>
                </a:solidFill>
                <a:latin typeface="Work Sans"/>
                <a:ea typeface="Work Sans"/>
                <a:cs typeface="Work Sans"/>
                <a:sym typeface="Work Sans"/>
              </a:rPr>
              <a:t>Kivy &amp; Buildozer</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Char char="●"/>
            </a:pPr>
            <a:r>
              <a:rPr lang="en-GB" sz="1400">
                <a:solidFill>
                  <a:srgbClr val="666666"/>
                </a:solidFill>
                <a:latin typeface="Work Sans"/>
                <a:ea typeface="Work Sans"/>
                <a:cs typeface="Work Sans"/>
                <a:sym typeface="Work Sans"/>
              </a:rPr>
              <a:t>Amazon EC2</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Char char="●"/>
            </a:pPr>
            <a:r>
              <a:rPr lang="en-GB" sz="1400">
                <a:solidFill>
                  <a:srgbClr val="666666"/>
                </a:solidFill>
                <a:latin typeface="Work Sans"/>
                <a:ea typeface="Work Sans"/>
                <a:cs typeface="Work Sans"/>
                <a:sym typeface="Work Sans"/>
              </a:rPr>
              <a:t>Tensorflow Lite</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Char char="●"/>
            </a:pPr>
            <a:r>
              <a:rPr lang="en-GB" sz="1400">
                <a:solidFill>
                  <a:srgbClr val="666666"/>
                </a:solidFill>
                <a:latin typeface="Work Sans"/>
                <a:ea typeface="Work Sans"/>
                <a:cs typeface="Work Sans"/>
                <a:sym typeface="Work Sans"/>
              </a:rPr>
              <a:t>Google Cloud Platform</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Char char="●"/>
            </a:pPr>
            <a:r>
              <a:rPr lang="en-GB" sz="1400">
                <a:solidFill>
                  <a:srgbClr val="666666"/>
                </a:solidFill>
                <a:latin typeface="Work Sans"/>
                <a:ea typeface="Work Sans"/>
                <a:cs typeface="Work Sans"/>
                <a:sym typeface="Work Sans"/>
              </a:rPr>
              <a:t>Python Anywhere</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Char char="●"/>
            </a:pPr>
            <a:r>
              <a:rPr lang="en-GB" sz="1400">
                <a:solidFill>
                  <a:srgbClr val="666666"/>
                </a:solidFill>
                <a:latin typeface="Work Sans"/>
                <a:ea typeface="Work Sans"/>
                <a:cs typeface="Work Sans"/>
                <a:sym typeface="Work Sans"/>
              </a:rPr>
              <a:t>Wowza Media Server</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Char char="●"/>
            </a:pPr>
            <a:r>
              <a:rPr lang="en-GB" sz="1400">
                <a:solidFill>
                  <a:srgbClr val="666666"/>
                </a:solidFill>
                <a:latin typeface="Work Sans"/>
                <a:ea typeface="Work Sans"/>
                <a:cs typeface="Work Sans"/>
                <a:sym typeface="Work Sans"/>
              </a:rPr>
              <a:t>Amazon Amplify</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Char char="●"/>
            </a:pPr>
            <a:r>
              <a:rPr lang="en-GB" sz="1400">
                <a:solidFill>
                  <a:srgbClr val="666666"/>
                </a:solidFill>
                <a:latin typeface="Work Sans"/>
                <a:ea typeface="Work Sans"/>
                <a:cs typeface="Work Sans"/>
                <a:sym typeface="Work Sans"/>
              </a:rPr>
              <a:t>Firebase</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Char char="●"/>
            </a:pPr>
            <a:r>
              <a:rPr lang="en-GB" sz="1400">
                <a:solidFill>
                  <a:srgbClr val="666666"/>
                </a:solidFill>
                <a:latin typeface="Work Sans"/>
                <a:ea typeface="Work Sans"/>
                <a:cs typeface="Work Sans"/>
                <a:sym typeface="Work Sans"/>
              </a:rPr>
              <a:t>3D CNN</a:t>
            </a:r>
            <a:endParaRPr sz="1400">
              <a:solidFill>
                <a:srgbClr val="666666"/>
              </a:solidFill>
              <a:latin typeface="Work Sans"/>
              <a:ea typeface="Work Sans"/>
              <a:cs typeface="Work Sans"/>
              <a:sym typeface="Work Sans"/>
            </a:endParaRPr>
          </a:p>
          <a:p>
            <a:pPr indent="0" lvl="0" marL="0" rtl="0" algn="just">
              <a:spcBef>
                <a:spcPts val="1000"/>
              </a:spcBef>
              <a:spcAft>
                <a:spcPts val="1000"/>
              </a:spcAft>
              <a:buNone/>
            </a:pPr>
            <a:r>
              <a:t/>
            </a:r>
            <a:endParaRPr sz="1400">
              <a:solidFill>
                <a:srgbClr val="666666"/>
              </a:solidFill>
              <a:latin typeface="Work Sans"/>
              <a:ea typeface="Work Sans"/>
              <a:cs typeface="Work Sans"/>
              <a:sym typeface="Work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Work Sans"/>
                <a:ea typeface="Work Sans"/>
                <a:cs typeface="Work Sans"/>
                <a:sym typeface="Work Sans"/>
              </a:rPr>
              <a:t>We found Silver</a:t>
            </a:r>
            <a:endParaRPr>
              <a:latin typeface="Work Sans"/>
              <a:ea typeface="Work Sans"/>
              <a:cs typeface="Work Sans"/>
              <a:sym typeface="Work Sans"/>
            </a:endParaRPr>
          </a:p>
        </p:txBody>
      </p:sp>
      <p:sp>
        <p:nvSpPr>
          <p:cNvPr id="269" name="Google Shape;269;p47"/>
          <p:cNvSpPr txBox="1"/>
          <p:nvPr>
            <p:ph idx="4294967295" type="body"/>
          </p:nvPr>
        </p:nvSpPr>
        <p:spPr>
          <a:xfrm>
            <a:off x="795300" y="917850"/>
            <a:ext cx="7553400" cy="35772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1000"/>
              </a:spcBef>
              <a:spcAft>
                <a:spcPts val="0"/>
              </a:spcAft>
              <a:buClr>
                <a:srgbClr val="666666"/>
              </a:buClr>
              <a:buSzPts val="1400"/>
              <a:buFont typeface="Work Sans"/>
              <a:buChar char="●"/>
            </a:pPr>
            <a:r>
              <a:rPr lang="en-GB" sz="1400">
                <a:solidFill>
                  <a:srgbClr val="666666"/>
                </a:solidFill>
                <a:latin typeface="Work Sans"/>
                <a:ea typeface="Work Sans"/>
                <a:cs typeface="Work Sans"/>
                <a:sym typeface="Work Sans"/>
              </a:rPr>
              <a:t>Web application using Flask as python framework for web.</a:t>
            </a:r>
            <a:endParaRPr sz="1400">
              <a:solidFill>
                <a:srgbClr val="666666"/>
              </a:solidFill>
              <a:latin typeface="Work Sans"/>
              <a:ea typeface="Work Sans"/>
              <a:cs typeface="Work Sans"/>
              <a:sym typeface="Work Sans"/>
            </a:endParaRPr>
          </a:p>
          <a:p>
            <a:pPr indent="-317500" lvl="0" marL="457200" rtl="0" algn="just">
              <a:lnSpc>
                <a:spcPct val="150000"/>
              </a:lnSpc>
              <a:spcBef>
                <a:spcPts val="1000"/>
              </a:spcBef>
              <a:spcAft>
                <a:spcPts val="0"/>
              </a:spcAft>
              <a:buClr>
                <a:srgbClr val="666666"/>
              </a:buClr>
              <a:buSzPts val="1400"/>
              <a:buFont typeface="Work Sans"/>
              <a:buChar char="●"/>
            </a:pPr>
            <a:r>
              <a:rPr lang="en-GB" sz="1400">
                <a:solidFill>
                  <a:srgbClr val="666666"/>
                </a:solidFill>
                <a:latin typeface="Work Sans"/>
                <a:ea typeface="Work Sans"/>
                <a:cs typeface="Work Sans"/>
                <a:sym typeface="Work Sans"/>
              </a:rPr>
              <a:t>Keras as Deep Learning framework for training and predicting from the model.</a:t>
            </a:r>
            <a:endParaRPr sz="1400">
              <a:solidFill>
                <a:srgbClr val="666666"/>
              </a:solidFill>
              <a:latin typeface="Work Sans"/>
              <a:ea typeface="Work Sans"/>
              <a:cs typeface="Work Sans"/>
              <a:sym typeface="Work Sans"/>
            </a:endParaRPr>
          </a:p>
          <a:p>
            <a:pPr indent="-317500" lvl="0" marL="457200" rtl="0" algn="just">
              <a:lnSpc>
                <a:spcPct val="150000"/>
              </a:lnSpc>
              <a:spcBef>
                <a:spcPts val="1000"/>
              </a:spcBef>
              <a:spcAft>
                <a:spcPts val="1000"/>
              </a:spcAft>
              <a:buClr>
                <a:srgbClr val="666666"/>
              </a:buClr>
              <a:buSzPts val="1400"/>
              <a:buFont typeface="Work Sans"/>
              <a:buChar char="●"/>
            </a:pPr>
            <a:r>
              <a:rPr lang="en-GB" sz="1400">
                <a:solidFill>
                  <a:srgbClr val="666666"/>
                </a:solidFill>
                <a:latin typeface="Work Sans"/>
                <a:ea typeface="Work Sans"/>
                <a:cs typeface="Work Sans"/>
                <a:sym typeface="Work Sans"/>
              </a:rPr>
              <a:t>OpenCV to process the image and pass it to trained model.</a:t>
            </a:r>
            <a:endParaRPr sz="1400">
              <a:solidFill>
                <a:srgbClr val="666666"/>
              </a:solidFill>
              <a:latin typeface="Work Sans"/>
              <a:ea typeface="Work Sans"/>
              <a:cs typeface="Work Sans"/>
              <a:sym typeface="Work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Work Sans"/>
                <a:ea typeface="Work Sans"/>
                <a:cs typeface="Work Sans"/>
                <a:sym typeface="Work Sans"/>
              </a:rPr>
              <a:t>Demonstration</a:t>
            </a:r>
            <a:endParaRPr>
              <a:latin typeface="Work Sans"/>
              <a:ea typeface="Work Sans"/>
              <a:cs typeface="Work Sans"/>
              <a:sym typeface="Work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9"/>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Work Sans"/>
                <a:ea typeface="Work Sans"/>
                <a:cs typeface="Work Sans"/>
                <a:sym typeface="Work Sans"/>
              </a:rPr>
              <a:t>Thank you</a:t>
            </a:r>
            <a:endParaRPr>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8"/>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Work Sans"/>
                <a:ea typeface="Work Sans"/>
                <a:cs typeface="Work Sans"/>
                <a:sym typeface="Work Sans"/>
              </a:rPr>
              <a:t>Index</a:t>
            </a:r>
            <a:endParaRPr>
              <a:latin typeface="Work Sans"/>
              <a:ea typeface="Work Sans"/>
              <a:cs typeface="Work Sans"/>
              <a:sym typeface="Work Sans"/>
            </a:endParaRPr>
          </a:p>
        </p:txBody>
      </p:sp>
      <p:sp>
        <p:nvSpPr>
          <p:cNvPr id="177" name="Google Shape;177;p38"/>
          <p:cNvSpPr txBox="1"/>
          <p:nvPr>
            <p:ph idx="4294967295" type="body"/>
          </p:nvPr>
        </p:nvSpPr>
        <p:spPr>
          <a:xfrm>
            <a:off x="795300" y="1008475"/>
            <a:ext cx="7553400" cy="3577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666666"/>
              </a:buClr>
              <a:buSzPts val="1400"/>
              <a:buFont typeface="Work Sans"/>
              <a:buAutoNum type="arabicPeriod"/>
            </a:pPr>
            <a:r>
              <a:rPr lang="en-GB" sz="1400">
                <a:solidFill>
                  <a:srgbClr val="666666"/>
                </a:solidFill>
                <a:latin typeface="Work Sans"/>
                <a:ea typeface="Work Sans"/>
                <a:cs typeface="Work Sans"/>
                <a:sym typeface="Work Sans"/>
              </a:rPr>
              <a:t>Introduction</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AutoNum type="arabicPeriod"/>
            </a:pPr>
            <a:r>
              <a:rPr lang="en-GB" sz="1400">
                <a:solidFill>
                  <a:srgbClr val="666666"/>
                </a:solidFill>
                <a:latin typeface="Work Sans"/>
                <a:ea typeface="Work Sans"/>
                <a:cs typeface="Work Sans"/>
                <a:sym typeface="Work Sans"/>
              </a:rPr>
              <a:t>Abstract</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AutoNum type="arabicPeriod"/>
            </a:pPr>
            <a:r>
              <a:rPr lang="en-GB" sz="1400">
                <a:solidFill>
                  <a:srgbClr val="666666"/>
                </a:solidFill>
                <a:latin typeface="Work Sans"/>
                <a:ea typeface="Work Sans"/>
                <a:cs typeface="Work Sans"/>
                <a:sym typeface="Work Sans"/>
              </a:rPr>
              <a:t>Literature Review</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AutoNum type="arabicPeriod"/>
            </a:pPr>
            <a:r>
              <a:rPr lang="en-GB" sz="1400">
                <a:solidFill>
                  <a:srgbClr val="666666"/>
                </a:solidFill>
                <a:latin typeface="Work Sans"/>
                <a:ea typeface="Work Sans"/>
                <a:cs typeface="Work Sans"/>
                <a:sym typeface="Work Sans"/>
              </a:rPr>
              <a:t>Technology Stack</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AutoNum type="arabicPeriod"/>
            </a:pPr>
            <a:r>
              <a:rPr lang="en-GB" sz="1400">
                <a:solidFill>
                  <a:srgbClr val="666666"/>
                </a:solidFill>
                <a:latin typeface="Work Sans"/>
                <a:ea typeface="Work Sans"/>
                <a:cs typeface="Work Sans"/>
                <a:sym typeface="Work Sans"/>
              </a:rPr>
              <a:t>Use Case Diagram</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AutoNum type="arabicPeriod"/>
            </a:pPr>
            <a:r>
              <a:rPr lang="en-GB" sz="1400">
                <a:solidFill>
                  <a:srgbClr val="666666"/>
                </a:solidFill>
                <a:latin typeface="Work Sans"/>
                <a:ea typeface="Work Sans"/>
                <a:cs typeface="Work Sans"/>
                <a:sym typeface="Work Sans"/>
              </a:rPr>
              <a:t>Project Scope</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AutoNum type="arabicPeriod"/>
            </a:pPr>
            <a:r>
              <a:rPr lang="en-GB" sz="1400">
                <a:solidFill>
                  <a:srgbClr val="666666"/>
                </a:solidFill>
                <a:latin typeface="Work Sans"/>
                <a:ea typeface="Work Sans"/>
                <a:cs typeface="Work Sans"/>
                <a:sym typeface="Work Sans"/>
              </a:rPr>
              <a:t>Trial and Error</a:t>
            </a:r>
            <a:endParaRPr sz="1400">
              <a:solidFill>
                <a:srgbClr val="666666"/>
              </a:solidFill>
              <a:latin typeface="Work Sans"/>
              <a:ea typeface="Work Sans"/>
              <a:cs typeface="Work Sans"/>
              <a:sym typeface="Work Sans"/>
            </a:endParaRPr>
          </a:p>
          <a:p>
            <a:pPr indent="-317500" lvl="0" marL="457200" rtl="0" algn="just">
              <a:spcBef>
                <a:spcPts val="1000"/>
              </a:spcBef>
              <a:spcAft>
                <a:spcPts val="1000"/>
              </a:spcAft>
              <a:buClr>
                <a:srgbClr val="666666"/>
              </a:buClr>
              <a:buSzPts val="1400"/>
              <a:buFont typeface="Work Sans"/>
              <a:buAutoNum type="arabicPeriod"/>
            </a:pPr>
            <a:r>
              <a:rPr lang="en-GB" sz="1400">
                <a:solidFill>
                  <a:srgbClr val="666666"/>
                </a:solidFill>
                <a:latin typeface="Work Sans"/>
                <a:ea typeface="Work Sans"/>
                <a:cs typeface="Work Sans"/>
                <a:sym typeface="Work Sans"/>
              </a:rPr>
              <a:t>Solution</a:t>
            </a:r>
            <a:endParaRPr sz="1400">
              <a:solidFill>
                <a:srgbClr val="666666"/>
              </a:solidFill>
              <a:latin typeface="Work Sans"/>
              <a:ea typeface="Work Sans"/>
              <a:cs typeface="Work Sans"/>
              <a:sym typeface="Work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9"/>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Work Sans"/>
                <a:ea typeface="Work Sans"/>
                <a:cs typeface="Work Sans"/>
                <a:sym typeface="Work Sans"/>
              </a:rPr>
              <a:t>Introduction</a:t>
            </a:r>
            <a:endParaRPr>
              <a:latin typeface="Work Sans"/>
              <a:ea typeface="Work Sans"/>
              <a:cs typeface="Work Sans"/>
              <a:sym typeface="Work Sans"/>
            </a:endParaRPr>
          </a:p>
        </p:txBody>
      </p:sp>
      <p:sp>
        <p:nvSpPr>
          <p:cNvPr id="183" name="Google Shape;183;p39"/>
          <p:cNvSpPr txBox="1"/>
          <p:nvPr>
            <p:ph idx="4294967295" type="body"/>
          </p:nvPr>
        </p:nvSpPr>
        <p:spPr>
          <a:xfrm>
            <a:off x="795300" y="1163400"/>
            <a:ext cx="7553400" cy="28167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666666"/>
              </a:buClr>
              <a:buSzPts val="1400"/>
              <a:buFont typeface="Work Sans"/>
              <a:buChar char="●"/>
            </a:pPr>
            <a:r>
              <a:rPr lang="en-GB" sz="1400">
                <a:solidFill>
                  <a:srgbClr val="666666"/>
                </a:solidFill>
                <a:latin typeface="Work Sans"/>
                <a:ea typeface="Work Sans"/>
                <a:cs typeface="Work Sans"/>
                <a:sym typeface="Work Sans"/>
              </a:rPr>
              <a:t>Communication is the basic form for exchanging thoughts, views, perception and the ideas we think. </a:t>
            </a:r>
            <a:endParaRPr sz="1400">
              <a:solidFill>
                <a:srgbClr val="666666"/>
              </a:solidFill>
              <a:latin typeface="Work Sans"/>
              <a:ea typeface="Work Sans"/>
              <a:cs typeface="Work Sans"/>
              <a:sym typeface="Work Sans"/>
            </a:endParaRPr>
          </a:p>
          <a:p>
            <a:pPr indent="-317500" lvl="0" marL="457200" rtl="0" algn="just">
              <a:spcBef>
                <a:spcPts val="0"/>
              </a:spcBef>
              <a:spcAft>
                <a:spcPts val="0"/>
              </a:spcAft>
              <a:buClr>
                <a:srgbClr val="666666"/>
              </a:buClr>
              <a:buSzPts val="1400"/>
              <a:buFont typeface="Work Sans"/>
              <a:buChar char="●"/>
            </a:pPr>
            <a:r>
              <a:rPr lang="en-GB" sz="1400">
                <a:solidFill>
                  <a:srgbClr val="666666"/>
                </a:solidFill>
                <a:latin typeface="Work Sans"/>
                <a:ea typeface="Work Sans"/>
                <a:cs typeface="Work Sans"/>
                <a:sym typeface="Work Sans"/>
              </a:rPr>
              <a:t>The person suffering from hearing and speaking disabilities knows sign language and whenever they want to communicate with us they do it via gestures i.e. sign language and most of the times we are unaware as to what it means.</a:t>
            </a:r>
            <a:endParaRPr sz="1400">
              <a:solidFill>
                <a:srgbClr val="666666"/>
              </a:solidFill>
              <a:latin typeface="Work Sans"/>
              <a:ea typeface="Work Sans"/>
              <a:cs typeface="Work Sans"/>
              <a:sym typeface="Work Sans"/>
            </a:endParaRPr>
          </a:p>
          <a:p>
            <a:pPr indent="-317500" lvl="0" marL="457200" rtl="0" algn="just">
              <a:spcBef>
                <a:spcPts val="0"/>
              </a:spcBef>
              <a:spcAft>
                <a:spcPts val="0"/>
              </a:spcAft>
              <a:buClr>
                <a:srgbClr val="666666"/>
              </a:buClr>
              <a:buSzPts val="1400"/>
              <a:buFont typeface="Work Sans"/>
              <a:buChar char="●"/>
            </a:pPr>
            <a:r>
              <a:rPr lang="en-GB" sz="1400">
                <a:solidFill>
                  <a:srgbClr val="666666"/>
                </a:solidFill>
                <a:latin typeface="Work Sans"/>
                <a:ea typeface="Work Sans"/>
                <a:cs typeface="Work Sans"/>
                <a:sym typeface="Work Sans"/>
              </a:rPr>
              <a:t>Hence to bridge the gap, we are creating a sign language translator which would not only translate gesture performed by these person and it will convert it into text &amp; audio and also it will convert text/audio from us to sign language.</a:t>
            </a:r>
            <a:endParaRPr sz="1400">
              <a:solidFill>
                <a:srgbClr val="666666"/>
              </a:solidFill>
              <a:latin typeface="Work Sans"/>
              <a:ea typeface="Work Sans"/>
              <a:cs typeface="Work Sans"/>
              <a:sym typeface="Work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40"/>
          <p:cNvSpPr txBox="1"/>
          <p:nvPr>
            <p:ph type="title"/>
          </p:nvPr>
        </p:nvSpPr>
        <p:spPr>
          <a:xfrm>
            <a:off x="226078" y="357800"/>
            <a:ext cx="2808000" cy="95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3000">
                <a:latin typeface="Work Sans"/>
                <a:ea typeface="Work Sans"/>
                <a:cs typeface="Work Sans"/>
                <a:sym typeface="Work Sans"/>
              </a:rPr>
              <a:t>Abstract</a:t>
            </a:r>
            <a:endParaRPr sz="3000">
              <a:latin typeface="Work Sans"/>
              <a:ea typeface="Work Sans"/>
              <a:cs typeface="Work Sans"/>
              <a:sym typeface="Work Sans"/>
            </a:endParaRPr>
          </a:p>
        </p:txBody>
      </p:sp>
      <p:sp>
        <p:nvSpPr>
          <p:cNvPr id="189" name="Google Shape;189;p40"/>
          <p:cNvSpPr txBox="1"/>
          <p:nvPr>
            <p:ph idx="1" type="body"/>
          </p:nvPr>
        </p:nvSpPr>
        <p:spPr>
          <a:xfrm>
            <a:off x="3772975" y="357800"/>
            <a:ext cx="4887000" cy="28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solidFill>
                  <a:srgbClr val="666666"/>
                </a:solidFill>
                <a:latin typeface="Work Sans"/>
                <a:ea typeface="Work Sans"/>
                <a:cs typeface="Work Sans"/>
                <a:sym typeface="Work Sans"/>
              </a:rPr>
              <a:t>Sign language is used by people who are suffering from speaking and hearing disability. Sign language is communication with the help of sign gestures and motion. Usually a person having this disability face difficulty to communicate with others since they are not familiar with sign language. It discusses an improved method for sign language recognition and conversion of speech to text or signs to text. It distinguishes between static and dynamic gestures and extracts the appropriate feature.</a:t>
            </a:r>
            <a:endParaRPr sz="1400">
              <a:solidFill>
                <a:srgbClr val="666666"/>
              </a:solidFill>
              <a:latin typeface="Work Sans"/>
              <a:ea typeface="Work Sans"/>
              <a:cs typeface="Work Sans"/>
              <a:sym typeface="Work Sans"/>
            </a:endParaRPr>
          </a:p>
          <a:p>
            <a:pPr indent="0" lvl="0" marL="0" rtl="0" algn="just">
              <a:spcBef>
                <a:spcPts val="1600"/>
              </a:spcBef>
              <a:spcAft>
                <a:spcPts val="1600"/>
              </a:spcAft>
              <a:buNone/>
            </a:pPr>
            <a:r>
              <a:t/>
            </a:r>
            <a:endParaRPr sz="1400">
              <a:solidFill>
                <a:srgbClr val="666666"/>
              </a:solidFill>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41"/>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Work Sans"/>
                <a:ea typeface="Work Sans"/>
                <a:cs typeface="Work Sans"/>
                <a:sym typeface="Work Sans"/>
              </a:rPr>
              <a:t>Literature Review</a:t>
            </a:r>
            <a:endParaRPr>
              <a:latin typeface="Work Sans"/>
              <a:ea typeface="Work Sans"/>
              <a:cs typeface="Work Sans"/>
              <a:sym typeface="Work Sans"/>
            </a:endParaRPr>
          </a:p>
        </p:txBody>
      </p:sp>
      <p:graphicFrame>
        <p:nvGraphicFramePr>
          <p:cNvPr id="195" name="Google Shape;195;p41"/>
          <p:cNvGraphicFramePr/>
          <p:nvPr/>
        </p:nvGraphicFramePr>
        <p:xfrm>
          <a:off x="356900" y="1085288"/>
          <a:ext cx="3000000" cy="3000000"/>
        </p:xfrm>
        <a:graphic>
          <a:graphicData uri="http://schemas.openxmlformats.org/drawingml/2006/table">
            <a:tbl>
              <a:tblPr>
                <a:noFill/>
                <a:tableStyleId>{5674A019-3D9B-4766-AF2F-EB6C1165BF06}</a:tableStyleId>
              </a:tblPr>
              <a:tblGrid>
                <a:gridCol w="2107550"/>
                <a:gridCol w="2107550"/>
                <a:gridCol w="2107550"/>
                <a:gridCol w="2107550"/>
              </a:tblGrid>
              <a:tr h="375425">
                <a:tc>
                  <a:txBody>
                    <a:bodyPr>
                      <a:noAutofit/>
                    </a:bodyPr>
                    <a:lstStyle/>
                    <a:p>
                      <a:pPr indent="0" lvl="0" marL="0" rtl="0" algn="ctr">
                        <a:spcBef>
                          <a:spcPts val="0"/>
                        </a:spcBef>
                        <a:spcAft>
                          <a:spcPts val="0"/>
                        </a:spcAft>
                        <a:buNone/>
                      </a:pPr>
                      <a:r>
                        <a:rPr b="1" lang="en-GB" sz="1200">
                          <a:latin typeface="Work Sans"/>
                          <a:ea typeface="Work Sans"/>
                          <a:cs typeface="Work Sans"/>
                          <a:sym typeface="Work Sans"/>
                        </a:rPr>
                        <a:t>Paper Title</a:t>
                      </a:r>
                      <a:endParaRPr b="1" sz="1200">
                        <a:latin typeface="Work Sans"/>
                        <a:ea typeface="Work Sans"/>
                        <a:cs typeface="Work Sans"/>
                        <a:sym typeface="Work Sans"/>
                      </a:endParaRPr>
                    </a:p>
                  </a:txBody>
                  <a:tcPr marT="91425" marB="91425" marR="91425" marL="91425"/>
                </a:tc>
                <a:tc>
                  <a:txBody>
                    <a:bodyPr>
                      <a:noAutofit/>
                    </a:bodyPr>
                    <a:lstStyle/>
                    <a:p>
                      <a:pPr indent="0" lvl="0" marL="0" rtl="0" algn="ctr">
                        <a:spcBef>
                          <a:spcPts val="0"/>
                        </a:spcBef>
                        <a:spcAft>
                          <a:spcPts val="0"/>
                        </a:spcAft>
                        <a:buNone/>
                      </a:pPr>
                      <a:r>
                        <a:rPr b="1" lang="en-GB" sz="1200">
                          <a:latin typeface="Work Sans"/>
                          <a:ea typeface="Work Sans"/>
                          <a:cs typeface="Work Sans"/>
                          <a:sym typeface="Work Sans"/>
                        </a:rPr>
                        <a:t>Aim</a:t>
                      </a:r>
                      <a:endParaRPr b="1" sz="1200">
                        <a:latin typeface="Work Sans"/>
                        <a:ea typeface="Work Sans"/>
                        <a:cs typeface="Work Sans"/>
                        <a:sym typeface="Work Sans"/>
                      </a:endParaRPr>
                    </a:p>
                  </a:txBody>
                  <a:tcPr marT="91425" marB="91425" marR="91425" marL="91425"/>
                </a:tc>
                <a:tc>
                  <a:txBody>
                    <a:bodyPr>
                      <a:noAutofit/>
                    </a:bodyPr>
                    <a:lstStyle/>
                    <a:p>
                      <a:pPr indent="0" lvl="0" marL="0" rtl="0" algn="ctr">
                        <a:spcBef>
                          <a:spcPts val="0"/>
                        </a:spcBef>
                        <a:spcAft>
                          <a:spcPts val="0"/>
                        </a:spcAft>
                        <a:buNone/>
                      </a:pPr>
                      <a:r>
                        <a:rPr b="1" lang="en-GB" sz="1200">
                          <a:latin typeface="Work Sans"/>
                          <a:ea typeface="Work Sans"/>
                          <a:cs typeface="Work Sans"/>
                          <a:sym typeface="Work Sans"/>
                        </a:rPr>
                        <a:t>Merits </a:t>
                      </a:r>
                      <a:endParaRPr b="1" sz="1200">
                        <a:latin typeface="Work Sans"/>
                        <a:ea typeface="Work Sans"/>
                        <a:cs typeface="Work Sans"/>
                        <a:sym typeface="Work Sans"/>
                      </a:endParaRPr>
                    </a:p>
                  </a:txBody>
                  <a:tcPr marT="91425" marB="91425" marR="91425" marL="91425"/>
                </a:tc>
                <a:tc>
                  <a:txBody>
                    <a:bodyPr>
                      <a:noAutofit/>
                    </a:bodyPr>
                    <a:lstStyle/>
                    <a:p>
                      <a:pPr indent="0" lvl="0" marL="0" rtl="0" algn="ctr">
                        <a:spcBef>
                          <a:spcPts val="0"/>
                        </a:spcBef>
                        <a:spcAft>
                          <a:spcPts val="0"/>
                        </a:spcAft>
                        <a:buNone/>
                      </a:pPr>
                      <a:r>
                        <a:rPr b="1" lang="en-GB" sz="1200">
                          <a:latin typeface="Work Sans"/>
                          <a:ea typeface="Work Sans"/>
                          <a:cs typeface="Work Sans"/>
                          <a:sym typeface="Work Sans"/>
                        </a:rPr>
                        <a:t>Limitations</a:t>
                      </a:r>
                      <a:endParaRPr b="1" sz="1200">
                        <a:latin typeface="Work Sans"/>
                        <a:ea typeface="Work Sans"/>
                        <a:cs typeface="Work Sans"/>
                        <a:sym typeface="Work Sans"/>
                      </a:endParaRPr>
                    </a:p>
                  </a:txBody>
                  <a:tcPr marT="91425" marB="91425" marR="91425" marL="91425"/>
                </a:tc>
              </a:tr>
              <a:tr h="1523250">
                <a:tc>
                  <a:txBody>
                    <a:bodyPr>
                      <a:noAutofit/>
                    </a:bodyPr>
                    <a:lstStyle/>
                    <a:p>
                      <a:pPr indent="0" lvl="0" marL="0" rtl="0" algn="l">
                        <a:spcBef>
                          <a:spcPts val="0"/>
                        </a:spcBef>
                        <a:spcAft>
                          <a:spcPts val="0"/>
                        </a:spcAft>
                        <a:buNone/>
                      </a:pPr>
                      <a:r>
                        <a:rPr lang="en-GB" sz="1200">
                          <a:latin typeface="Work Sans"/>
                          <a:ea typeface="Work Sans"/>
                          <a:cs typeface="Work Sans"/>
                          <a:sym typeface="Work Sans"/>
                        </a:rPr>
                        <a:t>[1] Real-Time Malaysian Sign Language Translation using Colour Segmentation and Neural Network</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GB" sz="1200">
                          <a:latin typeface="Work Sans"/>
                          <a:ea typeface="Work Sans"/>
                          <a:cs typeface="Work Sans"/>
                          <a:sym typeface="Work Sans"/>
                        </a:rPr>
                        <a:t>Automatic sign-language translator provides a real-time English translation of the Malaysian SL. </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GB" sz="1200">
                          <a:latin typeface="Work Sans"/>
                          <a:ea typeface="Work Sans"/>
                          <a:cs typeface="Work Sans"/>
                          <a:sym typeface="Work Sans"/>
                        </a:rPr>
                        <a:t>Using custom made colored gloves makes it easy to recognize the hand positions and hand gestures and also makes it easy to use color segmentation technique</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GB" sz="1200">
                          <a:latin typeface="Work Sans"/>
                          <a:ea typeface="Work Sans"/>
                          <a:cs typeface="Work Sans"/>
                          <a:sym typeface="Work Sans"/>
                        </a:rPr>
                        <a:t>Custom made gloves hinders the natural way of signing.</a:t>
                      </a:r>
                      <a:endParaRPr sz="1200">
                        <a:latin typeface="Work Sans"/>
                        <a:ea typeface="Work Sans"/>
                        <a:cs typeface="Work Sans"/>
                        <a:sym typeface="Work Sans"/>
                      </a:endParaRPr>
                    </a:p>
                    <a:p>
                      <a:pPr indent="0" lvl="0" marL="0" rtl="0" algn="l">
                        <a:spcBef>
                          <a:spcPts val="0"/>
                        </a:spcBef>
                        <a:spcAft>
                          <a:spcPts val="0"/>
                        </a:spcAft>
                        <a:buNone/>
                      </a:pPr>
                      <a:r>
                        <a:rPr lang="en-GB" sz="1200">
                          <a:latin typeface="Work Sans"/>
                          <a:ea typeface="Work Sans"/>
                          <a:cs typeface="Work Sans"/>
                          <a:sym typeface="Work Sans"/>
                        </a:rPr>
                        <a:t>Making gloves for everyone is costly and not feasible.</a:t>
                      </a:r>
                      <a:endParaRPr sz="1200">
                        <a:latin typeface="Work Sans"/>
                        <a:ea typeface="Work Sans"/>
                        <a:cs typeface="Work Sans"/>
                        <a:sym typeface="Work Sans"/>
                      </a:endParaRPr>
                    </a:p>
                  </a:txBody>
                  <a:tcPr marT="91425" marB="91425" marR="91425" marL="91425"/>
                </a:tc>
              </a:tr>
              <a:tr h="1523250">
                <a:tc>
                  <a:txBody>
                    <a:bodyPr>
                      <a:noAutofit/>
                    </a:bodyPr>
                    <a:lstStyle/>
                    <a:p>
                      <a:pPr indent="0" lvl="0" marL="0" rtl="0" algn="l">
                        <a:spcBef>
                          <a:spcPts val="0"/>
                        </a:spcBef>
                        <a:spcAft>
                          <a:spcPts val="0"/>
                        </a:spcAft>
                        <a:buNone/>
                      </a:pPr>
                      <a:r>
                        <a:rPr lang="en-GB" sz="1200">
                          <a:latin typeface="Work Sans"/>
                          <a:ea typeface="Work Sans"/>
                          <a:cs typeface="Work Sans"/>
                          <a:sym typeface="Work Sans"/>
                        </a:rPr>
                        <a:t>[2] Spoken language processing techniques for sign language recognition and translation</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GB" sz="1200">
                          <a:latin typeface="Work Sans"/>
                          <a:ea typeface="Work Sans"/>
                          <a:cs typeface="Work Sans"/>
                          <a:sym typeface="Work Sans"/>
                        </a:rPr>
                        <a:t>A system that recognizes complete sentences in sign language.</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GB" sz="1200">
                          <a:latin typeface="Work Sans"/>
                          <a:ea typeface="Work Sans"/>
                          <a:cs typeface="Work Sans"/>
                          <a:sym typeface="Work Sans"/>
                        </a:rPr>
                        <a:t>Vision based approach which does not require special data acquisition devices</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GB" sz="1200">
                          <a:latin typeface="Work Sans"/>
                          <a:ea typeface="Work Sans"/>
                          <a:cs typeface="Work Sans"/>
                          <a:sym typeface="Work Sans"/>
                        </a:rPr>
                        <a:t>Developing  Sign Recognition methods for mobile applications.</a:t>
                      </a:r>
                      <a:endParaRPr sz="1200">
                        <a:latin typeface="Work Sans"/>
                        <a:ea typeface="Work Sans"/>
                        <a:cs typeface="Work Sans"/>
                        <a:sym typeface="Work Sans"/>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42"/>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Work Sans"/>
                <a:ea typeface="Work Sans"/>
                <a:cs typeface="Work Sans"/>
                <a:sym typeface="Work Sans"/>
              </a:rPr>
              <a:t>Literature Review</a:t>
            </a:r>
            <a:endParaRPr>
              <a:latin typeface="Work Sans"/>
              <a:ea typeface="Work Sans"/>
              <a:cs typeface="Work Sans"/>
              <a:sym typeface="Work Sans"/>
            </a:endParaRPr>
          </a:p>
        </p:txBody>
      </p:sp>
      <p:graphicFrame>
        <p:nvGraphicFramePr>
          <p:cNvPr id="201" name="Google Shape;201;p42"/>
          <p:cNvGraphicFramePr/>
          <p:nvPr/>
        </p:nvGraphicFramePr>
        <p:xfrm>
          <a:off x="356900" y="934000"/>
          <a:ext cx="3000000" cy="3000000"/>
        </p:xfrm>
        <a:graphic>
          <a:graphicData uri="http://schemas.openxmlformats.org/drawingml/2006/table">
            <a:tbl>
              <a:tblPr>
                <a:noFill/>
                <a:tableStyleId>{5674A019-3D9B-4766-AF2F-EB6C1165BF06}</a:tableStyleId>
              </a:tblPr>
              <a:tblGrid>
                <a:gridCol w="2107550"/>
                <a:gridCol w="2107550"/>
                <a:gridCol w="2107550"/>
                <a:gridCol w="2107550"/>
              </a:tblGrid>
              <a:tr h="331575">
                <a:tc>
                  <a:txBody>
                    <a:bodyPr>
                      <a:noAutofit/>
                    </a:bodyPr>
                    <a:lstStyle/>
                    <a:p>
                      <a:pPr indent="0" lvl="0" marL="0" rtl="0" algn="ctr">
                        <a:spcBef>
                          <a:spcPts val="0"/>
                        </a:spcBef>
                        <a:spcAft>
                          <a:spcPts val="0"/>
                        </a:spcAft>
                        <a:buNone/>
                      </a:pPr>
                      <a:r>
                        <a:rPr b="1" lang="en-GB" sz="1200">
                          <a:latin typeface="Work Sans"/>
                          <a:ea typeface="Work Sans"/>
                          <a:cs typeface="Work Sans"/>
                          <a:sym typeface="Work Sans"/>
                        </a:rPr>
                        <a:t>Paper Title</a:t>
                      </a:r>
                      <a:endParaRPr b="1" sz="1200">
                        <a:latin typeface="Work Sans"/>
                        <a:ea typeface="Work Sans"/>
                        <a:cs typeface="Work Sans"/>
                        <a:sym typeface="Work Sans"/>
                      </a:endParaRPr>
                    </a:p>
                  </a:txBody>
                  <a:tcPr marT="91425" marB="91425" marR="91425" marL="91425"/>
                </a:tc>
                <a:tc>
                  <a:txBody>
                    <a:bodyPr>
                      <a:noAutofit/>
                    </a:bodyPr>
                    <a:lstStyle/>
                    <a:p>
                      <a:pPr indent="0" lvl="0" marL="0" rtl="0" algn="ctr">
                        <a:spcBef>
                          <a:spcPts val="0"/>
                        </a:spcBef>
                        <a:spcAft>
                          <a:spcPts val="0"/>
                        </a:spcAft>
                        <a:buNone/>
                      </a:pPr>
                      <a:r>
                        <a:rPr b="1" lang="en-GB" sz="1200">
                          <a:latin typeface="Work Sans"/>
                          <a:ea typeface="Work Sans"/>
                          <a:cs typeface="Work Sans"/>
                          <a:sym typeface="Work Sans"/>
                        </a:rPr>
                        <a:t>Aim</a:t>
                      </a:r>
                      <a:endParaRPr b="1" sz="1200">
                        <a:latin typeface="Work Sans"/>
                        <a:ea typeface="Work Sans"/>
                        <a:cs typeface="Work Sans"/>
                        <a:sym typeface="Work Sans"/>
                      </a:endParaRPr>
                    </a:p>
                  </a:txBody>
                  <a:tcPr marT="91425" marB="91425" marR="91425" marL="91425"/>
                </a:tc>
                <a:tc>
                  <a:txBody>
                    <a:bodyPr>
                      <a:noAutofit/>
                    </a:bodyPr>
                    <a:lstStyle/>
                    <a:p>
                      <a:pPr indent="0" lvl="0" marL="0" rtl="0" algn="ctr">
                        <a:spcBef>
                          <a:spcPts val="0"/>
                        </a:spcBef>
                        <a:spcAft>
                          <a:spcPts val="0"/>
                        </a:spcAft>
                        <a:buNone/>
                      </a:pPr>
                      <a:r>
                        <a:rPr b="1" lang="en-GB" sz="1200">
                          <a:latin typeface="Work Sans"/>
                          <a:ea typeface="Work Sans"/>
                          <a:cs typeface="Work Sans"/>
                          <a:sym typeface="Work Sans"/>
                        </a:rPr>
                        <a:t>Merits </a:t>
                      </a:r>
                      <a:endParaRPr b="1" sz="1200">
                        <a:latin typeface="Work Sans"/>
                        <a:ea typeface="Work Sans"/>
                        <a:cs typeface="Work Sans"/>
                        <a:sym typeface="Work Sans"/>
                      </a:endParaRPr>
                    </a:p>
                  </a:txBody>
                  <a:tcPr marT="91425" marB="91425" marR="91425" marL="91425"/>
                </a:tc>
                <a:tc>
                  <a:txBody>
                    <a:bodyPr>
                      <a:noAutofit/>
                    </a:bodyPr>
                    <a:lstStyle/>
                    <a:p>
                      <a:pPr indent="0" lvl="0" marL="0" rtl="0" algn="ctr">
                        <a:spcBef>
                          <a:spcPts val="0"/>
                        </a:spcBef>
                        <a:spcAft>
                          <a:spcPts val="0"/>
                        </a:spcAft>
                        <a:buNone/>
                      </a:pPr>
                      <a:r>
                        <a:rPr b="1" lang="en-GB" sz="1200">
                          <a:latin typeface="Work Sans"/>
                          <a:ea typeface="Work Sans"/>
                          <a:cs typeface="Work Sans"/>
                          <a:sym typeface="Work Sans"/>
                        </a:rPr>
                        <a:t>Limitations</a:t>
                      </a:r>
                      <a:endParaRPr b="1" sz="1200">
                        <a:latin typeface="Work Sans"/>
                        <a:ea typeface="Work Sans"/>
                        <a:cs typeface="Work Sans"/>
                        <a:sym typeface="Work Sans"/>
                      </a:endParaRPr>
                    </a:p>
                  </a:txBody>
                  <a:tcPr marT="91425" marB="91425" marR="91425" marL="91425"/>
                </a:tc>
              </a:tr>
              <a:tr h="1980950">
                <a:tc>
                  <a:txBody>
                    <a:bodyPr>
                      <a:noAutofit/>
                    </a:bodyPr>
                    <a:lstStyle/>
                    <a:p>
                      <a:pPr indent="0" lvl="0" marL="0" rtl="0" algn="l">
                        <a:spcBef>
                          <a:spcPts val="0"/>
                        </a:spcBef>
                        <a:spcAft>
                          <a:spcPts val="0"/>
                        </a:spcAft>
                        <a:buNone/>
                      </a:pPr>
                      <a:r>
                        <a:rPr lang="en-GB" sz="1200">
                          <a:latin typeface="Work Sans"/>
                          <a:ea typeface="Work Sans"/>
                          <a:cs typeface="Work Sans"/>
                          <a:sym typeface="Work Sans"/>
                        </a:rPr>
                        <a:t>[3] Indian Sign Language Translator Using Gesture Recognition Algorithm .</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GB" sz="1200">
                          <a:latin typeface="Work Sans"/>
                          <a:ea typeface="Work Sans"/>
                          <a:cs typeface="Work Sans"/>
                          <a:sym typeface="Work Sans"/>
                        </a:rPr>
                        <a:t>To develop the application which help the deaf and mute people to communicate efficiently with other people .</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GB" sz="1200">
                          <a:latin typeface="Work Sans"/>
                          <a:ea typeface="Work Sans"/>
                          <a:cs typeface="Work Sans"/>
                          <a:sym typeface="Work Sans"/>
                        </a:rPr>
                        <a:t>Database contain more than the 1,30,000 videos most of the sign gets detected easily</a:t>
                      </a:r>
                      <a:endParaRPr sz="1200">
                        <a:latin typeface="Work Sans"/>
                        <a:ea typeface="Work Sans"/>
                        <a:cs typeface="Work Sans"/>
                        <a:sym typeface="Work Sans"/>
                      </a:endParaRPr>
                    </a:p>
                    <a:p>
                      <a:pPr indent="0" lvl="0" marL="0" rtl="0" algn="l">
                        <a:spcBef>
                          <a:spcPts val="0"/>
                        </a:spcBef>
                        <a:spcAft>
                          <a:spcPts val="0"/>
                        </a:spcAft>
                        <a:buNone/>
                      </a:pPr>
                      <a:r>
                        <a:t/>
                      </a:r>
                      <a:endParaRPr sz="1200">
                        <a:latin typeface="Work Sans"/>
                        <a:ea typeface="Work Sans"/>
                        <a:cs typeface="Work Sans"/>
                        <a:sym typeface="Work Sans"/>
                      </a:endParaRPr>
                    </a:p>
                    <a:p>
                      <a:pPr indent="0" lvl="0" marL="0" rtl="0" algn="l">
                        <a:spcBef>
                          <a:spcPts val="0"/>
                        </a:spcBef>
                        <a:spcAft>
                          <a:spcPts val="0"/>
                        </a:spcAft>
                        <a:buNone/>
                      </a:pPr>
                      <a:r>
                        <a:rPr b="1" lang="en-GB" sz="1200">
                          <a:latin typeface="Work Sans"/>
                          <a:ea typeface="Work Sans"/>
                          <a:cs typeface="Work Sans"/>
                          <a:sym typeface="Work Sans"/>
                        </a:rPr>
                        <a:t>Methods used :</a:t>
                      </a:r>
                      <a:endParaRPr b="1" sz="1200">
                        <a:latin typeface="Work Sans"/>
                        <a:ea typeface="Work Sans"/>
                        <a:cs typeface="Work Sans"/>
                        <a:sym typeface="Work Sans"/>
                      </a:endParaRPr>
                    </a:p>
                    <a:p>
                      <a:pPr indent="0" lvl="0" marL="0" rtl="0" algn="l">
                        <a:spcBef>
                          <a:spcPts val="0"/>
                        </a:spcBef>
                        <a:spcAft>
                          <a:spcPts val="0"/>
                        </a:spcAft>
                        <a:buNone/>
                      </a:pPr>
                      <a:r>
                        <a:rPr lang="en-GB" sz="1200">
                          <a:latin typeface="Work Sans"/>
                          <a:ea typeface="Work Sans"/>
                          <a:cs typeface="Work Sans"/>
                          <a:sym typeface="Work Sans"/>
                        </a:rPr>
                        <a:t>VIsion Based Method,</a:t>
                      </a:r>
                      <a:endParaRPr sz="1200">
                        <a:latin typeface="Work Sans"/>
                        <a:ea typeface="Work Sans"/>
                        <a:cs typeface="Work Sans"/>
                        <a:sym typeface="Work Sans"/>
                      </a:endParaRPr>
                    </a:p>
                    <a:p>
                      <a:pPr indent="0" lvl="0" marL="0" rtl="0" algn="l">
                        <a:spcBef>
                          <a:spcPts val="0"/>
                        </a:spcBef>
                        <a:spcAft>
                          <a:spcPts val="0"/>
                        </a:spcAft>
                        <a:buNone/>
                      </a:pPr>
                      <a:r>
                        <a:rPr lang="en-GB" sz="1200">
                          <a:latin typeface="Work Sans"/>
                          <a:ea typeface="Work Sans"/>
                          <a:cs typeface="Work Sans"/>
                          <a:sym typeface="Work Sans"/>
                        </a:rPr>
                        <a:t>YCbCr skin color Approach,</a:t>
                      </a:r>
                      <a:endParaRPr sz="1200">
                        <a:latin typeface="Work Sans"/>
                        <a:ea typeface="Work Sans"/>
                        <a:cs typeface="Work Sans"/>
                        <a:sym typeface="Work Sans"/>
                      </a:endParaRPr>
                    </a:p>
                    <a:p>
                      <a:pPr indent="0" lvl="0" marL="0" rtl="0" algn="l">
                        <a:spcBef>
                          <a:spcPts val="0"/>
                        </a:spcBef>
                        <a:spcAft>
                          <a:spcPts val="0"/>
                        </a:spcAft>
                        <a:buNone/>
                      </a:pPr>
                      <a:r>
                        <a:rPr lang="en-GB" sz="1200">
                          <a:latin typeface="Work Sans"/>
                          <a:ea typeface="Work Sans"/>
                          <a:cs typeface="Work Sans"/>
                          <a:sym typeface="Work Sans"/>
                        </a:rPr>
                        <a:t>Fourier Descriptor.</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GB" sz="1200">
                          <a:latin typeface="Work Sans"/>
                          <a:ea typeface="Work Sans"/>
                          <a:cs typeface="Work Sans"/>
                          <a:sym typeface="Work Sans"/>
                        </a:rPr>
                        <a:t>Since it uses only YCbCr skin color approach it is difficult to understand the sign performed by the people in the low light.</a:t>
                      </a:r>
                      <a:endParaRPr sz="1200">
                        <a:latin typeface="Work Sans"/>
                        <a:ea typeface="Work Sans"/>
                        <a:cs typeface="Work Sans"/>
                        <a:sym typeface="Work Sans"/>
                      </a:endParaRPr>
                    </a:p>
                    <a:p>
                      <a:pPr indent="0" lvl="0" marL="0" rtl="0" algn="l">
                        <a:spcBef>
                          <a:spcPts val="0"/>
                        </a:spcBef>
                        <a:spcAft>
                          <a:spcPts val="0"/>
                        </a:spcAft>
                        <a:buNone/>
                      </a:pPr>
                      <a:r>
                        <a:rPr lang="en-GB" sz="1200">
                          <a:latin typeface="Work Sans"/>
                          <a:ea typeface="Work Sans"/>
                          <a:cs typeface="Work Sans"/>
                          <a:sym typeface="Work Sans"/>
                        </a:rPr>
                        <a:t>Other limitation is that it use Fourier Descriptor approach to detect and matching of the object which is slower than SURF .</a:t>
                      </a:r>
                      <a:endParaRPr sz="1200">
                        <a:latin typeface="Work Sans"/>
                        <a:ea typeface="Work Sans"/>
                        <a:cs typeface="Work Sans"/>
                        <a:sym typeface="Work Sans"/>
                      </a:endParaRPr>
                    </a:p>
                  </a:txBody>
                  <a:tcPr marT="91425" marB="91425" marR="91425" marL="91425"/>
                </a:tc>
              </a:tr>
              <a:tr h="1398925">
                <a:tc>
                  <a:txBody>
                    <a:bodyPr>
                      <a:noAutofit/>
                    </a:bodyPr>
                    <a:lstStyle/>
                    <a:p>
                      <a:pPr indent="0" lvl="0" marL="0" rtl="0" algn="l">
                        <a:spcBef>
                          <a:spcPts val="0"/>
                        </a:spcBef>
                        <a:spcAft>
                          <a:spcPts val="0"/>
                        </a:spcAft>
                        <a:buNone/>
                      </a:pPr>
                      <a:r>
                        <a:rPr lang="en-GB" sz="1200">
                          <a:latin typeface="Work Sans"/>
                          <a:ea typeface="Work Sans"/>
                          <a:cs typeface="Work Sans"/>
                          <a:sym typeface="Work Sans"/>
                        </a:rPr>
                        <a:t>[4] Sign Language Translator for mobile Platform.</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GB" sz="1200">
                          <a:latin typeface="Work Sans"/>
                          <a:ea typeface="Work Sans"/>
                          <a:cs typeface="Work Sans"/>
                          <a:sym typeface="Work Sans"/>
                        </a:rPr>
                        <a:t>Developing  Sign Recognition methods for mobile applications.</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GB" sz="1200">
                          <a:latin typeface="Work Sans"/>
                          <a:ea typeface="Work Sans"/>
                          <a:cs typeface="Work Sans"/>
                          <a:sym typeface="Work Sans"/>
                        </a:rPr>
                        <a:t>Add gestures in database</a:t>
                      </a:r>
                      <a:endParaRPr sz="1200">
                        <a:latin typeface="Work Sans"/>
                        <a:ea typeface="Work Sans"/>
                        <a:cs typeface="Work Sans"/>
                        <a:sym typeface="Work Sans"/>
                      </a:endParaRPr>
                    </a:p>
                    <a:p>
                      <a:pPr indent="0" lvl="0" marL="0" rtl="0" algn="l">
                        <a:spcBef>
                          <a:spcPts val="0"/>
                        </a:spcBef>
                        <a:spcAft>
                          <a:spcPts val="0"/>
                        </a:spcAft>
                        <a:buNone/>
                      </a:pPr>
                      <a:r>
                        <a:rPr lang="en-GB" sz="1200">
                          <a:latin typeface="Work Sans"/>
                          <a:ea typeface="Work Sans"/>
                          <a:cs typeface="Work Sans"/>
                          <a:sym typeface="Work Sans"/>
                        </a:rPr>
                        <a:t>Recognize the gesture and display the result.</a:t>
                      </a:r>
                      <a:endParaRPr sz="1200">
                        <a:latin typeface="Work Sans"/>
                        <a:ea typeface="Work Sans"/>
                        <a:cs typeface="Work Sans"/>
                        <a:sym typeface="Work Sans"/>
                      </a:endParaRPr>
                    </a:p>
                    <a:p>
                      <a:pPr indent="0" lvl="0" marL="0" rtl="0" algn="l">
                        <a:spcBef>
                          <a:spcPts val="0"/>
                        </a:spcBef>
                        <a:spcAft>
                          <a:spcPts val="0"/>
                        </a:spcAft>
                        <a:buNone/>
                      </a:pPr>
                      <a:r>
                        <a:rPr lang="en-GB" sz="1200">
                          <a:latin typeface="Work Sans"/>
                          <a:ea typeface="Work Sans"/>
                          <a:cs typeface="Work Sans"/>
                          <a:sym typeface="Work Sans"/>
                        </a:rPr>
                        <a:t>Uses all the skin color approach i.e. (RGB, Ycbcr ,HSI) </a:t>
                      </a:r>
                      <a:endParaRPr sz="1200">
                        <a:latin typeface="Work Sans"/>
                        <a:ea typeface="Work Sans"/>
                        <a:cs typeface="Work Sans"/>
                        <a:sym typeface="Work Sans"/>
                      </a:endParaRPr>
                    </a:p>
                    <a:p>
                      <a:pPr indent="0" lvl="0" marL="0" rtl="0" algn="l">
                        <a:spcBef>
                          <a:spcPts val="0"/>
                        </a:spcBef>
                        <a:spcAft>
                          <a:spcPts val="0"/>
                        </a:spcAft>
                        <a:buNone/>
                      </a:pPr>
                      <a:r>
                        <a:rPr lang="en-GB" sz="1200">
                          <a:latin typeface="Work Sans"/>
                          <a:ea typeface="Work Sans"/>
                          <a:cs typeface="Work Sans"/>
                          <a:sym typeface="Work Sans"/>
                        </a:rPr>
                        <a:t>It uses ORB technique.</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GB" sz="1200">
                          <a:latin typeface="Work Sans"/>
                          <a:ea typeface="Work Sans"/>
                          <a:cs typeface="Work Sans"/>
                          <a:sym typeface="Work Sans"/>
                        </a:rPr>
                        <a:t>Since the  OpenCV version 2.4.1 is used for computer vision</a:t>
                      </a:r>
                      <a:endParaRPr sz="1200">
                        <a:latin typeface="Work Sans"/>
                        <a:ea typeface="Work Sans"/>
                        <a:cs typeface="Work Sans"/>
                        <a:sym typeface="Work Sans"/>
                      </a:endParaRPr>
                    </a:p>
                    <a:p>
                      <a:pPr indent="0" lvl="0" marL="0" rtl="0" algn="l">
                        <a:spcBef>
                          <a:spcPts val="0"/>
                        </a:spcBef>
                        <a:spcAft>
                          <a:spcPts val="0"/>
                        </a:spcAft>
                        <a:buNone/>
                      </a:pPr>
                      <a:r>
                        <a:rPr lang="en-GB" sz="1200">
                          <a:latin typeface="Work Sans"/>
                          <a:ea typeface="Work Sans"/>
                          <a:cs typeface="Work Sans"/>
                          <a:sym typeface="Work Sans"/>
                        </a:rPr>
                        <a:t>And machine language, which is not much comfortable with android.</a:t>
                      </a:r>
                      <a:endParaRPr sz="1200">
                        <a:latin typeface="Work Sans"/>
                        <a:ea typeface="Work Sans"/>
                        <a:cs typeface="Work Sans"/>
                        <a:sym typeface="Work Sans"/>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43"/>
          <p:cNvSpPr txBox="1"/>
          <p:nvPr>
            <p:ph type="title"/>
          </p:nvPr>
        </p:nvSpPr>
        <p:spPr>
          <a:xfrm>
            <a:off x="460950" y="4659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Technology Stack</a:t>
            </a:r>
            <a:endParaRPr/>
          </a:p>
        </p:txBody>
      </p:sp>
      <p:sp>
        <p:nvSpPr>
          <p:cNvPr id="207" name="Google Shape;207;p43"/>
          <p:cNvSpPr txBox="1"/>
          <p:nvPr>
            <p:ph idx="1" type="body"/>
          </p:nvPr>
        </p:nvSpPr>
        <p:spPr>
          <a:xfrm>
            <a:off x="460950" y="1771370"/>
            <a:ext cx="8222100" cy="3026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000"/>
              </a:spcBef>
              <a:spcAft>
                <a:spcPts val="0"/>
              </a:spcAft>
              <a:buSzPts val="1400"/>
              <a:buChar char="●"/>
            </a:pPr>
            <a:r>
              <a:rPr lang="en-GB" sz="1400"/>
              <a:t>Python</a:t>
            </a:r>
            <a:endParaRPr sz="1400"/>
          </a:p>
          <a:p>
            <a:pPr indent="-317500" lvl="0" marL="457200" rtl="0" algn="l">
              <a:lnSpc>
                <a:spcPct val="150000"/>
              </a:lnSpc>
              <a:spcBef>
                <a:spcPts val="1000"/>
              </a:spcBef>
              <a:spcAft>
                <a:spcPts val="0"/>
              </a:spcAft>
              <a:buSzPts val="1400"/>
              <a:buChar char="●"/>
            </a:pPr>
            <a:r>
              <a:rPr lang="en-GB" sz="1400"/>
              <a:t>Flask</a:t>
            </a:r>
            <a:endParaRPr sz="1400"/>
          </a:p>
          <a:p>
            <a:pPr indent="-317500" lvl="0" marL="457200" rtl="0" algn="l">
              <a:lnSpc>
                <a:spcPct val="150000"/>
              </a:lnSpc>
              <a:spcBef>
                <a:spcPts val="1000"/>
              </a:spcBef>
              <a:spcAft>
                <a:spcPts val="0"/>
              </a:spcAft>
              <a:buSzPts val="1400"/>
              <a:buChar char="●"/>
            </a:pPr>
            <a:r>
              <a:rPr lang="en-GB" sz="1400"/>
              <a:t>Deep Learning</a:t>
            </a:r>
            <a:endParaRPr sz="1400"/>
          </a:p>
          <a:p>
            <a:pPr indent="-317500" lvl="0" marL="457200" rtl="0" algn="just">
              <a:lnSpc>
                <a:spcPct val="150000"/>
              </a:lnSpc>
              <a:spcBef>
                <a:spcPts val="1000"/>
              </a:spcBef>
              <a:spcAft>
                <a:spcPts val="0"/>
              </a:spcAft>
              <a:buClr>
                <a:srgbClr val="666666"/>
              </a:buClr>
              <a:buSzPts val="1400"/>
              <a:buChar char="●"/>
            </a:pPr>
            <a:r>
              <a:rPr lang="en-GB" sz="1400"/>
              <a:t>Keras</a:t>
            </a:r>
            <a:endParaRPr sz="1400"/>
          </a:p>
          <a:p>
            <a:pPr indent="-317500" lvl="0" marL="457200" rtl="0" algn="just">
              <a:lnSpc>
                <a:spcPct val="150000"/>
              </a:lnSpc>
              <a:spcBef>
                <a:spcPts val="1000"/>
              </a:spcBef>
              <a:spcAft>
                <a:spcPts val="0"/>
              </a:spcAft>
              <a:buClr>
                <a:srgbClr val="666666"/>
              </a:buClr>
              <a:buSzPts val="1400"/>
              <a:buChar char="●"/>
            </a:pPr>
            <a:r>
              <a:rPr lang="en-GB" sz="1400">
                <a:solidFill>
                  <a:srgbClr val="666666"/>
                </a:solidFill>
              </a:rPr>
              <a:t>Open CV (Image Proc</a:t>
            </a:r>
            <a:r>
              <a:rPr lang="en-GB" sz="1400">
                <a:solidFill>
                  <a:srgbClr val="666666"/>
                </a:solidFill>
              </a:rPr>
              <a:t>essing and Skin color segmentation)</a:t>
            </a:r>
            <a:endParaRPr sz="1400">
              <a:solidFill>
                <a:srgbClr val="666666"/>
              </a:solidFill>
            </a:endParaRPr>
          </a:p>
          <a:p>
            <a:pPr indent="-317500" lvl="0" marL="457200" rtl="0" algn="just">
              <a:lnSpc>
                <a:spcPct val="150000"/>
              </a:lnSpc>
              <a:spcBef>
                <a:spcPts val="1000"/>
              </a:spcBef>
              <a:spcAft>
                <a:spcPts val="0"/>
              </a:spcAft>
              <a:buClr>
                <a:srgbClr val="666666"/>
              </a:buClr>
              <a:buSzPts val="1400"/>
              <a:buChar char="●"/>
            </a:pPr>
            <a:r>
              <a:rPr lang="en-GB" sz="1400">
                <a:solidFill>
                  <a:srgbClr val="666666"/>
                </a:solidFill>
              </a:rPr>
              <a:t>HTML, CSS, JS</a:t>
            </a:r>
            <a:endParaRPr sz="1400">
              <a:solidFill>
                <a:srgbClr val="666666"/>
              </a:solidFill>
            </a:endParaRPr>
          </a:p>
          <a:p>
            <a:pPr indent="0" lvl="0" marL="0" rtl="0" algn="l">
              <a:spcBef>
                <a:spcPts val="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44"/>
          <p:cNvSpPr/>
          <p:nvPr/>
        </p:nvSpPr>
        <p:spPr>
          <a:xfrm>
            <a:off x="7531687" y="1577825"/>
            <a:ext cx="1188175" cy="137352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Work Sans"/>
                <a:ea typeface="Work Sans"/>
                <a:cs typeface="Work Sans"/>
                <a:sym typeface="Work Sans"/>
              </a:rPr>
              <a:t>Database</a:t>
            </a:r>
            <a:endParaRPr>
              <a:latin typeface="Work Sans"/>
              <a:ea typeface="Work Sans"/>
              <a:cs typeface="Work Sans"/>
              <a:sym typeface="Work Sans"/>
            </a:endParaRPr>
          </a:p>
        </p:txBody>
      </p:sp>
      <p:cxnSp>
        <p:nvCxnSpPr>
          <p:cNvPr id="213" name="Google Shape;213;p44"/>
          <p:cNvCxnSpPr>
            <a:stCxn id="214" idx="3"/>
            <a:endCxn id="212" idx="2"/>
          </p:cNvCxnSpPr>
          <p:nvPr/>
        </p:nvCxnSpPr>
        <p:spPr>
          <a:xfrm>
            <a:off x="6250837" y="1467575"/>
            <a:ext cx="1281000" cy="79710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p44"/>
          <p:cNvCxnSpPr/>
          <p:nvPr/>
        </p:nvCxnSpPr>
        <p:spPr>
          <a:xfrm>
            <a:off x="2652512" y="915175"/>
            <a:ext cx="2437500" cy="0"/>
          </a:xfrm>
          <a:prstGeom prst="straightConnector1">
            <a:avLst/>
          </a:prstGeom>
          <a:noFill/>
          <a:ln cap="flat" cmpd="sng" w="9525">
            <a:solidFill>
              <a:schemeClr val="dk2"/>
            </a:solidFill>
            <a:prstDash val="solid"/>
            <a:round/>
            <a:headEnd len="med" w="med" type="none"/>
            <a:tailEnd len="med" w="med" type="triangle"/>
          </a:ln>
        </p:spPr>
      </p:cxnSp>
      <p:sp>
        <p:nvSpPr>
          <p:cNvPr id="216" name="Google Shape;216;p44"/>
          <p:cNvSpPr txBox="1"/>
          <p:nvPr/>
        </p:nvSpPr>
        <p:spPr>
          <a:xfrm>
            <a:off x="1072812" y="607550"/>
            <a:ext cx="926700" cy="48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latin typeface="Work Sans"/>
                <a:ea typeface="Work Sans"/>
                <a:cs typeface="Work Sans"/>
                <a:sym typeface="Work Sans"/>
              </a:rPr>
              <a:t>Sign Gesture</a:t>
            </a:r>
            <a:endParaRPr sz="1000">
              <a:latin typeface="Work Sans"/>
              <a:ea typeface="Work Sans"/>
              <a:cs typeface="Work Sans"/>
              <a:sym typeface="Work Sans"/>
            </a:endParaRPr>
          </a:p>
        </p:txBody>
      </p:sp>
      <p:cxnSp>
        <p:nvCxnSpPr>
          <p:cNvPr id="217" name="Google Shape;217;p44"/>
          <p:cNvCxnSpPr/>
          <p:nvPr/>
        </p:nvCxnSpPr>
        <p:spPr>
          <a:xfrm rot="10800000">
            <a:off x="2643487" y="1241038"/>
            <a:ext cx="2495700" cy="0"/>
          </a:xfrm>
          <a:prstGeom prst="straightConnector1">
            <a:avLst/>
          </a:prstGeom>
          <a:noFill/>
          <a:ln cap="flat" cmpd="sng" w="9525">
            <a:solidFill>
              <a:schemeClr val="dk2"/>
            </a:solidFill>
            <a:prstDash val="solid"/>
            <a:round/>
            <a:headEnd len="med" w="med" type="none"/>
            <a:tailEnd len="med" w="med" type="triangle"/>
          </a:ln>
        </p:spPr>
      </p:cxnSp>
      <p:sp>
        <p:nvSpPr>
          <p:cNvPr id="218" name="Google Shape;218;p44"/>
          <p:cNvSpPr txBox="1"/>
          <p:nvPr/>
        </p:nvSpPr>
        <p:spPr>
          <a:xfrm>
            <a:off x="1072812" y="1160100"/>
            <a:ext cx="926700" cy="3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latin typeface="Work Sans"/>
                <a:ea typeface="Work Sans"/>
                <a:cs typeface="Work Sans"/>
                <a:sym typeface="Work Sans"/>
              </a:rPr>
              <a:t>Text/Audio</a:t>
            </a:r>
            <a:endParaRPr sz="1000">
              <a:latin typeface="Work Sans"/>
              <a:ea typeface="Work Sans"/>
              <a:cs typeface="Work Sans"/>
              <a:sym typeface="Work Sans"/>
            </a:endParaRPr>
          </a:p>
        </p:txBody>
      </p:sp>
      <p:cxnSp>
        <p:nvCxnSpPr>
          <p:cNvPr id="219" name="Google Shape;219;p44"/>
          <p:cNvCxnSpPr/>
          <p:nvPr/>
        </p:nvCxnSpPr>
        <p:spPr>
          <a:xfrm>
            <a:off x="2643187" y="1667513"/>
            <a:ext cx="2496300" cy="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44"/>
          <p:cNvCxnSpPr/>
          <p:nvPr/>
        </p:nvCxnSpPr>
        <p:spPr>
          <a:xfrm rot="10800000">
            <a:off x="2633437" y="2105413"/>
            <a:ext cx="2515800" cy="0"/>
          </a:xfrm>
          <a:prstGeom prst="straightConnector1">
            <a:avLst/>
          </a:prstGeom>
          <a:noFill/>
          <a:ln cap="flat" cmpd="sng" w="9525">
            <a:solidFill>
              <a:schemeClr val="dk2"/>
            </a:solidFill>
            <a:prstDash val="solid"/>
            <a:round/>
            <a:headEnd len="med" w="med" type="none"/>
            <a:tailEnd len="med" w="med" type="triangle"/>
          </a:ln>
        </p:spPr>
      </p:cxnSp>
      <p:sp>
        <p:nvSpPr>
          <p:cNvPr id="221" name="Google Shape;221;p44"/>
          <p:cNvSpPr txBox="1"/>
          <p:nvPr/>
        </p:nvSpPr>
        <p:spPr>
          <a:xfrm>
            <a:off x="1088037" y="2951350"/>
            <a:ext cx="876300" cy="48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latin typeface="Work Sans"/>
                <a:ea typeface="Work Sans"/>
                <a:cs typeface="Work Sans"/>
                <a:sym typeface="Work Sans"/>
              </a:rPr>
              <a:t>Sign Gesture</a:t>
            </a:r>
            <a:endParaRPr sz="1000">
              <a:latin typeface="Work Sans"/>
              <a:ea typeface="Work Sans"/>
              <a:cs typeface="Work Sans"/>
              <a:sym typeface="Work Sans"/>
            </a:endParaRPr>
          </a:p>
        </p:txBody>
      </p:sp>
      <p:cxnSp>
        <p:nvCxnSpPr>
          <p:cNvPr id="222" name="Google Shape;222;p44"/>
          <p:cNvCxnSpPr>
            <a:endCxn id="223" idx="1"/>
          </p:cNvCxnSpPr>
          <p:nvPr/>
        </p:nvCxnSpPr>
        <p:spPr>
          <a:xfrm>
            <a:off x="2668062" y="2928188"/>
            <a:ext cx="679500" cy="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44"/>
          <p:cNvCxnSpPr>
            <a:endCxn id="225" idx="1"/>
          </p:cNvCxnSpPr>
          <p:nvPr/>
        </p:nvCxnSpPr>
        <p:spPr>
          <a:xfrm>
            <a:off x="2648212" y="4050050"/>
            <a:ext cx="680400" cy="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44"/>
          <p:cNvSpPr txBox="1"/>
          <p:nvPr/>
        </p:nvSpPr>
        <p:spPr>
          <a:xfrm>
            <a:off x="3066037" y="590600"/>
            <a:ext cx="16506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Work Sans"/>
                <a:ea typeface="Work Sans"/>
                <a:cs typeface="Work Sans"/>
                <a:sym typeface="Work Sans"/>
              </a:rPr>
              <a:t>Analysing gesture type   </a:t>
            </a:r>
            <a:endParaRPr sz="1000">
              <a:latin typeface="Work Sans"/>
              <a:ea typeface="Work Sans"/>
              <a:cs typeface="Work Sans"/>
              <a:sym typeface="Work Sans"/>
            </a:endParaRPr>
          </a:p>
        </p:txBody>
      </p:sp>
      <p:sp>
        <p:nvSpPr>
          <p:cNvPr id="227" name="Google Shape;227;p44"/>
          <p:cNvSpPr txBox="1"/>
          <p:nvPr/>
        </p:nvSpPr>
        <p:spPr>
          <a:xfrm>
            <a:off x="2964937" y="978325"/>
            <a:ext cx="18528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Work Sans"/>
                <a:ea typeface="Work Sans"/>
                <a:cs typeface="Work Sans"/>
                <a:sym typeface="Work Sans"/>
              </a:rPr>
              <a:t>Return appropriate output </a:t>
            </a:r>
            <a:endParaRPr sz="1000">
              <a:latin typeface="Work Sans"/>
              <a:ea typeface="Work Sans"/>
              <a:cs typeface="Work Sans"/>
              <a:sym typeface="Work Sans"/>
            </a:endParaRPr>
          </a:p>
        </p:txBody>
      </p:sp>
      <p:sp>
        <p:nvSpPr>
          <p:cNvPr id="228" name="Google Shape;228;p44"/>
          <p:cNvSpPr txBox="1"/>
          <p:nvPr/>
        </p:nvSpPr>
        <p:spPr>
          <a:xfrm>
            <a:off x="3183787" y="1418963"/>
            <a:ext cx="14151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Work Sans"/>
                <a:ea typeface="Work Sans"/>
                <a:cs typeface="Work Sans"/>
                <a:sym typeface="Work Sans"/>
              </a:rPr>
              <a:t>Analysing the text </a:t>
            </a:r>
            <a:endParaRPr sz="1000">
              <a:latin typeface="Work Sans"/>
              <a:ea typeface="Work Sans"/>
              <a:cs typeface="Work Sans"/>
              <a:sym typeface="Work Sans"/>
            </a:endParaRPr>
          </a:p>
        </p:txBody>
      </p:sp>
      <p:sp>
        <p:nvSpPr>
          <p:cNvPr id="229" name="Google Shape;229;p44"/>
          <p:cNvSpPr txBox="1"/>
          <p:nvPr/>
        </p:nvSpPr>
        <p:spPr>
          <a:xfrm>
            <a:off x="3083337" y="1787938"/>
            <a:ext cx="18351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Work Sans"/>
                <a:ea typeface="Work Sans"/>
                <a:cs typeface="Work Sans"/>
                <a:sym typeface="Work Sans"/>
              </a:rPr>
              <a:t>Return the gesture output</a:t>
            </a:r>
            <a:endParaRPr sz="1000">
              <a:latin typeface="Work Sans"/>
              <a:ea typeface="Work Sans"/>
              <a:cs typeface="Work Sans"/>
              <a:sym typeface="Work Sans"/>
            </a:endParaRPr>
          </a:p>
        </p:txBody>
      </p:sp>
      <p:cxnSp>
        <p:nvCxnSpPr>
          <p:cNvPr id="230" name="Google Shape;230;p44"/>
          <p:cNvCxnSpPr>
            <a:stCxn id="223" idx="3"/>
            <a:endCxn id="231" idx="1"/>
          </p:cNvCxnSpPr>
          <p:nvPr/>
        </p:nvCxnSpPr>
        <p:spPr>
          <a:xfrm>
            <a:off x="4018962" y="2928188"/>
            <a:ext cx="498600" cy="332400"/>
          </a:xfrm>
          <a:prstGeom prst="bentConnector3">
            <a:avLst>
              <a:gd fmla="val 50005" name="adj1"/>
            </a:avLst>
          </a:prstGeom>
          <a:noFill/>
          <a:ln cap="flat" cmpd="sng" w="9525">
            <a:solidFill>
              <a:schemeClr val="dk2"/>
            </a:solidFill>
            <a:prstDash val="solid"/>
            <a:round/>
            <a:headEnd len="med" w="med" type="none"/>
            <a:tailEnd len="med" w="med" type="none"/>
          </a:ln>
        </p:spPr>
      </p:cxnSp>
      <p:cxnSp>
        <p:nvCxnSpPr>
          <p:cNvPr id="232" name="Google Shape;232;p44"/>
          <p:cNvCxnSpPr>
            <a:stCxn id="223" idx="3"/>
            <a:endCxn id="233" idx="1"/>
          </p:cNvCxnSpPr>
          <p:nvPr/>
        </p:nvCxnSpPr>
        <p:spPr>
          <a:xfrm flipH="1" rot="10800000">
            <a:off x="4018962" y="2613488"/>
            <a:ext cx="498900" cy="314700"/>
          </a:xfrm>
          <a:prstGeom prst="bentConnector3">
            <a:avLst>
              <a:gd fmla="val 49985" name="adj1"/>
            </a:avLst>
          </a:prstGeom>
          <a:noFill/>
          <a:ln cap="flat" cmpd="sng" w="9525">
            <a:solidFill>
              <a:schemeClr val="dk2"/>
            </a:solidFill>
            <a:prstDash val="solid"/>
            <a:round/>
            <a:headEnd len="med" w="med" type="none"/>
            <a:tailEnd len="med" w="med" type="none"/>
          </a:ln>
        </p:spPr>
      </p:cxnSp>
      <p:cxnSp>
        <p:nvCxnSpPr>
          <p:cNvPr id="234" name="Google Shape;234;p44"/>
          <p:cNvCxnSpPr>
            <a:stCxn id="225" idx="3"/>
            <a:endCxn id="235" idx="1"/>
          </p:cNvCxnSpPr>
          <p:nvPr/>
        </p:nvCxnSpPr>
        <p:spPr>
          <a:xfrm flipH="1" rot="10800000">
            <a:off x="4006312" y="3810050"/>
            <a:ext cx="511500" cy="240000"/>
          </a:xfrm>
          <a:prstGeom prst="bentConnector3">
            <a:avLst>
              <a:gd fmla="val 50010" name="adj1"/>
            </a:avLst>
          </a:prstGeom>
          <a:noFill/>
          <a:ln cap="flat" cmpd="sng" w="9525">
            <a:solidFill>
              <a:schemeClr val="dk2"/>
            </a:solidFill>
            <a:prstDash val="solid"/>
            <a:round/>
            <a:headEnd len="med" w="med" type="none"/>
            <a:tailEnd len="med" w="med" type="none"/>
          </a:ln>
        </p:spPr>
      </p:cxnSp>
      <p:cxnSp>
        <p:nvCxnSpPr>
          <p:cNvPr id="236" name="Google Shape;236;p44"/>
          <p:cNvCxnSpPr>
            <a:stCxn id="225" idx="3"/>
            <a:endCxn id="237" idx="1"/>
          </p:cNvCxnSpPr>
          <p:nvPr/>
        </p:nvCxnSpPr>
        <p:spPr>
          <a:xfrm>
            <a:off x="4006312" y="4050050"/>
            <a:ext cx="511500" cy="309300"/>
          </a:xfrm>
          <a:prstGeom prst="bentConnector3">
            <a:avLst>
              <a:gd fmla="val 50010" name="adj1"/>
            </a:avLst>
          </a:prstGeom>
          <a:noFill/>
          <a:ln cap="flat" cmpd="sng" w="9525">
            <a:solidFill>
              <a:schemeClr val="dk2"/>
            </a:solidFill>
            <a:prstDash val="solid"/>
            <a:round/>
            <a:headEnd len="med" w="med" type="none"/>
            <a:tailEnd len="med" w="med" type="none"/>
          </a:ln>
        </p:spPr>
      </p:cxnSp>
      <p:sp>
        <p:nvSpPr>
          <p:cNvPr id="238" name="Google Shape;238;p44"/>
          <p:cNvSpPr txBox="1"/>
          <p:nvPr/>
        </p:nvSpPr>
        <p:spPr>
          <a:xfrm>
            <a:off x="424137" y="603950"/>
            <a:ext cx="671400" cy="3624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Work Sans"/>
                <a:ea typeface="Work Sans"/>
                <a:cs typeface="Work Sans"/>
                <a:sym typeface="Work Sans"/>
              </a:rPr>
              <a:t>User</a:t>
            </a:r>
            <a:endParaRPr>
              <a:latin typeface="Work Sans"/>
              <a:ea typeface="Work Sans"/>
              <a:cs typeface="Work Sans"/>
              <a:sym typeface="Work Sans"/>
            </a:endParaRPr>
          </a:p>
        </p:txBody>
      </p:sp>
      <p:sp>
        <p:nvSpPr>
          <p:cNvPr id="239" name="Google Shape;239;p44"/>
          <p:cNvSpPr txBox="1"/>
          <p:nvPr/>
        </p:nvSpPr>
        <p:spPr>
          <a:xfrm>
            <a:off x="1963762" y="603950"/>
            <a:ext cx="671400" cy="3624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Work Sans"/>
                <a:ea typeface="Work Sans"/>
                <a:cs typeface="Work Sans"/>
                <a:sym typeface="Work Sans"/>
              </a:rPr>
              <a:t>App</a:t>
            </a:r>
            <a:endParaRPr>
              <a:latin typeface="Work Sans"/>
              <a:ea typeface="Work Sans"/>
              <a:cs typeface="Work Sans"/>
              <a:sym typeface="Work Sans"/>
            </a:endParaRPr>
          </a:p>
        </p:txBody>
      </p:sp>
      <p:sp>
        <p:nvSpPr>
          <p:cNvPr id="223" name="Google Shape;223;p44"/>
          <p:cNvSpPr txBox="1"/>
          <p:nvPr/>
        </p:nvSpPr>
        <p:spPr>
          <a:xfrm>
            <a:off x="3347562" y="2763188"/>
            <a:ext cx="671400" cy="330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00">
                <a:solidFill>
                  <a:schemeClr val="dk1"/>
                </a:solidFill>
                <a:latin typeface="Work Sans"/>
                <a:ea typeface="Work Sans"/>
                <a:cs typeface="Work Sans"/>
                <a:sym typeface="Work Sans"/>
              </a:rPr>
              <a:t>Profile </a:t>
            </a:r>
            <a:endParaRPr sz="1000">
              <a:latin typeface="Work Sans"/>
              <a:ea typeface="Work Sans"/>
              <a:cs typeface="Work Sans"/>
              <a:sym typeface="Work Sans"/>
            </a:endParaRPr>
          </a:p>
        </p:txBody>
      </p:sp>
      <p:sp>
        <p:nvSpPr>
          <p:cNvPr id="225" name="Google Shape;225;p44"/>
          <p:cNvSpPr txBox="1"/>
          <p:nvPr/>
        </p:nvSpPr>
        <p:spPr>
          <a:xfrm>
            <a:off x="3328612" y="3885050"/>
            <a:ext cx="677700" cy="330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latin typeface="Work Sans"/>
                <a:ea typeface="Work Sans"/>
                <a:cs typeface="Work Sans"/>
                <a:sym typeface="Work Sans"/>
              </a:rPr>
              <a:t>Tutorial</a:t>
            </a:r>
            <a:endParaRPr sz="1000">
              <a:latin typeface="Work Sans"/>
              <a:ea typeface="Work Sans"/>
              <a:cs typeface="Work Sans"/>
              <a:sym typeface="Work Sans"/>
            </a:endParaRPr>
          </a:p>
        </p:txBody>
      </p:sp>
      <p:sp>
        <p:nvSpPr>
          <p:cNvPr id="233" name="Google Shape;233;p44"/>
          <p:cNvSpPr txBox="1"/>
          <p:nvPr/>
        </p:nvSpPr>
        <p:spPr>
          <a:xfrm>
            <a:off x="4517712" y="2419875"/>
            <a:ext cx="799500" cy="387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latin typeface="Work Sans"/>
                <a:ea typeface="Work Sans"/>
                <a:cs typeface="Work Sans"/>
                <a:sym typeface="Work Sans"/>
              </a:rPr>
              <a:t>Login</a:t>
            </a:r>
            <a:endParaRPr sz="1000">
              <a:latin typeface="Work Sans"/>
              <a:ea typeface="Work Sans"/>
              <a:cs typeface="Work Sans"/>
              <a:sym typeface="Work Sans"/>
            </a:endParaRPr>
          </a:p>
        </p:txBody>
      </p:sp>
      <p:sp>
        <p:nvSpPr>
          <p:cNvPr id="235" name="Google Shape;235;p44"/>
          <p:cNvSpPr txBox="1"/>
          <p:nvPr/>
        </p:nvSpPr>
        <p:spPr>
          <a:xfrm>
            <a:off x="4517912" y="3616275"/>
            <a:ext cx="799500" cy="387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latin typeface="Work Sans"/>
                <a:ea typeface="Work Sans"/>
                <a:cs typeface="Work Sans"/>
                <a:sym typeface="Work Sans"/>
              </a:rPr>
              <a:t>Catalog</a:t>
            </a:r>
            <a:endParaRPr sz="1000">
              <a:latin typeface="Work Sans"/>
              <a:ea typeface="Work Sans"/>
              <a:cs typeface="Work Sans"/>
              <a:sym typeface="Work Sans"/>
            </a:endParaRPr>
          </a:p>
        </p:txBody>
      </p:sp>
      <p:sp>
        <p:nvSpPr>
          <p:cNvPr id="237" name="Google Shape;237;p44"/>
          <p:cNvSpPr txBox="1"/>
          <p:nvPr/>
        </p:nvSpPr>
        <p:spPr>
          <a:xfrm>
            <a:off x="4517912" y="4165600"/>
            <a:ext cx="799500" cy="387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latin typeface="Work Sans"/>
                <a:ea typeface="Work Sans"/>
                <a:cs typeface="Work Sans"/>
                <a:sym typeface="Work Sans"/>
              </a:rPr>
              <a:t>Continue</a:t>
            </a:r>
            <a:endParaRPr sz="1000">
              <a:latin typeface="Work Sans"/>
              <a:ea typeface="Work Sans"/>
              <a:cs typeface="Work Sans"/>
              <a:sym typeface="Work Sans"/>
            </a:endParaRPr>
          </a:p>
        </p:txBody>
      </p:sp>
      <p:sp>
        <p:nvSpPr>
          <p:cNvPr id="231" name="Google Shape;231;p44"/>
          <p:cNvSpPr txBox="1"/>
          <p:nvPr/>
        </p:nvSpPr>
        <p:spPr>
          <a:xfrm>
            <a:off x="4517612" y="3066950"/>
            <a:ext cx="799500" cy="387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latin typeface="Work Sans"/>
                <a:ea typeface="Work Sans"/>
                <a:cs typeface="Work Sans"/>
                <a:sym typeface="Work Sans"/>
              </a:rPr>
              <a:t>Register</a:t>
            </a:r>
            <a:endParaRPr sz="1000">
              <a:latin typeface="Work Sans"/>
              <a:ea typeface="Work Sans"/>
              <a:cs typeface="Work Sans"/>
              <a:sym typeface="Work Sans"/>
            </a:endParaRPr>
          </a:p>
        </p:txBody>
      </p:sp>
      <p:sp>
        <p:nvSpPr>
          <p:cNvPr id="214" name="Google Shape;214;p44"/>
          <p:cNvSpPr txBox="1"/>
          <p:nvPr/>
        </p:nvSpPr>
        <p:spPr>
          <a:xfrm>
            <a:off x="5171737" y="650975"/>
            <a:ext cx="1079100" cy="1633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Work Sans"/>
                <a:ea typeface="Work Sans"/>
                <a:cs typeface="Work Sans"/>
                <a:sym typeface="Work Sans"/>
              </a:rPr>
              <a:t>Algorithm</a:t>
            </a:r>
            <a:endParaRPr>
              <a:latin typeface="Work Sans"/>
              <a:ea typeface="Work Sans"/>
              <a:cs typeface="Work Sans"/>
              <a:sym typeface="Work Sans"/>
            </a:endParaRPr>
          </a:p>
        </p:txBody>
      </p:sp>
      <p:cxnSp>
        <p:nvCxnSpPr>
          <p:cNvPr id="240" name="Google Shape;240;p44"/>
          <p:cNvCxnSpPr/>
          <p:nvPr/>
        </p:nvCxnSpPr>
        <p:spPr>
          <a:xfrm>
            <a:off x="1106112" y="1037575"/>
            <a:ext cx="860100" cy="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p44"/>
          <p:cNvCxnSpPr/>
          <p:nvPr/>
        </p:nvCxnSpPr>
        <p:spPr>
          <a:xfrm>
            <a:off x="1103637" y="2928200"/>
            <a:ext cx="860100" cy="0"/>
          </a:xfrm>
          <a:prstGeom prst="straightConnector1">
            <a:avLst/>
          </a:prstGeom>
          <a:noFill/>
          <a:ln cap="flat" cmpd="sng" w="9525">
            <a:solidFill>
              <a:schemeClr val="dk2"/>
            </a:solidFill>
            <a:prstDash val="solid"/>
            <a:round/>
            <a:headEnd len="med" w="med" type="none"/>
            <a:tailEnd len="med" w="med" type="triangle"/>
          </a:ln>
        </p:spPr>
      </p:cxnSp>
      <p:sp>
        <p:nvSpPr>
          <p:cNvPr id="242" name="Google Shape;242;p44"/>
          <p:cNvSpPr txBox="1"/>
          <p:nvPr/>
        </p:nvSpPr>
        <p:spPr>
          <a:xfrm>
            <a:off x="1072812" y="2621350"/>
            <a:ext cx="926700" cy="3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latin typeface="Work Sans"/>
                <a:ea typeface="Work Sans"/>
                <a:cs typeface="Work Sans"/>
                <a:sym typeface="Work Sans"/>
              </a:rPr>
              <a:t>Text/Audio</a:t>
            </a:r>
            <a:endParaRPr sz="1000">
              <a:latin typeface="Work Sans"/>
              <a:ea typeface="Work Sans"/>
              <a:cs typeface="Work Sans"/>
              <a:sym typeface="Work Sans"/>
            </a:endParaRPr>
          </a:p>
        </p:txBody>
      </p:sp>
      <p:cxnSp>
        <p:nvCxnSpPr>
          <p:cNvPr id="243" name="Google Shape;243;p44"/>
          <p:cNvCxnSpPr/>
          <p:nvPr/>
        </p:nvCxnSpPr>
        <p:spPr>
          <a:xfrm flipH="1">
            <a:off x="1076337" y="1462625"/>
            <a:ext cx="899700" cy="9900"/>
          </a:xfrm>
          <a:prstGeom prst="straightConnector1">
            <a:avLst/>
          </a:prstGeom>
          <a:noFill/>
          <a:ln cap="flat" cmpd="sng" w="9525">
            <a:solidFill>
              <a:schemeClr val="dk2"/>
            </a:solidFill>
            <a:prstDash val="solid"/>
            <a:round/>
            <a:headEnd len="med" w="med" type="none"/>
            <a:tailEnd len="med" w="med" type="triangle"/>
          </a:ln>
        </p:spPr>
      </p:cxnSp>
      <p:cxnSp>
        <p:nvCxnSpPr>
          <p:cNvPr id="244" name="Google Shape;244;p44"/>
          <p:cNvCxnSpPr/>
          <p:nvPr/>
        </p:nvCxnSpPr>
        <p:spPr>
          <a:xfrm rot="10800000">
            <a:off x="1106037" y="3449600"/>
            <a:ext cx="860100" cy="0"/>
          </a:xfrm>
          <a:prstGeom prst="straightConnector1">
            <a:avLst/>
          </a:prstGeom>
          <a:noFill/>
          <a:ln cap="flat" cmpd="sng" w="9525">
            <a:solidFill>
              <a:schemeClr val="dk2"/>
            </a:solidFill>
            <a:prstDash val="solid"/>
            <a:round/>
            <a:headEnd len="med" w="med" type="none"/>
            <a:tailEnd len="med" w="med" type="triangle"/>
          </a:ln>
        </p:spPr>
      </p:cxnSp>
      <p:cxnSp>
        <p:nvCxnSpPr>
          <p:cNvPr id="245" name="Google Shape;245;p44"/>
          <p:cNvCxnSpPr>
            <a:stCxn id="233" idx="3"/>
            <a:endCxn id="212" idx="2"/>
          </p:cNvCxnSpPr>
          <p:nvPr/>
        </p:nvCxnSpPr>
        <p:spPr>
          <a:xfrm flipH="1" rot="10800000">
            <a:off x="5317212" y="2264625"/>
            <a:ext cx="2214600" cy="348900"/>
          </a:xfrm>
          <a:prstGeom prst="straightConnector1">
            <a:avLst/>
          </a:prstGeom>
          <a:noFill/>
          <a:ln cap="flat" cmpd="sng" w="9525">
            <a:solidFill>
              <a:schemeClr val="dk2"/>
            </a:solidFill>
            <a:prstDash val="solid"/>
            <a:round/>
            <a:headEnd len="med" w="med" type="none"/>
            <a:tailEnd len="med" w="med" type="triangle"/>
          </a:ln>
        </p:spPr>
      </p:cxnSp>
      <p:cxnSp>
        <p:nvCxnSpPr>
          <p:cNvPr id="246" name="Google Shape;246;p44"/>
          <p:cNvCxnSpPr>
            <a:stCxn id="231" idx="3"/>
            <a:endCxn id="212" idx="2"/>
          </p:cNvCxnSpPr>
          <p:nvPr/>
        </p:nvCxnSpPr>
        <p:spPr>
          <a:xfrm flipH="1" rot="10800000">
            <a:off x="5317112" y="2264600"/>
            <a:ext cx="2214600" cy="996000"/>
          </a:xfrm>
          <a:prstGeom prst="straightConnector1">
            <a:avLst/>
          </a:prstGeom>
          <a:noFill/>
          <a:ln cap="flat" cmpd="sng" w="9525">
            <a:solidFill>
              <a:schemeClr val="dk2"/>
            </a:solidFill>
            <a:prstDash val="solid"/>
            <a:round/>
            <a:headEnd len="med" w="med" type="none"/>
            <a:tailEnd len="med" w="med" type="triangle"/>
          </a:ln>
        </p:spPr>
      </p:cxnSp>
      <p:cxnSp>
        <p:nvCxnSpPr>
          <p:cNvPr id="247" name="Google Shape;247;p44"/>
          <p:cNvCxnSpPr>
            <a:endCxn id="212" idx="2"/>
          </p:cNvCxnSpPr>
          <p:nvPr/>
        </p:nvCxnSpPr>
        <p:spPr>
          <a:xfrm flipH="1" rot="10800000">
            <a:off x="5317087" y="2264588"/>
            <a:ext cx="2214600" cy="1545600"/>
          </a:xfrm>
          <a:prstGeom prst="straightConnector1">
            <a:avLst/>
          </a:prstGeom>
          <a:noFill/>
          <a:ln cap="flat" cmpd="sng" w="9525">
            <a:solidFill>
              <a:schemeClr val="dk2"/>
            </a:solidFill>
            <a:prstDash val="solid"/>
            <a:round/>
            <a:headEnd len="med" w="med" type="none"/>
            <a:tailEnd len="med" w="med" type="triangle"/>
          </a:ln>
        </p:spPr>
      </p:cxnSp>
      <p:cxnSp>
        <p:nvCxnSpPr>
          <p:cNvPr id="248" name="Google Shape;248;p44"/>
          <p:cNvCxnSpPr>
            <a:endCxn id="212" idx="2"/>
          </p:cNvCxnSpPr>
          <p:nvPr/>
        </p:nvCxnSpPr>
        <p:spPr>
          <a:xfrm flipH="1" rot="10800000">
            <a:off x="5317387" y="2264588"/>
            <a:ext cx="2214300" cy="2094900"/>
          </a:xfrm>
          <a:prstGeom prst="straightConnector1">
            <a:avLst/>
          </a:prstGeom>
          <a:noFill/>
          <a:ln cap="flat" cmpd="sng" w="9525">
            <a:solidFill>
              <a:schemeClr val="dk2"/>
            </a:solidFill>
            <a:prstDash val="solid"/>
            <a:round/>
            <a:headEnd len="med" w="med" type="none"/>
            <a:tailEnd len="med" w="med" type="triangle"/>
          </a:ln>
        </p:spPr>
      </p:cxnSp>
      <p:cxnSp>
        <p:nvCxnSpPr>
          <p:cNvPr id="249" name="Google Shape;249;p44"/>
          <p:cNvCxnSpPr>
            <a:stCxn id="223" idx="2"/>
            <a:endCxn id="225" idx="0"/>
          </p:cNvCxnSpPr>
          <p:nvPr/>
        </p:nvCxnSpPr>
        <p:spPr>
          <a:xfrm flipH="1">
            <a:off x="3667362" y="3093188"/>
            <a:ext cx="15900" cy="792000"/>
          </a:xfrm>
          <a:prstGeom prst="straightConnector1">
            <a:avLst/>
          </a:prstGeom>
          <a:noFill/>
          <a:ln cap="flat" cmpd="sng" w="9525">
            <a:solidFill>
              <a:schemeClr val="dk2"/>
            </a:solidFill>
            <a:prstDash val="solid"/>
            <a:round/>
            <a:headEnd len="med" w="med" type="none"/>
            <a:tailEnd len="med" w="med" type="triangle"/>
          </a:ln>
        </p:spPr>
      </p:cxnSp>
      <p:sp>
        <p:nvSpPr>
          <p:cNvPr id="250" name="Google Shape;250;p44"/>
          <p:cNvSpPr txBox="1"/>
          <p:nvPr/>
        </p:nvSpPr>
        <p:spPr>
          <a:xfrm>
            <a:off x="3183775" y="3346575"/>
            <a:ext cx="4443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Yes</a:t>
            </a:r>
            <a:endParaRPr sz="1000"/>
          </a:p>
        </p:txBody>
      </p:sp>
      <p:sp>
        <p:nvSpPr>
          <p:cNvPr id="251" name="Google Shape;251;p44"/>
          <p:cNvSpPr txBox="1"/>
          <p:nvPr/>
        </p:nvSpPr>
        <p:spPr>
          <a:xfrm>
            <a:off x="3948950" y="2604688"/>
            <a:ext cx="4443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NO</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Work Sans"/>
                <a:ea typeface="Work Sans"/>
                <a:cs typeface="Work Sans"/>
                <a:sym typeface="Work Sans"/>
              </a:rPr>
              <a:t>Project Scope</a:t>
            </a:r>
            <a:endParaRPr>
              <a:latin typeface="Work Sans"/>
              <a:ea typeface="Work Sans"/>
              <a:cs typeface="Work Sans"/>
              <a:sym typeface="Work Sans"/>
            </a:endParaRPr>
          </a:p>
        </p:txBody>
      </p:sp>
      <p:sp>
        <p:nvSpPr>
          <p:cNvPr id="257" name="Google Shape;257;p45"/>
          <p:cNvSpPr txBox="1"/>
          <p:nvPr>
            <p:ph idx="4294967295" type="body"/>
          </p:nvPr>
        </p:nvSpPr>
        <p:spPr>
          <a:xfrm>
            <a:off x="795300" y="917850"/>
            <a:ext cx="7553400" cy="3577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666666"/>
              </a:buClr>
              <a:buSzPts val="1400"/>
              <a:buFont typeface="Work Sans"/>
              <a:buChar char="●"/>
            </a:pPr>
            <a:r>
              <a:rPr lang="en-GB" sz="1400">
                <a:solidFill>
                  <a:srgbClr val="666666"/>
                </a:solidFill>
                <a:latin typeface="Work Sans"/>
                <a:ea typeface="Work Sans"/>
                <a:cs typeface="Work Sans"/>
                <a:sym typeface="Work Sans"/>
              </a:rPr>
              <a:t>Can be used in hospitals for important conversation.</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Char char="●"/>
            </a:pPr>
            <a:r>
              <a:rPr lang="en-GB" sz="1400">
                <a:solidFill>
                  <a:srgbClr val="666666"/>
                </a:solidFill>
                <a:latin typeface="Work Sans"/>
                <a:ea typeface="Work Sans"/>
                <a:cs typeface="Work Sans"/>
                <a:sym typeface="Work Sans"/>
              </a:rPr>
              <a:t>It can help in Banking sector where customers can have smooth communication with employees.</a:t>
            </a:r>
            <a:endParaRPr sz="1400">
              <a:solidFill>
                <a:srgbClr val="666666"/>
              </a:solidFill>
              <a:latin typeface="Work Sans"/>
              <a:ea typeface="Work Sans"/>
              <a:cs typeface="Work Sans"/>
              <a:sym typeface="Work Sans"/>
            </a:endParaRPr>
          </a:p>
          <a:p>
            <a:pPr indent="-317500" lvl="0" marL="457200" rtl="0" algn="just">
              <a:spcBef>
                <a:spcPts val="1000"/>
              </a:spcBef>
              <a:spcAft>
                <a:spcPts val="1000"/>
              </a:spcAft>
              <a:buClr>
                <a:srgbClr val="666666"/>
              </a:buClr>
              <a:buSzPts val="1400"/>
              <a:buFont typeface="Work Sans"/>
              <a:buChar char="●"/>
            </a:pPr>
            <a:r>
              <a:rPr lang="en-GB" sz="1400">
                <a:solidFill>
                  <a:srgbClr val="666666"/>
                </a:solidFill>
                <a:latin typeface="Work Sans"/>
                <a:ea typeface="Work Sans"/>
                <a:cs typeface="Work Sans"/>
                <a:sym typeface="Work Sans"/>
              </a:rPr>
              <a:t>Some general sentences for normal conversation</a:t>
            </a:r>
            <a:endParaRPr sz="1400">
              <a:solidFill>
                <a:srgbClr val="666666"/>
              </a:solidFill>
              <a:latin typeface="Work Sans"/>
              <a:ea typeface="Work Sans"/>
              <a:cs typeface="Work Sans"/>
              <a:sym typeface="Work Sans"/>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