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p:regular r:id="rId20"/>
      <p:bold r:id="rId21"/>
      <p:italic r:id="rId22"/>
      <p:boldItalic r:id="rId23"/>
    </p:embeddedFont>
    <p:embeddedFont>
      <p:font typeface="Work Sans"/>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EEF76A7-D268-42E2-B34C-E57FE6DD6693}">
  <a:tblStyle styleId="{7EEF76A7-D268-42E2-B34C-E57FE6DD669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WorkSans-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WorkSans-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4235c2f5bc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235c2f5bc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235c2f5bc_1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235c2f5bc_1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4235c2f5bc_1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235c2f5bc_1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4235c2f5bc_1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4235c2f5bc_1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235c2f5bc_1_39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235c2f5bc_1_39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235c2f5bc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235c2f5bc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235c2f5bc_1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235c2f5bc_1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235c2f5bc_1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235c2f5bc_1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235c2f5bc_1_3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235c2f5bc_1_3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235c2f5bc_1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235c2f5bc_1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235c2f5bc_1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235c2f5bc_1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235c2f5bc_1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235c2f5bc_1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235c2f5bc_1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235c2f5bc_1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hyperlink" Target="https://drive.google.com/file/d/1aPzhXlC3VEF06tKM-8Ax9YUCscdLA2Ue/view?usp=sharing" TargetMode="External"/><Relationship Id="rId4" Type="http://schemas.openxmlformats.org/officeDocument/2006/relationships/hyperlink" Target="https://drive.google.com/file/d/1Wyxc1rsnZX_lTFYmuwfISjWWsEYt3rfe/view?usp=sharing" TargetMode="External"/><Relationship Id="rId5" Type="http://schemas.openxmlformats.org/officeDocument/2006/relationships/hyperlink" Target="http://sci-hub.tw/https://ieeexplore.ieee.org/document/7449921/" TargetMode="External"/><Relationship Id="rId6" Type="http://schemas.openxmlformats.org/officeDocument/2006/relationships/hyperlink" Target="http://sci-hub.tw/https://ieeexplore.ieee.org/document/8126001/"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title"/>
          </p:nvPr>
        </p:nvSpPr>
        <p:spPr>
          <a:xfrm>
            <a:off x="460950" y="620325"/>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Work Sans"/>
                <a:ea typeface="Work Sans"/>
                <a:cs typeface="Work Sans"/>
                <a:sym typeface="Work Sans"/>
              </a:rPr>
              <a:t>Sign Language Translator</a:t>
            </a:r>
            <a:endParaRPr>
              <a:latin typeface="Work Sans"/>
              <a:ea typeface="Work Sans"/>
              <a:cs typeface="Work Sans"/>
              <a:sym typeface="Work Sans"/>
            </a:endParaRPr>
          </a:p>
        </p:txBody>
      </p:sp>
      <p:sp>
        <p:nvSpPr>
          <p:cNvPr id="68" name="Google Shape;68;p13"/>
          <p:cNvSpPr txBox="1"/>
          <p:nvPr/>
        </p:nvSpPr>
        <p:spPr>
          <a:xfrm>
            <a:off x="460950" y="1697725"/>
            <a:ext cx="3738900" cy="29553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a:solidFill>
                  <a:srgbClr val="FFFFFF"/>
                </a:solidFill>
                <a:latin typeface="Work Sans"/>
                <a:ea typeface="Work Sans"/>
                <a:cs typeface="Work Sans"/>
                <a:sym typeface="Work Sans"/>
              </a:rPr>
              <a:t>Rikesh Kamra (Leader)</a:t>
            </a:r>
            <a:endParaRPr>
              <a:solidFill>
                <a:srgbClr val="FFFFFF"/>
              </a:solidFill>
              <a:latin typeface="Work Sans"/>
              <a:ea typeface="Work Sans"/>
              <a:cs typeface="Work Sans"/>
              <a:sym typeface="Work Sans"/>
            </a:endParaRPr>
          </a:p>
          <a:p>
            <a:pPr indent="0" lvl="0" marL="0" rtl="0" algn="l">
              <a:spcBef>
                <a:spcPts val="1000"/>
              </a:spcBef>
              <a:spcAft>
                <a:spcPts val="0"/>
              </a:spcAft>
              <a:buNone/>
            </a:pPr>
            <a:r>
              <a:rPr lang="en">
                <a:solidFill>
                  <a:srgbClr val="FFFFFF"/>
                </a:solidFill>
                <a:latin typeface="Work Sans"/>
                <a:ea typeface="Work Sans"/>
                <a:cs typeface="Work Sans"/>
                <a:sym typeface="Work Sans"/>
              </a:rPr>
              <a:t>Ankit Gupta</a:t>
            </a:r>
            <a:endParaRPr>
              <a:solidFill>
                <a:srgbClr val="FFFFFF"/>
              </a:solidFill>
              <a:latin typeface="Work Sans"/>
              <a:ea typeface="Work Sans"/>
              <a:cs typeface="Work Sans"/>
              <a:sym typeface="Work Sans"/>
            </a:endParaRPr>
          </a:p>
          <a:p>
            <a:pPr indent="0" lvl="0" marL="0" rtl="0" algn="l">
              <a:spcBef>
                <a:spcPts val="1000"/>
              </a:spcBef>
              <a:spcAft>
                <a:spcPts val="0"/>
              </a:spcAft>
              <a:buNone/>
            </a:pPr>
            <a:r>
              <a:rPr lang="en">
                <a:solidFill>
                  <a:srgbClr val="FFFFFF"/>
                </a:solidFill>
                <a:latin typeface="Work Sans"/>
                <a:ea typeface="Work Sans"/>
                <a:cs typeface="Work Sans"/>
                <a:sym typeface="Work Sans"/>
              </a:rPr>
              <a:t>Rakesh Sharma</a:t>
            </a:r>
            <a:endParaRPr>
              <a:solidFill>
                <a:srgbClr val="FFFFFF"/>
              </a:solidFill>
              <a:latin typeface="Work Sans"/>
              <a:ea typeface="Work Sans"/>
              <a:cs typeface="Work Sans"/>
              <a:sym typeface="Work Sans"/>
            </a:endParaRPr>
          </a:p>
          <a:p>
            <a:pPr indent="0" lvl="0" marL="0" rtl="0" algn="l">
              <a:spcBef>
                <a:spcPts val="1000"/>
              </a:spcBef>
              <a:spcAft>
                <a:spcPts val="0"/>
              </a:spcAft>
              <a:buNone/>
            </a:pPr>
            <a:r>
              <a:rPr lang="en">
                <a:solidFill>
                  <a:srgbClr val="FFFFFF"/>
                </a:solidFill>
                <a:latin typeface="Work Sans"/>
                <a:ea typeface="Work Sans"/>
                <a:cs typeface="Work Sans"/>
                <a:sym typeface="Work Sans"/>
              </a:rPr>
              <a:t>Denis Vaghasia</a:t>
            </a:r>
            <a:endParaRPr>
              <a:solidFill>
                <a:srgbClr val="FFFFFF"/>
              </a:solidFill>
              <a:latin typeface="Work Sans"/>
              <a:ea typeface="Work Sans"/>
              <a:cs typeface="Work Sans"/>
              <a:sym typeface="Work Sans"/>
            </a:endParaRPr>
          </a:p>
          <a:p>
            <a:pPr indent="0" lvl="0" marL="0" rtl="0" algn="l">
              <a:spcBef>
                <a:spcPts val="1000"/>
              </a:spcBef>
              <a:spcAft>
                <a:spcPts val="0"/>
              </a:spcAft>
              <a:buNone/>
            </a:pPr>
            <a:r>
              <a:t/>
            </a:r>
            <a:endParaRPr>
              <a:solidFill>
                <a:srgbClr val="FFFFFF"/>
              </a:solidFill>
              <a:latin typeface="Work Sans"/>
              <a:ea typeface="Work Sans"/>
              <a:cs typeface="Work Sans"/>
              <a:sym typeface="Work Sans"/>
            </a:endParaRPr>
          </a:p>
          <a:p>
            <a:pPr indent="0" lvl="0" marL="0" rtl="0" algn="l">
              <a:spcBef>
                <a:spcPts val="1000"/>
              </a:spcBef>
              <a:spcAft>
                <a:spcPts val="0"/>
              </a:spcAft>
              <a:buNone/>
            </a:pPr>
            <a:r>
              <a:rPr lang="en">
                <a:solidFill>
                  <a:srgbClr val="FFFFFF"/>
                </a:solidFill>
                <a:latin typeface="Work Sans"/>
                <a:ea typeface="Work Sans"/>
                <a:cs typeface="Work Sans"/>
                <a:sym typeface="Work Sans"/>
              </a:rPr>
              <a:t>Guide : Prof. Kiran Deshpande</a:t>
            </a:r>
            <a:endParaRPr>
              <a:solidFill>
                <a:srgbClr val="FFFFFF"/>
              </a:solidFill>
              <a:latin typeface="Work Sans"/>
              <a:ea typeface="Work Sans"/>
              <a:cs typeface="Work Sans"/>
              <a:sym typeface="Work Sans"/>
            </a:endParaRPr>
          </a:p>
          <a:p>
            <a:pPr indent="0" lvl="0" marL="0" rtl="0" algn="l">
              <a:spcBef>
                <a:spcPts val="1000"/>
              </a:spcBef>
              <a:spcAft>
                <a:spcPts val="0"/>
              </a:spcAft>
              <a:buNone/>
            </a:pPr>
            <a:r>
              <a:rPr lang="en">
                <a:solidFill>
                  <a:srgbClr val="FFFFFF"/>
                </a:solidFill>
                <a:latin typeface="Work Sans"/>
                <a:ea typeface="Work Sans"/>
                <a:cs typeface="Work Sans"/>
                <a:sym typeface="Work Sans"/>
              </a:rPr>
              <a:t>Co - Guide : Prof. Vishal Badgujar</a:t>
            </a:r>
            <a:endParaRPr>
              <a:solidFill>
                <a:srgbClr val="FFFFFF"/>
              </a:solidFill>
              <a:latin typeface="Work Sans"/>
              <a:ea typeface="Work Sans"/>
              <a:cs typeface="Work Sans"/>
              <a:sym typeface="Work Sans"/>
            </a:endParaRPr>
          </a:p>
          <a:p>
            <a:pPr indent="0" lvl="0" marL="0" rtl="0" algn="l">
              <a:spcBef>
                <a:spcPts val="1000"/>
              </a:spcBef>
              <a:spcAft>
                <a:spcPts val="0"/>
              </a:spcAft>
              <a:buNone/>
            </a:pPr>
            <a:r>
              <a:t/>
            </a:r>
            <a:endParaRPr>
              <a:solidFill>
                <a:srgbClr val="FFFFFF"/>
              </a:solidFill>
              <a:latin typeface="Work Sans"/>
              <a:ea typeface="Work Sans"/>
              <a:cs typeface="Work Sans"/>
              <a:sym typeface="Work Sans"/>
            </a:endParaRPr>
          </a:p>
          <a:p>
            <a:pPr indent="0" lvl="0" marL="0" rtl="0" algn="l">
              <a:spcBef>
                <a:spcPts val="1000"/>
              </a:spcBef>
              <a:spcAft>
                <a:spcPts val="0"/>
              </a:spcAft>
              <a:buNone/>
            </a:pPr>
            <a:r>
              <a:t/>
            </a:r>
            <a:endParaRPr>
              <a:solidFill>
                <a:srgbClr val="FFFFFF"/>
              </a:solidFill>
              <a:latin typeface="Work Sans"/>
              <a:ea typeface="Work Sans"/>
              <a:cs typeface="Work Sans"/>
              <a:sym typeface="Work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95300" y="60625"/>
            <a:ext cx="71523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Work Sans"/>
                <a:ea typeface="Work Sans"/>
                <a:cs typeface="Work Sans"/>
                <a:sym typeface="Work Sans"/>
              </a:rPr>
              <a:t>Project Future Plan</a:t>
            </a:r>
            <a:endParaRPr>
              <a:latin typeface="Work Sans"/>
              <a:ea typeface="Work Sans"/>
              <a:cs typeface="Work Sans"/>
              <a:sym typeface="Work Sans"/>
            </a:endParaRPr>
          </a:p>
        </p:txBody>
      </p:sp>
      <p:grpSp>
        <p:nvGrpSpPr>
          <p:cNvPr id="142" name="Google Shape;142;p22"/>
          <p:cNvGrpSpPr/>
          <p:nvPr/>
        </p:nvGrpSpPr>
        <p:grpSpPr>
          <a:xfrm>
            <a:off x="7145925" y="910388"/>
            <a:ext cx="1727428" cy="3751587"/>
            <a:chOff x="7026435" y="1431525"/>
            <a:chExt cx="1642666" cy="2927725"/>
          </a:xfrm>
        </p:grpSpPr>
        <p:sp>
          <p:nvSpPr>
            <p:cNvPr id="143" name="Google Shape;143;p22"/>
            <p:cNvSpPr/>
            <p:nvPr/>
          </p:nvSpPr>
          <p:spPr>
            <a:xfrm>
              <a:off x="7026436" y="1431550"/>
              <a:ext cx="1633800" cy="2927700"/>
            </a:xfrm>
            <a:prstGeom prst="rect">
              <a:avLst/>
            </a:prstGeom>
            <a:noFill/>
            <a:ln cap="flat" cmpd="sng" w="9525">
              <a:solidFill>
                <a:srgbClr val="307B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2"/>
            <p:cNvSpPr/>
            <p:nvPr/>
          </p:nvSpPr>
          <p:spPr>
            <a:xfrm flipH="1" rot="10800000">
              <a:off x="7026436" y="1431525"/>
              <a:ext cx="1633800" cy="126900"/>
            </a:xfrm>
            <a:prstGeom prst="rect">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txBox="1"/>
            <p:nvPr/>
          </p:nvSpPr>
          <p:spPr>
            <a:xfrm>
              <a:off x="7026435" y="1558427"/>
              <a:ext cx="1220700" cy="79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rgbClr val="307BF3"/>
                  </a:solidFill>
                  <a:latin typeface="Work Sans"/>
                  <a:ea typeface="Work Sans"/>
                  <a:cs typeface="Work Sans"/>
                  <a:sym typeface="Work Sans"/>
                </a:rPr>
                <a:t>12</a:t>
              </a:r>
              <a:endParaRPr b="1" sz="4200">
                <a:solidFill>
                  <a:srgbClr val="307BF3"/>
                </a:solidFill>
                <a:latin typeface="Work Sans"/>
                <a:ea typeface="Work Sans"/>
                <a:cs typeface="Work Sans"/>
                <a:sym typeface="Work Sans"/>
              </a:endParaRPr>
            </a:p>
            <a:p>
              <a:pPr indent="0" lvl="0" marL="0" rtl="0" algn="ctr">
                <a:spcBef>
                  <a:spcPts val="0"/>
                </a:spcBef>
                <a:spcAft>
                  <a:spcPts val="0"/>
                </a:spcAft>
                <a:buNone/>
              </a:pPr>
              <a:r>
                <a:rPr b="1" lang="en">
                  <a:solidFill>
                    <a:srgbClr val="307BF3"/>
                  </a:solidFill>
                  <a:latin typeface="Work Sans"/>
                  <a:ea typeface="Work Sans"/>
                  <a:cs typeface="Work Sans"/>
                  <a:sym typeface="Work Sans"/>
                </a:rPr>
                <a:t>December</a:t>
              </a:r>
              <a:endParaRPr b="1">
                <a:solidFill>
                  <a:srgbClr val="307BF3"/>
                </a:solidFill>
                <a:latin typeface="Work Sans"/>
                <a:ea typeface="Work Sans"/>
                <a:cs typeface="Work Sans"/>
                <a:sym typeface="Work Sans"/>
              </a:endParaRPr>
            </a:p>
          </p:txBody>
        </p:sp>
        <p:sp>
          <p:nvSpPr>
            <p:cNvPr id="146" name="Google Shape;146;p22"/>
            <p:cNvSpPr txBox="1"/>
            <p:nvPr/>
          </p:nvSpPr>
          <p:spPr>
            <a:xfrm>
              <a:off x="7035000" y="2506898"/>
              <a:ext cx="398100" cy="17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07BF3"/>
                  </a:solidFill>
                  <a:latin typeface="Work Sans"/>
                  <a:ea typeface="Work Sans"/>
                  <a:cs typeface="Work Sans"/>
                  <a:sym typeface="Work Sans"/>
                </a:rPr>
                <a:t>W1</a:t>
              </a:r>
              <a:endParaRPr sz="1000">
                <a:solidFill>
                  <a:srgbClr val="307BF3"/>
                </a:solidFill>
                <a:latin typeface="Work Sans"/>
                <a:ea typeface="Work Sans"/>
                <a:cs typeface="Work Sans"/>
                <a:sym typeface="Work Sans"/>
              </a:endParaRPr>
            </a:p>
          </p:txBody>
        </p:sp>
        <p:cxnSp>
          <p:nvCxnSpPr>
            <p:cNvPr id="147" name="Google Shape;147;p22"/>
            <p:cNvCxnSpPr/>
            <p:nvPr/>
          </p:nvCxnSpPr>
          <p:spPr>
            <a:xfrm rot="10800000">
              <a:off x="7436914" y="2507000"/>
              <a:ext cx="0" cy="1848300"/>
            </a:xfrm>
            <a:prstGeom prst="straightConnector1">
              <a:avLst/>
            </a:prstGeom>
            <a:noFill/>
            <a:ln cap="flat" cmpd="sng" w="9525">
              <a:solidFill>
                <a:srgbClr val="307BF3"/>
              </a:solidFill>
              <a:prstDash val="dot"/>
              <a:round/>
              <a:headEnd len="sm" w="sm" type="none"/>
              <a:tailEnd len="sm" w="sm" type="none"/>
            </a:ln>
          </p:spPr>
        </p:cxnSp>
        <p:cxnSp>
          <p:nvCxnSpPr>
            <p:cNvPr id="148" name="Google Shape;148;p22"/>
            <p:cNvCxnSpPr/>
            <p:nvPr/>
          </p:nvCxnSpPr>
          <p:spPr>
            <a:xfrm rot="10800000">
              <a:off x="7845172" y="2507000"/>
              <a:ext cx="0" cy="1848300"/>
            </a:xfrm>
            <a:prstGeom prst="straightConnector1">
              <a:avLst/>
            </a:prstGeom>
            <a:noFill/>
            <a:ln cap="flat" cmpd="sng" w="9525">
              <a:solidFill>
                <a:srgbClr val="307BF3"/>
              </a:solidFill>
              <a:prstDash val="dot"/>
              <a:round/>
              <a:headEnd len="sm" w="sm" type="none"/>
              <a:tailEnd len="sm" w="sm" type="none"/>
            </a:ln>
          </p:spPr>
        </p:cxnSp>
        <p:cxnSp>
          <p:nvCxnSpPr>
            <p:cNvPr id="149" name="Google Shape;149;p22"/>
            <p:cNvCxnSpPr/>
            <p:nvPr/>
          </p:nvCxnSpPr>
          <p:spPr>
            <a:xfrm rot="10800000">
              <a:off x="8253431" y="2507000"/>
              <a:ext cx="0" cy="1848300"/>
            </a:xfrm>
            <a:prstGeom prst="straightConnector1">
              <a:avLst/>
            </a:prstGeom>
            <a:noFill/>
            <a:ln cap="flat" cmpd="sng" w="9525">
              <a:solidFill>
                <a:srgbClr val="307BF3"/>
              </a:solidFill>
              <a:prstDash val="dot"/>
              <a:round/>
              <a:headEnd len="sm" w="sm" type="none"/>
              <a:tailEnd len="sm" w="sm" type="none"/>
            </a:ln>
          </p:spPr>
        </p:cxnSp>
        <p:sp>
          <p:nvSpPr>
            <p:cNvPr id="150" name="Google Shape;150;p22"/>
            <p:cNvSpPr txBox="1"/>
            <p:nvPr/>
          </p:nvSpPr>
          <p:spPr>
            <a:xfrm>
              <a:off x="7447000" y="2506898"/>
              <a:ext cx="398100" cy="17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07BF3"/>
                  </a:solidFill>
                  <a:latin typeface="Work Sans"/>
                  <a:ea typeface="Work Sans"/>
                  <a:cs typeface="Work Sans"/>
                  <a:sym typeface="Work Sans"/>
                </a:rPr>
                <a:t>W2</a:t>
              </a:r>
              <a:endParaRPr sz="1000">
                <a:solidFill>
                  <a:srgbClr val="307BF3"/>
                </a:solidFill>
                <a:latin typeface="Work Sans"/>
                <a:ea typeface="Work Sans"/>
                <a:cs typeface="Work Sans"/>
                <a:sym typeface="Work Sans"/>
              </a:endParaRPr>
            </a:p>
          </p:txBody>
        </p:sp>
        <p:sp>
          <p:nvSpPr>
            <p:cNvPr id="151" name="Google Shape;151;p22"/>
            <p:cNvSpPr txBox="1"/>
            <p:nvPr/>
          </p:nvSpPr>
          <p:spPr>
            <a:xfrm>
              <a:off x="7859001" y="2506898"/>
              <a:ext cx="398100" cy="17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07BF3"/>
                  </a:solidFill>
                  <a:latin typeface="Work Sans"/>
                  <a:ea typeface="Work Sans"/>
                  <a:cs typeface="Work Sans"/>
                  <a:sym typeface="Work Sans"/>
                </a:rPr>
                <a:t>W3</a:t>
              </a:r>
              <a:endParaRPr sz="1000">
                <a:solidFill>
                  <a:srgbClr val="307BF3"/>
                </a:solidFill>
                <a:latin typeface="Work Sans"/>
                <a:ea typeface="Work Sans"/>
                <a:cs typeface="Work Sans"/>
                <a:sym typeface="Work Sans"/>
              </a:endParaRPr>
            </a:p>
          </p:txBody>
        </p:sp>
        <p:sp>
          <p:nvSpPr>
            <p:cNvPr id="152" name="Google Shape;152;p22"/>
            <p:cNvSpPr txBox="1"/>
            <p:nvPr/>
          </p:nvSpPr>
          <p:spPr>
            <a:xfrm>
              <a:off x="8271001" y="2506898"/>
              <a:ext cx="398100" cy="17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07BF3"/>
                  </a:solidFill>
                  <a:latin typeface="Work Sans"/>
                  <a:ea typeface="Work Sans"/>
                  <a:cs typeface="Work Sans"/>
                  <a:sym typeface="Work Sans"/>
                </a:rPr>
                <a:t>W4</a:t>
              </a:r>
              <a:endParaRPr sz="1000">
                <a:solidFill>
                  <a:srgbClr val="307BF3"/>
                </a:solidFill>
                <a:latin typeface="Work Sans"/>
                <a:ea typeface="Work Sans"/>
                <a:cs typeface="Work Sans"/>
                <a:sym typeface="Work Sans"/>
              </a:endParaRPr>
            </a:p>
          </p:txBody>
        </p:sp>
      </p:grpSp>
      <p:grpSp>
        <p:nvGrpSpPr>
          <p:cNvPr id="153" name="Google Shape;153;p22"/>
          <p:cNvGrpSpPr/>
          <p:nvPr/>
        </p:nvGrpSpPr>
        <p:grpSpPr>
          <a:xfrm>
            <a:off x="5427902" y="910388"/>
            <a:ext cx="1719013" cy="3751587"/>
            <a:chOff x="5384650" y="1431525"/>
            <a:chExt cx="1634665" cy="2927725"/>
          </a:xfrm>
        </p:grpSpPr>
        <p:sp>
          <p:nvSpPr>
            <p:cNvPr id="154" name="Google Shape;154;p22"/>
            <p:cNvSpPr/>
            <p:nvPr/>
          </p:nvSpPr>
          <p:spPr>
            <a:xfrm>
              <a:off x="5385515" y="1431550"/>
              <a:ext cx="1633800" cy="2927700"/>
            </a:xfrm>
            <a:prstGeom prst="rect">
              <a:avLst/>
            </a:prstGeom>
            <a:noFill/>
            <a:ln cap="flat" cmpd="sng" w="9525">
              <a:solidFill>
                <a:srgbClr val="0E65F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2"/>
            <p:cNvSpPr/>
            <p:nvPr/>
          </p:nvSpPr>
          <p:spPr>
            <a:xfrm flipH="1" rot="10800000">
              <a:off x="5385515" y="1431525"/>
              <a:ext cx="1633800" cy="126900"/>
            </a:xfrm>
            <a:prstGeom prst="rect">
              <a:avLst/>
            </a:prstGeom>
            <a:solidFill>
              <a:srgbClr val="0E65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2"/>
            <p:cNvSpPr txBox="1"/>
            <p:nvPr/>
          </p:nvSpPr>
          <p:spPr>
            <a:xfrm>
              <a:off x="5385528" y="1558427"/>
              <a:ext cx="1220700" cy="79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rgbClr val="0E65F0"/>
                  </a:solidFill>
                  <a:latin typeface="Work Sans"/>
                  <a:ea typeface="Work Sans"/>
                  <a:cs typeface="Work Sans"/>
                  <a:sym typeface="Work Sans"/>
                </a:rPr>
                <a:t>11</a:t>
              </a:r>
              <a:endParaRPr b="1" sz="4200">
                <a:solidFill>
                  <a:srgbClr val="0E65F0"/>
                </a:solidFill>
                <a:latin typeface="Work Sans"/>
                <a:ea typeface="Work Sans"/>
                <a:cs typeface="Work Sans"/>
                <a:sym typeface="Work Sans"/>
              </a:endParaRPr>
            </a:p>
            <a:p>
              <a:pPr indent="0" lvl="0" marL="0" rtl="0" algn="ctr">
                <a:spcBef>
                  <a:spcPts val="0"/>
                </a:spcBef>
                <a:spcAft>
                  <a:spcPts val="0"/>
                </a:spcAft>
                <a:buNone/>
              </a:pPr>
              <a:r>
                <a:rPr b="1" lang="en">
                  <a:solidFill>
                    <a:srgbClr val="0E65F0"/>
                  </a:solidFill>
                  <a:latin typeface="Work Sans"/>
                  <a:ea typeface="Work Sans"/>
                  <a:cs typeface="Work Sans"/>
                  <a:sym typeface="Work Sans"/>
                </a:rPr>
                <a:t>November</a:t>
              </a:r>
              <a:endParaRPr b="1">
                <a:solidFill>
                  <a:srgbClr val="0E65F0"/>
                </a:solidFill>
                <a:latin typeface="Work Sans"/>
                <a:ea typeface="Work Sans"/>
                <a:cs typeface="Work Sans"/>
                <a:sym typeface="Work Sans"/>
              </a:endParaRPr>
            </a:p>
          </p:txBody>
        </p:sp>
        <p:cxnSp>
          <p:nvCxnSpPr>
            <p:cNvPr id="157" name="Google Shape;157;p22"/>
            <p:cNvCxnSpPr/>
            <p:nvPr/>
          </p:nvCxnSpPr>
          <p:spPr>
            <a:xfrm rot="10800000">
              <a:off x="5795994" y="2507000"/>
              <a:ext cx="0" cy="1848300"/>
            </a:xfrm>
            <a:prstGeom prst="straightConnector1">
              <a:avLst/>
            </a:prstGeom>
            <a:noFill/>
            <a:ln cap="flat" cmpd="sng" w="9525">
              <a:solidFill>
                <a:srgbClr val="0E65F0"/>
              </a:solidFill>
              <a:prstDash val="dot"/>
              <a:round/>
              <a:headEnd len="sm" w="sm" type="none"/>
              <a:tailEnd len="sm" w="sm" type="none"/>
            </a:ln>
          </p:spPr>
        </p:cxnSp>
        <p:cxnSp>
          <p:nvCxnSpPr>
            <p:cNvPr id="158" name="Google Shape;158;p22"/>
            <p:cNvCxnSpPr/>
            <p:nvPr/>
          </p:nvCxnSpPr>
          <p:spPr>
            <a:xfrm rot="10800000">
              <a:off x="6204252" y="2507000"/>
              <a:ext cx="0" cy="1848300"/>
            </a:xfrm>
            <a:prstGeom prst="straightConnector1">
              <a:avLst/>
            </a:prstGeom>
            <a:noFill/>
            <a:ln cap="flat" cmpd="sng" w="9525">
              <a:solidFill>
                <a:srgbClr val="0E65F0"/>
              </a:solidFill>
              <a:prstDash val="dot"/>
              <a:round/>
              <a:headEnd len="sm" w="sm" type="none"/>
              <a:tailEnd len="sm" w="sm" type="none"/>
            </a:ln>
          </p:spPr>
        </p:cxnSp>
        <p:cxnSp>
          <p:nvCxnSpPr>
            <p:cNvPr id="159" name="Google Shape;159;p22"/>
            <p:cNvCxnSpPr/>
            <p:nvPr/>
          </p:nvCxnSpPr>
          <p:spPr>
            <a:xfrm rot="10800000">
              <a:off x="6612510" y="2507000"/>
              <a:ext cx="0" cy="1848300"/>
            </a:xfrm>
            <a:prstGeom prst="straightConnector1">
              <a:avLst/>
            </a:prstGeom>
            <a:noFill/>
            <a:ln cap="flat" cmpd="sng" w="9525">
              <a:solidFill>
                <a:srgbClr val="0E65F0"/>
              </a:solidFill>
              <a:prstDash val="dot"/>
              <a:round/>
              <a:headEnd len="sm" w="sm" type="none"/>
              <a:tailEnd len="sm" w="sm" type="none"/>
            </a:ln>
          </p:spPr>
        </p:cxnSp>
        <p:sp>
          <p:nvSpPr>
            <p:cNvPr id="160" name="Google Shape;160;p22"/>
            <p:cNvSpPr txBox="1"/>
            <p:nvPr/>
          </p:nvSpPr>
          <p:spPr>
            <a:xfrm>
              <a:off x="5384650" y="2506898"/>
              <a:ext cx="398100" cy="17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0E65F0"/>
                  </a:solidFill>
                  <a:latin typeface="Work Sans"/>
                  <a:ea typeface="Work Sans"/>
                  <a:cs typeface="Work Sans"/>
                  <a:sym typeface="Work Sans"/>
                </a:rPr>
                <a:t>W1</a:t>
              </a:r>
              <a:endParaRPr sz="1000">
                <a:solidFill>
                  <a:srgbClr val="0E65F0"/>
                </a:solidFill>
                <a:latin typeface="Work Sans"/>
                <a:ea typeface="Work Sans"/>
                <a:cs typeface="Work Sans"/>
                <a:sym typeface="Work Sans"/>
              </a:endParaRPr>
            </a:p>
          </p:txBody>
        </p:sp>
        <p:sp>
          <p:nvSpPr>
            <p:cNvPr id="161" name="Google Shape;161;p22"/>
            <p:cNvSpPr txBox="1"/>
            <p:nvPr/>
          </p:nvSpPr>
          <p:spPr>
            <a:xfrm>
              <a:off x="5796650" y="2506898"/>
              <a:ext cx="398100" cy="17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0E65F0"/>
                  </a:solidFill>
                  <a:latin typeface="Work Sans"/>
                  <a:ea typeface="Work Sans"/>
                  <a:cs typeface="Work Sans"/>
                  <a:sym typeface="Work Sans"/>
                </a:rPr>
                <a:t>W2</a:t>
              </a:r>
              <a:endParaRPr sz="1000">
                <a:solidFill>
                  <a:srgbClr val="0E65F0"/>
                </a:solidFill>
                <a:latin typeface="Work Sans"/>
                <a:ea typeface="Work Sans"/>
                <a:cs typeface="Work Sans"/>
                <a:sym typeface="Work Sans"/>
              </a:endParaRPr>
            </a:p>
          </p:txBody>
        </p:sp>
        <p:sp>
          <p:nvSpPr>
            <p:cNvPr id="162" name="Google Shape;162;p22"/>
            <p:cNvSpPr txBox="1"/>
            <p:nvPr/>
          </p:nvSpPr>
          <p:spPr>
            <a:xfrm>
              <a:off x="6208651" y="2506898"/>
              <a:ext cx="398100" cy="17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0E65F0"/>
                  </a:solidFill>
                  <a:latin typeface="Work Sans"/>
                  <a:ea typeface="Work Sans"/>
                  <a:cs typeface="Work Sans"/>
                  <a:sym typeface="Work Sans"/>
                </a:rPr>
                <a:t>W3</a:t>
              </a:r>
              <a:endParaRPr sz="1000">
                <a:solidFill>
                  <a:srgbClr val="0E65F0"/>
                </a:solidFill>
                <a:latin typeface="Work Sans"/>
                <a:ea typeface="Work Sans"/>
                <a:cs typeface="Work Sans"/>
                <a:sym typeface="Work Sans"/>
              </a:endParaRPr>
            </a:p>
          </p:txBody>
        </p:sp>
        <p:sp>
          <p:nvSpPr>
            <p:cNvPr id="163" name="Google Shape;163;p22"/>
            <p:cNvSpPr txBox="1"/>
            <p:nvPr/>
          </p:nvSpPr>
          <p:spPr>
            <a:xfrm>
              <a:off x="6620651" y="2506898"/>
              <a:ext cx="398100" cy="17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0E65F0"/>
                  </a:solidFill>
                  <a:latin typeface="Work Sans"/>
                  <a:ea typeface="Work Sans"/>
                  <a:cs typeface="Work Sans"/>
                  <a:sym typeface="Work Sans"/>
                </a:rPr>
                <a:t>W4</a:t>
              </a:r>
              <a:endParaRPr sz="1000">
                <a:solidFill>
                  <a:srgbClr val="0E65F0"/>
                </a:solidFill>
                <a:latin typeface="Work Sans"/>
                <a:ea typeface="Work Sans"/>
                <a:cs typeface="Work Sans"/>
                <a:sym typeface="Work Sans"/>
              </a:endParaRPr>
            </a:p>
          </p:txBody>
        </p:sp>
      </p:grpSp>
      <p:grpSp>
        <p:nvGrpSpPr>
          <p:cNvPr id="164" name="Google Shape;164;p22"/>
          <p:cNvGrpSpPr/>
          <p:nvPr/>
        </p:nvGrpSpPr>
        <p:grpSpPr>
          <a:xfrm>
            <a:off x="3710315" y="910388"/>
            <a:ext cx="1720204" cy="3751587"/>
            <a:chOff x="3751341" y="1431525"/>
            <a:chExt cx="1635797" cy="2927725"/>
          </a:xfrm>
        </p:grpSpPr>
        <p:sp>
          <p:nvSpPr>
            <p:cNvPr id="165" name="Google Shape;165;p22"/>
            <p:cNvSpPr/>
            <p:nvPr/>
          </p:nvSpPr>
          <p:spPr>
            <a:xfrm>
              <a:off x="3751341" y="1431550"/>
              <a:ext cx="1633800" cy="2927700"/>
            </a:xfrm>
            <a:prstGeom prst="rect">
              <a:avLst/>
            </a:prstGeom>
            <a:noFill/>
            <a:ln cap="flat" cmpd="sng" w="9525">
              <a:solidFill>
                <a:srgbClr val="0D5D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p:nvPr/>
          </p:nvSpPr>
          <p:spPr>
            <a:xfrm flipH="1" rot="10800000">
              <a:off x="3751341" y="1431525"/>
              <a:ext cx="1633800" cy="126900"/>
            </a:xfrm>
            <a:prstGeom prst="rect">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2"/>
            <p:cNvSpPr txBox="1"/>
            <p:nvPr/>
          </p:nvSpPr>
          <p:spPr>
            <a:xfrm>
              <a:off x="3751351" y="1558427"/>
              <a:ext cx="1220700" cy="79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rgbClr val="0D5DDF"/>
                  </a:solidFill>
                  <a:latin typeface="Work Sans"/>
                  <a:ea typeface="Work Sans"/>
                  <a:cs typeface="Work Sans"/>
                  <a:sym typeface="Work Sans"/>
                </a:rPr>
                <a:t>10</a:t>
              </a:r>
              <a:endParaRPr b="1" sz="4200">
                <a:solidFill>
                  <a:srgbClr val="0D5DDF"/>
                </a:solidFill>
                <a:latin typeface="Work Sans"/>
                <a:ea typeface="Work Sans"/>
                <a:cs typeface="Work Sans"/>
                <a:sym typeface="Work Sans"/>
              </a:endParaRPr>
            </a:p>
            <a:p>
              <a:pPr indent="0" lvl="0" marL="0" rtl="0" algn="ctr">
                <a:spcBef>
                  <a:spcPts val="0"/>
                </a:spcBef>
                <a:spcAft>
                  <a:spcPts val="0"/>
                </a:spcAft>
                <a:buNone/>
              </a:pPr>
              <a:r>
                <a:rPr b="1" lang="en">
                  <a:solidFill>
                    <a:srgbClr val="0D5DDF"/>
                  </a:solidFill>
                  <a:latin typeface="Work Sans"/>
                  <a:ea typeface="Work Sans"/>
                  <a:cs typeface="Work Sans"/>
                  <a:sym typeface="Work Sans"/>
                </a:rPr>
                <a:t>October</a:t>
              </a:r>
              <a:endParaRPr b="1">
                <a:solidFill>
                  <a:srgbClr val="0D5DDF"/>
                </a:solidFill>
                <a:latin typeface="Work Sans"/>
                <a:ea typeface="Work Sans"/>
                <a:cs typeface="Work Sans"/>
                <a:sym typeface="Work Sans"/>
              </a:endParaRPr>
            </a:p>
          </p:txBody>
        </p:sp>
        <p:cxnSp>
          <p:nvCxnSpPr>
            <p:cNvPr id="168" name="Google Shape;168;p22"/>
            <p:cNvCxnSpPr/>
            <p:nvPr/>
          </p:nvCxnSpPr>
          <p:spPr>
            <a:xfrm rot="10800000">
              <a:off x="4161821" y="2507000"/>
              <a:ext cx="0" cy="1848300"/>
            </a:xfrm>
            <a:prstGeom prst="straightConnector1">
              <a:avLst/>
            </a:prstGeom>
            <a:noFill/>
            <a:ln cap="flat" cmpd="sng" w="9525">
              <a:solidFill>
                <a:srgbClr val="0D5DDF"/>
              </a:solidFill>
              <a:prstDash val="dot"/>
              <a:round/>
              <a:headEnd len="sm" w="sm" type="none"/>
              <a:tailEnd len="sm" w="sm" type="none"/>
            </a:ln>
          </p:spPr>
        </p:cxnSp>
        <p:cxnSp>
          <p:nvCxnSpPr>
            <p:cNvPr id="169" name="Google Shape;169;p22"/>
            <p:cNvCxnSpPr/>
            <p:nvPr/>
          </p:nvCxnSpPr>
          <p:spPr>
            <a:xfrm rot="10800000">
              <a:off x="4570079" y="2507000"/>
              <a:ext cx="0" cy="1848300"/>
            </a:xfrm>
            <a:prstGeom prst="straightConnector1">
              <a:avLst/>
            </a:prstGeom>
            <a:noFill/>
            <a:ln cap="flat" cmpd="sng" w="9525">
              <a:solidFill>
                <a:srgbClr val="0D5DDF"/>
              </a:solidFill>
              <a:prstDash val="dot"/>
              <a:round/>
              <a:headEnd len="sm" w="sm" type="none"/>
              <a:tailEnd len="sm" w="sm" type="none"/>
            </a:ln>
          </p:spPr>
        </p:cxnSp>
        <p:cxnSp>
          <p:nvCxnSpPr>
            <p:cNvPr id="170" name="Google Shape;170;p22"/>
            <p:cNvCxnSpPr/>
            <p:nvPr/>
          </p:nvCxnSpPr>
          <p:spPr>
            <a:xfrm rot="10800000">
              <a:off x="4978337" y="2507000"/>
              <a:ext cx="0" cy="1848300"/>
            </a:xfrm>
            <a:prstGeom prst="straightConnector1">
              <a:avLst/>
            </a:prstGeom>
            <a:noFill/>
            <a:ln cap="flat" cmpd="sng" w="9525">
              <a:solidFill>
                <a:srgbClr val="0D5DDF"/>
              </a:solidFill>
              <a:prstDash val="dot"/>
              <a:round/>
              <a:headEnd len="sm" w="sm" type="none"/>
              <a:tailEnd len="sm" w="sm" type="none"/>
            </a:ln>
          </p:spPr>
        </p:cxnSp>
        <p:sp>
          <p:nvSpPr>
            <p:cNvPr id="171" name="Google Shape;171;p22"/>
            <p:cNvSpPr txBox="1"/>
            <p:nvPr/>
          </p:nvSpPr>
          <p:spPr>
            <a:xfrm>
              <a:off x="3753038" y="2506898"/>
              <a:ext cx="398100" cy="17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0D5DDF"/>
                  </a:solidFill>
                  <a:latin typeface="Work Sans"/>
                  <a:ea typeface="Work Sans"/>
                  <a:cs typeface="Work Sans"/>
                  <a:sym typeface="Work Sans"/>
                </a:rPr>
                <a:t>W1</a:t>
              </a:r>
              <a:endParaRPr sz="1000">
                <a:solidFill>
                  <a:srgbClr val="0D5DDF"/>
                </a:solidFill>
                <a:latin typeface="Work Sans"/>
                <a:ea typeface="Work Sans"/>
                <a:cs typeface="Work Sans"/>
                <a:sym typeface="Work Sans"/>
              </a:endParaRPr>
            </a:p>
          </p:txBody>
        </p:sp>
        <p:sp>
          <p:nvSpPr>
            <p:cNvPr id="172" name="Google Shape;172;p22"/>
            <p:cNvSpPr txBox="1"/>
            <p:nvPr/>
          </p:nvSpPr>
          <p:spPr>
            <a:xfrm>
              <a:off x="4165038" y="2506898"/>
              <a:ext cx="398100" cy="17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0D5DDF"/>
                  </a:solidFill>
                  <a:latin typeface="Work Sans"/>
                  <a:ea typeface="Work Sans"/>
                  <a:cs typeface="Work Sans"/>
                  <a:sym typeface="Work Sans"/>
                </a:rPr>
                <a:t>W2</a:t>
              </a:r>
              <a:endParaRPr sz="1000">
                <a:solidFill>
                  <a:srgbClr val="0D5DDF"/>
                </a:solidFill>
                <a:latin typeface="Work Sans"/>
                <a:ea typeface="Work Sans"/>
                <a:cs typeface="Work Sans"/>
                <a:sym typeface="Work Sans"/>
              </a:endParaRPr>
            </a:p>
          </p:txBody>
        </p:sp>
        <p:sp>
          <p:nvSpPr>
            <p:cNvPr id="173" name="Google Shape;173;p22"/>
            <p:cNvSpPr txBox="1"/>
            <p:nvPr/>
          </p:nvSpPr>
          <p:spPr>
            <a:xfrm>
              <a:off x="4577038" y="2506898"/>
              <a:ext cx="398100" cy="17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0D5DDF"/>
                  </a:solidFill>
                  <a:latin typeface="Work Sans"/>
                  <a:ea typeface="Work Sans"/>
                  <a:cs typeface="Work Sans"/>
                  <a:sym typeface="Work Sans"/>
                </a:rPr>
                <a:t>W3</a:t>
              </a:r>
              <a:endParaRPr sz="1000">
                <a:solidFill>
                  <a:srgbClr val="0D5DDF"/>
                </a:solidFill>
                <a:latin typeface="Work Sans"/>
                <a:ea typeface="Work Sans"/>
                <a:cs typeface="Work Sans"/>
                <a:sym typeface="Work Sans"/>
              </a:endParaRPr>
            </a:p>
          </p:txBody>
        </p:sp>
        <p:sp>
          <p:nvSpPr>
            <p:cNvPr id="174" name="Google Shape;174;p22"/>
            <p:cNvSpPr txBox="1"/>
            <p:nvPr/>
          </p:nvSpPr>
          <p:spPr>
            <a:xfrm>
              <a:off x="4989039" y="2506898"/>
              <a:ext cx="398100" cy="17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0D5DDF"/>
                  </a:solidFill>
                  <a:latin typeface="Work Sans"/>
                  <a:ea typeface="Work Sans"/>
                  <a:cs typeface="Work Sans"/>
                  <a:sym typeface="Work Sans"/>
                </a:rPr>
                <a:t>W4</a:t>
              </a:r>
              <a:endParaRPr sz="1000">
                <a:solidFill>
                  <a:srgbClr val="0D5DDF"/>
                </a:solidFill>
                <a:latin typeface="Work Sans"/>
                <a:ea typeface="Work Sans"/>
                <a:cs typeface="Work Sans"/>
                <a:sym typeface="Work Sans"/>
              </a:endParaRPr>
            </a:p>
          </p:txBody>
        </p:sp>
      </p:grpSp>
      <p:grpSp>
        <p:nvGrpSpPr>
          <p:cNvPr id="175" name="Google Shape;175;p22"/>
          <p:cNvGrpSpPr/>
          <p:nvPr/>
        </p:nvGrpSpPr>
        <p:grpSpPr>
          <a:xfrm>
            <a:off x="1991818" y="910388"/>
            <a:ext cx="1720229" cy="3751587"/>
            <a:chOff x="2117168" y="1431525"/>
            <a:chExt cx="1635821" cy="2927725"/>
          </a:xfrm>
        </p:grpSpPr>
        <p:sp>
          <p:nvSpPr>
            <p:cNvPr id="176" name="Google Shape;176;p22"/>
            <p:cNvSpPr/>
            <p:nvPr/>
          </p:nvSpPr>
          <p:spPr>
            <a:xfrm>
              <a:off x="2117168" y="1431550"/>
              <a:ext cx="1633800" cy="2927700"/>
            </a:xfrm>
            <a:prstGeom prst="rect">
              <a:avLst/>
            </a:prstGeom>
            <a:noFill/>
            <a:ln cap="flat" cmpd="sng" w="9525">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2"/>
            <p:cNvSpPr/>
            <p:nvPr/>
          </p:nvSpPr>
          <p:spPr>
            <a:xfrm flipH="1" rot="10800000">
              <a:off x="2117168" y="1431525"/>
              <a:ext cx="1633800" cy="1269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2"/>
            <p:cNvSpPr txBox="1"/>
            <p:nvPr/>
          </p:nvSpPr>
          <p:spPr>
            <a:xfrm>
              <a:off x="2117174" y="1558427"/>
              <a:ext cx="1220700" cy="79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rgbClr val="0C58D3"/>
                  </a:solidFill>
                  <a:latin typeface="Work Sans"/>
                  <a:ea typeface="Work Sans"/>
                  <a:cs typeface="Work Sans"/>
                  <a:sym typeface="Work Sans"/>
                </a:rPr>
                <a:t>09</a:t>
              </a:r>
              <a:endParaRPr b="1" sz="4200">
                <a:solidFill>
                  <a:srgbClr val="0C58D3"/>
                </a:solidFill>
                <a:latin typeface="Work Sans"/>
                <a:ea typeface="Work Sans"/>
                <a:cs typeface="Work Sans"/>
                <a:sym typeface="Work Sans"/>
              </a:endParaRPr>
            </a:p>
            <a:p>
              <a:pPr indent="0" lvl="0" marL="0" rtl="0" algn="ctr">
                <a:spcBef>
                  <a:spcPts val="0"/>
                </a:spcBef>
                <a:spcAft>
                  <a:spcPts val="0"/>
                </a:spcAft>
                <a:buNone/>
              </a:pPr>
              <a:r>
                <a:rPr b="1" lang="en">
                  <a:solidFill>
                    <a:srgbClr val="0C58D3"/>
                  </a:solidFill>
                  <a:latin typeface="Work Sans"/>
                  <a:ea typeface="Work Sans"/>
                  <a:cs typeface="Work Sans"/>
                  <a:sym typeface="Work Sans"/>
                </a:rPr>
                <a:t>September</a:t>
              </a:r>
              <a:endParaRPr b="1">
                <a:solidFill>
                  <a:srgbClr val="0C58D3"/>
                </a:solidFill>
                <a:latin typeface="Work Sans"/>
                <a:ea typeface="Work Sans"/>
                <a:cs typeface="Work Sans"/>
                <a:sym typeface="Work Sans"/>
              </a:endParaRPr>
            </a:p>
          </p:txBody>
        </p:sp>
        <p:cxnSp>
          <p:nvCxnSpPr>
            <p:cNvPr id="179" name="Google Shape;179;p22"/>
            <p:cNvCxnSpPr/>
            <p:nvPr/>
          </p:nvCxnSpPr>
          <p:spPr>
            <a:xfrm rot="10800000">
              <a:off x="2527648" y="2507000"/>
              <a:ext cx="0" cy="1848300"/>
            </a:xfrm>
            <a:prstGeom prst="straightConnector1">
              <a:avLst/>
            </a:prstGeom>
            <a:noFill/>
            <a:ln cap="flat" cmpd="sng" w="9525">
              <a:solidFill>
                <a:srgbClr val="0C58D3"/>
              </a:solidFill>
              <a:prstDash val="dot"/>
              <a:round/>
              <a:headEnd len="sm" w="sm" type="none"/>
              <a:tailEnd len="sm" w="sm" type="none"/>
            </a:ln>
          </p:spPr>
        </p:cxnSp>
        <p:cxnSp>
          <p:nvCxnSpPr>
            <p:cNvPr id="180" name="Google Shape;180;p22"/>
            <p:cNvCxnSpPr/>
            <p:nvPr/>
          </p:nvCxnSpPr>
          <p:spPr>
            <a:xfrm rot="10800000">
              <a:off x="2935906" y="2507000"/>
              <a:ext cx="0" cy="1848300"/>
            </a:xfrm>
            <a:prstGeom prst="straightConnector1">
              <a:avLst/>
            </a:prstGeom>
            <a:noFill/>
            <a:ln cap="flat" cmpd="sng" w="9525">
              <a:solidFill>
                <a:srgbClr val="0C58D3"/>
              </a:solidFill>
              <a:prstDash val="dot"/>
              <a:round/>
              <a:headEnd len="sm" w="sm" type="none"/>
              <a:tailEnd len="sm" w="sm" type="none"/>
            </a:ln>
          </p:spPr>
        </p:cxnSp>
        <p:cxnSp>
          <p:nvCxnSpPr>
            <p:cNvPr id="181" name="Google Shape;181;p22"/>
            <p:cNvCxnSpPr/>
            <p:nvPr/>
          </p:nvCxnSpPr>
          <p:spPr>
            <a:xfrm rot="10800000">
              <a:off x="3344164" y="2507000"/>
              <a:ext cx="0" cy="1848300"/>
            </a:xfrm>
            <a:prstGeom prst="straightConnector1">
              <a:avLst/>
            </a:prstGeom>
            <a:noFill/>
            <a:ln cap="flat" cmpd="sng" w="9525">
              <a:solidFill>
                <a:srgbClr val="0C58D3"/>
              </a:solidFill>
              <a:prstDash val="dot"/>
              <a:round/>
              <a:headEnd len="sm" w="sm" type="none"/>
              <a:tailEnd len="sm" w="sm" type="none"/>
            </a:ln>
          </p:spPr>
        </p:cxnSp>
        <p:sp>
          <p:nvSpPr>
            <p:cNvPr id="182" name="Google Shape;182;p22"/>
            <p:cNvSpPr txBox="1"/>
            <p:nvPr/>
          </p:nvSpPr>
          <p:spPr>
            <a:xfrm>
              <a:off x="2118888" y="2506898"/>
              <a:ext cx="398100" cy="17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0C58D3"/>
                  </a:solidFill>
                  <a:latin typeface="Work Sans"/>
                  <a:ea typeface="Work Sans"/>
                  <a:cs typeface="Work Sans"/>
                  <a:sym typeface="Work Sans"/>
                </a:rPr>
                <a:t>W1</a:t>
              </a:r>
              <a:endParaRPr sz="1000">
                <a:solidFill>
                  <a:srgbClr val="0C58D3"/>
                </a:solidFill>
                <a:latin typeface="Work Sans"/>
                <a:ea typeface="Work Sans"/>
                <a:cs typeface="Work Sans"/>
                <a:sym typeface="Work Sans"/>
              </a:endParaRPr>
            </a:p>
          </p:txBody>
        </p:sp>
        <p:sp>
          <p:nvSpPr>
            <p:cNvPr id="183" name="Google Shape;183;p22"/>
            <p:cNvSpPr txBox="1"/>
            <p:nvPr/>
          </p:nvSpPr>
          <p:spPr>
            <a:xfrm>
              <a:off x="2530888" y="2506898"/>
              <a:ext cx="398100" cy="17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0C58D3"/>
                  </a:solidFill>
                  <a:latin typeface="Work Sans"/>
                  <a:ea typeface="Work Sans"/>
                  <a:cs typeface="Work Sans"/>
                  <a:sym typeface="Work Sans"/>
                </a:rPr>
                <a:t>W2</a:t>
              </a:r>
              <a:endParaRPr sz="1000">
                <a:solidFill>
                  <a:srgbClr val="0C58D3"/>
                </a:solidFill>
                <a:latin typeface="Work Sans"/>
                <a:ea typeface="Work Sans"/>
                <a:cs typeface="Work Sans"/>
                <a:sym typeface="Work Sans"/>
              </a:endParaRPr>
            </a:p>
          </p:txBody>
        </p:sp>
        <p:sp>
          <p:nvSpPr>
            <p:cNvPr id="184" name="Google Shape;184;p22"/>
            <p:cNvSpPr txBox="1"/>
            <p:nvPr/>
          </p:nvSpPr>
          <p:spPr>
            <a:xfrm>
              <a:off x="2942888" y="2506898"/>
              <a:ext cx="398100" cy="17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0C58D3"/>
                  </a:solidFill>
                  <a:latin typeface="Work Sans"/>
                  <a:ea typeface="Work Sans"/>
                  <a:cs typeface="Work Sans"/>
                  <a:sym typeface="Work Sans"/>
                </a:rPr>
                <a:t>W3</a:t>
              </a:r>
              <a:endParaRPr sz="1000">
                <a:solidFill>
                  <a:srgbClr val="0C58D3"/>
                </a:solidFill>
                <a:latin typeface="Work Sans"/>
                <a:ea typeface="Work Sans"/>
                <a:cs typeface="Work Sans"/>
                <a:sym typeface="Work Sans"/>
              </a:endParaRPr>
            </a:p>
          </p:txBody>
        </p:sp>
        <p:sp>
          <p:nvSpPr>
            <p:cNvPr id="185" name="Google Shape;185;p22"/>
            <p:cNvSpPr txBox="1"/>
            <p:nvPr/>
          </p:nvSpPr>
          <p:spPr>
            <a:xfrm>
              <a:off x="3354889" y="2506898"/>
              <a:ext cx="398100" cy="17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0C58D3"/>
                  </a:solidFill>
                  <a:latin typeface="Work Sans"/>
                  <a:ea typeface="Work Sans"/>
                  <a:cs typeface="Work Sans"/>
                  <a:sym typeface="Work Sans"/>
                </a:rPr>
                <a:t>W4</a:t>
              </a:r>
              <a:endParaRPr sz="1000">
                <a:solidFill>
                  <a:srgbClr val="0C58D3"/>
                </a:solidFill>
                <a:latin typeface="Work Sans"/>
                <a:ea typeface="Work Sans"/>
                <a:cs typeface="Work Sans"/>
                <a:sym typeface="Work Sans"/>
              </a:endParaRPr>
            </a:p>
          </p:txBody>
        </p:sp>
      </p:grpSp>
      <p:grpSp>
        <p:nvGrpSpPr>
          <p:cNvPr id="186" name="Google Shape;186;p22"/>
          <p:cNvGrpSpPr/>
          <p:nvPr/>
        </p:nvGrpSpPr>
        <p:grpSpPr>
          <a:xfrm>
            <a:off x="273400" y="910388"/>
            <a:ext cx="1721502" cy="3751587"/>
            <a:chOff x="483069" y="1431525"/>
            <a:chExt cx="1637031" cy="2927725"/>
          </a:xfrm>
        </p:grpSpPr>
        <p:sp>
          <p:nvSpPr>
            <p:cNvPr id="187" name="Google Shape;187;p22"/>
            <p:cNvSpPr/>
            <p:nvPr/>
          </p:nvSpPr>
          <p:spPr>
            <a:xfrm>
              <a:off x="484200" y="1431550"/>
              <a:ext cx="1635900" cy="29277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
            <p:cNvSpPr/>
            <p:nvPr/>
          </p:nvSpPr>
          <p:spPr>
            <a:xfrm flipH="1" rot="10800000">
              <a:off x="483069" y="1431525"/>
              <a:ext cx="1633800" cy="1269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9" name="Google Shape;189;p22"/>
            <p:cNvCxnSpPr/>
            <p:nvPr/>
          </p:nvCxnSpPr>
          <p:spPr>
            <a:xfrm rot="10800000">
              <a:off x="893550" y="2507000"/>
              <a:ext cx="0" cy="1848300"/>
            </a:xfrm>
            <a:prstGeom prst="straightConnector1">
              <a:avLst/>
            </a:prstGeom>
            <a:noFill/>
            <a:ln cap="flat" cmpd="sng" w="9525">
              <a:solidFill>
                <a:srgbClr val="0944A1"/>
              </a:solidFill>
              <a:prstDash val="dot"/>
              <a:round/>
              <a:headEnd len="sm" w="sm" type="none"/>
              <a:tailEnd len="sm" w="sm" type="none"/>
            </a:ln>
          </p:spPr>
        </p:cxnSp>
        <p:cxnSp>
          <p:nvCxnSpPr>
            <p:cNvPr id="190" name="Google Shape;190;p22"/>
            <p:cNvCxnSpPr/>
            <p:nvPr/>
          </p:nvCxnSpPr>
          <p:spPr>
            <a:xfrm rot="10800000">
              <a:off x="1301808" y="2507000"/>
              <a:ext cx="0" cy="1848300"/>
            </a:xfrm>
            <a:prstGeom prst="straightConnector1">
              <a:avLst/>
            </a:prstGeom>
            <a:noFill/>
            <a:ln cap="flat" cmpd="sng" w="9525">
              <a:solidFill>
                <a:srgbClr val="0944A1"/>
              </a:solidFill>
              <a:prstDash val="dot"/>
              <a:round/>
              <a:headEnd len="sm" w="sm" type="none"/>
              <a:tailEnd len="sm" w="sm" type="none"/>
            </a:ln>
          </p:spPr>
        </p:cxnSp>
        <p:cxnSp>
          <p:nvCxnSpPr>
            <p:cNvPr id="191" name="Google Shape;191;p22"/>
            <p:cNvCxnSpPr/>
            <p:nvPr/>
          </p:nvCxnSpPr>
          <p:spPr>
            <a:xfrm rot="10800000">
              <a:off x="1710066" y="2507000"/>
              <a:ext cx="0" cy="1848300"/>
            </a:xfrm>
            <a:prstGeom prst="straightConnector1">
              <a:avLst/>
            </a:prstGeom>
            <a:noFill/>
            <a:ln cap="flat" cmpd="sng" w="9525">
              <a:solidFill>
                <a:srgbClr val="0944A1"/>
              </a:solidFill>
              <a:prstDash val="dot"/>
              <a:round/>
              <a:headEnd len="sm" w="sm" type="none"/>
              <a:tailEnd len="sm" w="sm" type="none"/>
            </a:ln>
          </p:spPr>
        </p:cxnSp>
        <p:sp>
          <p:nvSpPr>
            <p:cNvPr id="192" name="Google Shape;192;p22"/>
            <p:cNvSpPr txBox="1"/>
            <p:nvPr/>
          </p:nvSpPr>
          <p:spPr>
            <a:xfrm>
              <a:off x="485288" y="2506898"/>
              <a:ext cx="398100" cy="17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0944A1"/>
                  </a:solidFill>
                  <a:latin typeface="Work Sans"/>
                  <a:ea typeface="Work Sans"/>
                  <a:cs typeface="Work Sans"/>
                  <a:sym typeface="Work Sans"/>
                </a:rPr>
                <a:t>W1</a:t>
              </a:r>
              <a:endParaRPr sz="1000">
                <a:solidFill>
                  <a:srgbClr val="0944A1"/>
                </a:solidFill>
                <a:latin typeface="Work Sans"/>
                <a:ea typeface="Work Sans"/>
                <a:cs typeface="Work Sans"/>
                <a:sym typeface="Work Sans"/>
              </a:endParaRPr>
            </a:p>
          </p:txBody>
        </p:sp>
        <p:sp>
          <p:nvSpPr>
            <p:cNvPr id="193" name="Google Shape;193;p22"/>
            <p:cNvSpPr txBox="1"/>
            <p:nvPr/>
          </p:nvSpPr>
          <p:spPr>
            <a:xfrm>
              <a:off x="897288" y="2506898"/>
              <a:ext cx="398100" cy="17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0944A1"/>
                  </a:solidFill>
                  <a:latin typeface="Work Sans"/>
                  <a:ea typeface="Work Sans"/>
                  <a:cs typeface="Work Sans"/>
                  <a:sym typeface="Work Sans"/>
                </a:rPr>
                <a:t>W2</a:t>
              </a:r>
              <a:endParaRPr sz="1000">
                <a:solidFill>
                  <a:srgbClr val="0944A1"/>
                </a:solidFill>
                <a:latin typeface="Work Sans"/>
                <a:ea typeface="Work Sans"/>
                <a:cs typeface="Work Sans"/>
                <a:sym typeface="Work Sans"/>
              </a:endParaRPr>
            </a:p>
          </p:txBody>
        </p:sp>
        <p:sp>
          <p:nvSpPr>
            <p:cNvPr id="194" name="Google Shape;194;p22"/>
            <p:cNvSpPr txBox="1"/>
            <p:nvPr/>
          </p:nvSpPr>
          <p:spPr>
            <a:xfrm>
              <a:off x="1309288" y="2506898"/>
              <a:ext cx="398100" cy="17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0944A1"/>
                  </a:solidFill>
                  <a:latin typeface="Work Sans"/>
                  <a:ea typeface="Work Sans"/>
                  <a:cs typeface="Work Sans"/>
                  <a:sym typeface="Work Sans"/>
                </a:rPr>
                <a:t>W3</a:t>
              </a:r>
              <a:endParaRPr sz="1000">
                <a:solidFill>
                  <a:srgbClr val="0944A1"/>
                </a:solidFill>
                <a:latin typeface="Work Sans"/>
                <a:ea typeface="Work Sans"/>
                <a:cs typeface="Work Sans"/>
                <a:sym typeface="Work Sans"/>
              </a:endParaRPr>
            </a:p>
          </p:txBody>
        </p:sp>
        <p:sp>
          <p:nvSpPr>
            <p:cNvPr id="195" name="Google Shape;195;p22"/>
            <p:cNvSpPr txBox="1"/>
            <p:nvPr/>
          </p:nvSpPr>
          <p:spPr>
            <a:xfrm>
              <a:off x="1721289" y="2506898"/>
              <a:ext cx="398100" cy="17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0944A1"/>
                  </a:solidFill>
                  <a:latin typeface="Work Sans"/>
                  <a:ea typeface="Work Sans"/>
                  <a:cs typeface="Work Sans"/>
                  <a:sym typeface="Work Sans"/>
                </a:rPr>
                <a:t>W4</a:t>
              </a:r>
              <a:endParaRPr sz="1000">
                <a:solidFill>
                  <a:srgbClr val="0944A1"/>
                </a:solidFill>
                <a:latin typeface="Work Sans"/>
                <a:ea typeface="Work Sans"/>
                <a:cs typeface="Work Sans"/>
                <a:sym typeface="Work Sans"/>
              </a:endParaRPr>
            </a:p>
          </p:txBody>
        </p:sp>
        <p:sp>
          <p:nvSpPr>
            <p:cNvPr id="196" name="Google Shape;196;p22"/>
            <p:cNvSpPr txBox="1"/>
            <p:nvPr/>
          </p:nvSpPr>
          <p:spPr>
            <a:xfrm>
              <a:off x="484183" y="1558427"/>
              <a:ext cx="1220700" cy="79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rgbClr val="0944A1"/>
                  </a:solidFill>
                  <a:latin typeface="Work Sans"/>
                  <a:ea typeface="Work Sans"/>
                  <a:cs typeface="Work Sans"/>
                  <a:sym typeface="Work Sans"/>
                </a:rPr>
                <a:t>08</a:t>
              </a:r>
              <a:endParaRPr b="1" sz="4200">
                <a:solidFill>
                  <a:srgbClr val="0944A1"/>
                </a:solidFill>
                <a:latin typeface="Work Sans"/>
                <a:ea typeface="Work Sans"/>
                <a:cs typeface="Work Sans"/>
                <a:sym typeface="Work Sans"/>
              </a:endParaRPr>
            </a:p>
            <a:p>
              <a:pPr indent="0" lvl="0" marL="0" rtl="0" algn="ctr">
                <a:spcBef>
                  <a:spcPts val="0"/>
                </a:spcBef>
                <a:spcAft>
                  <a:spcPts val="0"/>
                </a:spcAft>
                <a:buNone/>
              </a:pPr>
              <a:r>
                <a:rPr b="1" lang="en">
                  <a:solidFill>
                    <a:srgbClr val="0944A1"/>
                  </a:solidFill>
                  <a:latin typeface="Work Sans"/>
                  <a:ea typeface="Work Sans"/>
                  <a:cs typeface="Work Sans"/>
                  <a:sym typeface="Work Sans"/>
                </a:rPr>
                <a:t>August</a:t>
              </a:r>
              <a:endParaRPr b="1">
                <a:solidFill>
                  <a:srgbClr val="0944A1"/>
                </a:solidFill>
                <a:latin typeface="Work Sans"/>
                <a:ea typeface="Work Sans"/>
                <a:cs typeface="Work Sans"/>
                <a:sym typeface="Work Sans"/>
              </a:endParaRPr>
            </a:p>
          </p:txBody>
        </p:sp>
      </p:grpSp>
      <p:sp>
        <p:nvSpPr>
          <p:cNvPr id="197" name="Google Shape;197;p22"/>
          <p:cNvSpPr/>
          <p:nvPr/>
        </p:nvSpPr>
        <p:spPr>
          <a:xfrm>
            <a:off x="1114025" y="2673400"/>
            <a:ext cx="1314600" cy="225600"/>
          </a:xfrm>
          <a:prstGeom prst="rect">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Work Sans"/>
                <a:ea typeface="Work Sans"/>
                <a:cs typeface="Work Sans"/>
                <a:sym typeface="Work Sans"/>
              </a:rPr>
              <a:t>Research</a:t>
            </a:r>
            <a:endParaRPr sz="1200">
              <a:solidFill>
                <a:srgbClr val="FFFFFF"/>
              </a:solidFill>
              <a:latin typeface="Work Sans"/>
              <a:ea typeface="Work Sans"/>
              <a:cs typeface="Work Sans"/>
              <a:sym typeface="Work Sans"/>
            </a:endParaRPr>
          </a:p>
        </p:txBody>
      </p:sp>
      <p:sp>
        <p:nvSpPr>
          <p:cNvPr id="198" name="Google Shape;198;p22"/>
          <p:cNvSpPr/>
          <p:nvPr/>
        </p:nvSpPr>
        <p:spPr>
          <a:xfrm>
            <a:off x="2428506" y="3005369"/>
            <a:ext cx="1283700" cy="265500"/>
          </a:xfrm>
          <a:prstGeom prst="rect">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Work Sans"/>
                <a:ea typeface="Work Sans"/>
                <a:cs typeface="Work Sans"/>
                <a:sym typeface="Work Sans"/>
              </a:rPr>
              <a:t>Market Survey</a:t>
            </a:r>
            <a:endParaRPr sz="1200">
              <a:solidFill>
                <a:srgbClr val="FFFFFF"/>
              </a:solidFill>
              <a:latin typeface="Work Sans"/>
              <a:ea typeface="Work Sans"/>
              <a:cs typeface="Work Sans"/>
              <a:sym typeface="Work Sans"/>
            </a:endParaRPr>
          </a:p>
        </p:txBody>
      </p:sp>
      <p:sp>
        <p:nvSpPr>
          <p:cNvPr id="199" name="Google Shape;199;p22"/>
          <p:cNvSpPr/>
          <p:nvPr/>
        </p:nvSpPr>
        <p:spPr>
          <a:xfrm>
            <a:off x="4572006" y="3833752"/>
            <a:ext cx="2574900" cy="265500"/>
          </a:xfrm>
          <a:prstGeom prst="rect">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Work Sans"/>
                <a:ea typeface="Work Sans"/>
                <a:cs typeface="Work Sans"/>
                <a:sym typeface="Work Sans"/>
              </a:rPr>
              <a:t>Development and Coding</a:t>
            </a:r>
            <a:endParaRPr sz="1200">
              <a:solidFill>
                <a:srgbClr val="FFFFFF"/>
              </a:solidFill>
              <a:latin typeface="Work Sans"/>
              <a:ea typeface="Work Sans"/>
              <a:cs typeface="Work Sans"/>
              <a:sym typeface="Work Sans"/>
            </a:endParaRPr>
          </a:p>
        </p:txBody>
      </p:sp>
      <p:sp>
        <p:nvSpPr>
          <p:cNvPr id="200" name="Google Shape;200;p22"/>
          <p:cNvSpPr/>
          <p:nvPr/>
        </p:nvSpPr>
        <p:spPr>
          <a:xfrm>
            <a:off x="7139745" y="4247975"/>
            <a:ext cx="1314600" cy="265500"/>
          </a:xfrm>
          <a:prstGeom prst="rect">
            <a:avLst/>
          </a:prstGeom>
          <a:solidFill>
            <a:srgbClr val="0E65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Work Sans"/>
                <a:ea typeface="Work Sans"/>
                <a:cs typeface="Work Sans"/>
                <a:sym typeface="Work Sans"/>
              </a:rPr>
              <a:t>Paper Proposal</a:t>
            </a:r>
            <a:endParaRPr sz="1200">
              <a:solidFill>
                <a:srgbClr val="FFFFFF"/>
              </a:solidFill>
              <a:latin typeface="Work Sans"/>
              <a:ea typeface="Work Sans"/>
              <a:cs typeface="Work Sans"/>
              <a:sym typeface="Work Sans"/>
            </a:endParaRPr>
          </a:p>
        </p:txBody>
      </p:sp>
      <p:sp>
        <p:nvSpPr>
          <p:cNvPr id="201" name="Google Shape;201;p22"/>
          <p:cNvSpPr/>
          <p:nvPr/>
        </p:nvSpPr>
        <p:spPr>
          <a:xfrm>
            <a:off x="3703482" y="3419561"/>
            <a:ext cx="890400" cy="265500"/>
          </a:xfrm>
          <a:prstGeom prst="rect">
            <a:avLst/>
          </a:prstGeom>
          <a:solidFill>
            <a:srgbClr val="0C58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Work Sans"/>
                <a:ea typeface="Work Sans"/>
                <a:cs typeface="Work Sans"/>
                <a:sym typeface="Work Sans"/>
              </a:rPr>
              <a:t>Design</a:t>
            </a:r>
            <a:endParaRPr sz="1200">
              <a:solidFill>
                <a:srgbClr val="FFFFFF"/>
              </a:solidFill>
              <a:latin typeface="Work Sans"/>
              <a:ea typeface="Work Sans"/>
              <a:cs typeface="Work Sans"/>
              <a:sym typeface="Work Sans"/>
            </a:endParaRPr>
          </a:p>
        </p:txBody>
      </p:sp>
      <p:sp>
        <p:nvSpPr>
          <p:cNvPr id="202" name="Google Shape;202;p22"/>
          <p:cNvSpPr/>
          <p:nvPr/>
        </p:nvSpPr>
        <p:spPr>
          <a:xfrm>
            <a:off x="3190395" y="3355092"/>
            <a:ext cx="183300" cy="194400"/>
          </a:xfrm>
          <a:prstGeom prst="triangle">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3"/>
          <p:cNvSpPr txBox="1"/>
          <p:nvPr>
            <p:ph type="title"/>
          </p:nvPr>
        </p:nvSpPr>
        <p:spPr>
          <a:xfrm>
            <a:off x="795300" y="60625"/>
            <a:ext cx="71523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Work Sans"/>
                <a:ea typeface="Work Sans"/>
                <a:cs typeface="Work Sans"/>
                <a:sym typeface="Work Sans"/>
              </a:rPr>
              <a:t>Summary</a:t>
            </a:r>
            <a:endParaRPr>
              <a:latin typeface="Work Sans"/>
              <a:ea typeface="Work Sans"/>
              <a:cs typeface="Work Sans"/>
              <a:sym typeface="Work Sans"/>
            </a:endParaRPr>
          </a:p>
        </p:txBody>
      </p:sp>
      <p:sp>
        <p:nvSpPr>
          <p:cNvPr id="208" name="Google Shape;208;p23"/>
          <p:cNvSpPr txBox="1"/>
          <p:nvPr>
            <p:ph idx="4294967295" type="body"/>
          </p:nvPr>
        </p:nvSpPr>
        <p:spPr>
          <a:xfrm>
            <a:off x="795300" y="917850"/>
            <a:ext cx="7553400" cy="35772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666666"/>
              </a:buClr>
              <a:buSzPts val="1400"/>
              <a:buFont typeface="Work Sans"/>
              <a:buChar char="●"/>
            </a:pPr>
            <a:r>
              <a:rPr lang="en" sz="1400">
                <a:solidFill>
                  <a:srgbClr val="666666"/>
                </a:solidFill>
                <a:latin typeface="Work Sans"/>
                <a:ea typeface="Work Sans"/>
                <a:cs typeface="Work Sans"/>
                <a:sym typeface="Work Sans"/>
              </a:rPr>
              <a:t>Tensorflow lite to train the model for mobile devices</a:t>
            </a:r>
            <a:endParaRPr sz="1400">
              <a:solidFill>
                <a:srgbClr val="666666"/>
              </a:solidFill>
              <a:latin typeface="Work Sans"/>
              <a:ea typeface="Work Sans"/>
              <a:cs typeface="Work Sans"/>
              <a:sym typeface="Work Sans"/>
            </a:endParaRPr>
          </a:p>
          <a:p>
            <a:pPr indent="-317500" lvl="0" marL="457200" rtl="0" algn="just">
              <a:spcBef>
                <a:spcPts val="1000"/>
              </a:spcBef>
              <a:spcAft>
                <a:spcPts val="0"/>
              </a:spcAft>
              <a:buClr>
                <a:srgbClr val="666666"/>
              </a:buClr>
              <a:buSzPts val="1400"/>
              <a:buFont typeface="Work Sans"/>
              <a:buChar char="●"/>
            </a:pPr>
            <a:r>
              <a:rPr lang="en" sz="1400">
                <a:solidFill>
                  <a:srgbClr val="666666"/>
                </a:solidFill>
                <a:latin typeface="Work Sans"/>
                <a:ea typeface="Work Sans"/>
                <a:cs typeface="Work Sans"/>
                <a:sym typeface="Work Sans"/>
              </a:rPr>
              <a:t>MongoDB for database</a:t>
            </a:r>
            <a:endParaRPr sz="1400">
              <a:solidFill>
                <a:srgbClr val="666666"/>
              </a:solidFill>
              <a:latin typeface="Work Sans"/>
              <a:ea typeface="Work Sans"/>
              <a:cs typeface="Work Sans"/>
              <a:sym typeface="Work Sans"/>
            </a:endParaRPr>
          </a:p>
          <a:p>
            <a:pPr indent="-317500" lvl="0" marL="457200" rtl="0" algn="just">
              <a:spcBef>
                <a:spcPts val="1000"/>
              </a:spcBef>
              <a:spcAft>
                <a:spcPts val="0"/>
              </a:spcAft>
              <a:buClr>
                <a:srgbClr val="666666"/>
              </a:buClr>
              <a:buSzPts val="1400"/>
              <a:buFont typeface="Work Sans"/>
              <a:buChar char="●"/>
            </a:pPr>
            <a:r>
              <a:rPr lang="en" sz="1400">
                <a:solidFill>
                  <a:srgbClr val="666666"/>
                </a:solidFill>
                <a:latin typeface="Work Sans"/>
                <a:ea typeface="Work Sans"/>
                <a:cs typeface="Work Sans"/>
                <a:sym typeface="Work Sans"/>
              </a:rPr>
              <a:t>Skin color segmentation</a:t>
            </a:r>
            <a:endParaRPr sz="1400">
              <a:solidFill>
                <a:srgbClr val="666666"/>
              </a:solidFill>
              <a:latin typeface="Work Sans"/>
              <a:ea typeface="Work Sans"/>
              <a:cs typeface="Work Sans"/>
              <a:sym typeface="Work Sans"/>
            </a:endParaRPr>
          </a:p>
          <a:p>
            <a:pPr indent="-317500" lvl="0" marL="457200" rtl="0" algn="just">
              <a:spcBef>
                <a:spcPts val="1000"/>
              </a:spcBef>
              <a:spcAft>
                <a:spcPts val="0"/>
              </a:spcAft>
              <a:buClr>
                <a:srgbClr val="666666"/>
              </a:buClr>
              <a:buSzPts val="1400"/>
              <a:buFont typeface="Work Sans"/>
              <a:buChar char="●"/>
            </a:pPr>
            <a:r>
              <a:rPr lang="en" sz="1400">
                <a:solidFill>
                  <a:srgbClr val="666666"/>
                </a:solidFill>
                <a:latin typeface="Work Sans"/>
                <a:ea typeface="Work Sans"/>
                <a:cs typeface="Work Sans"/>
                <a:sym typeface="Work Sans"/>
              </a:rPr>
              <a:t>Image Processing</a:t>
            </a:r>
            <a:endParaRPr sz="1400">
              <a:solidFill>
                <a:srgbClr val="666666"/>
              </a:solidFill>
              <a:latin typeface="Work Sans"/>
              <a:ea typeface="Work Sans"/>
              <a:cs typeface="Work Sans"/>
              <a:sym typeface="Work Sans"/>
            </a:endParaRPr>
          </a:p>
          <a:p>
            <a:pPr indent="-317500" lvl="0" marL="457200" rtl="0" algn="just">
              <a:spcBef>
                <a:spcPts val="1000"/>
              </a:spcBef>
              <a:spcAft>
                <a:spcPts val="0"/>
              </a:spcAft>
              <a:buClr>
                <a:srgbClr val="666666"/>
              </a:buClr>
              <a:buSzPts val="1400"/>
              <a:buFont typeface="Work Sans"/>
              <a:buChar char="●"/>
            </a:pPr>
            <a:r>
              <a:rPr lang="en" sz="1400">
                <a:solidFill>
                  <a:srgbClr val="666666"/>
                </a:solidFill>
                <a:latin typeface="Work Sans"/>
                <a:ea typeface="Work Sans"/>
                <a:cs typeface="Work Sans"/>
                <a:sym typeface="Work Sans"/>
              </a:rPr>
              <a:t>Algorithm search still in process</a:t>
            </a:r>
            <a:endParaRPr sz="1400">
              <a:solidFill>
                <a:srgbClr val="666666"/>
              </a:solidFill>
              <a:latin typeface="Work Sans"/>
              <a:ea typeface="Work Sans"/>
              <a:cs typeface="Work Sans"/>
              <a:sym typeface="Work Sans"/>
            </a:endParaRPr>
          </a:p>
          <a:p>
            <a:pPr indent="0" lvl="0" marL="457200" rtl="0" algn="just">
              <a:spcBef>
                <a:spcPts val="1000"/>
              </a:spcBef>
              <a:spcAft>
                <a:spcPts val="1600"/>
              </a:spcAft>
              <a:buNone/>
            </a:pPr>
            <a:r>
              <a:t/>
            </a:r>
            <a:endParaRPr sz="1400">
              <a:solidFill>
                <a:srgbClr val="666666"/>
              </a:solidFill>
              <a:latin typeface="Work Sans"/>
              <a:ea typeface="Work Sans"/>
              <a:cs typeface="Work Sans"/>
              <a:sym typeface="Work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227850" y="60625"/>
            <a:ext cx="7719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Work Sans"/>
                <a:ea typeface="Work Sans"/>
                <a:cs typeface="Work Sans"/>
                <a:sym typeface="Work Sans"/>
              </a:rPr>
              <a:t>References</a:t>
            </a:r>
            <a:endParaRPr>
              <a:latin typeface="Work Sans"/>
              <a:ea typeface="Work Sans"/>
              <a:cs typeface="Work Sans"/>
              <a:sym typeface="Work Sans"/>
            </a:endParaRPr>
          </a:p>
        </p:txBody>
      </p:sp>
      <p:sp>
        <p:nvSpPr>
          <p:cNvPr id="214" name="Google Shape;214;p24"/>
          <p:cNvSpPr txBox="1"/>
          <p:nvPr>
            <p:ph idx="4294967295" type="body"/>
          </p:nvPr>
        </p:nvSpPr>
        <p:spPr>
          <a:xfrm>
            <a:off x="227850" y="835550"/>
            <a:ext cx="8688300" cy="4161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u="sng">
                <a:solidFill>
                  <a:schemeClr val="hlink"/>
                </a:solidFill>
                <a:latin typeface="Work Sans"/>
                <a:ea typeface="Work Sans"/>
                <a:cs typeface="Work Sans"/>
                <a:sym typeface="Work Sans"/>
                <a:hlinkClick r:id="rId3"/>
              </a:rPr>
              <a:t>[1]</a:t>
            </a:r>
            <a:r>
              <a:rPr lang="en" sz="1400">
                <a:solidFill>
                  <a:srgbClr val="666666"/>
                </a:solidFill>
                <a:latin typeface="Work Sans"/>
                <a:ea typeface="Work Sans"/>
                <a:cs typeface="Work Sans"/>
                <a:sym typeface="Work Sans"/>
              </a:rPr>
              <a:t> Rini Akmeliawati, Melanie Po-Leen Ooi, Ye Chow Kuang, “</a:t>
            </a:r>
            <a:r>
              <a:rPr i="1" lang="en" sz="1400">
                <a:solidFill>
                  <a:srgbClr val="666666"/>
                </a:solidFill>
                <a:latin typeface="Work Sans"/>
                <a:ea typeface="Work Sans"/>
                <a:cs typeface="Work Sans"/>
                <a:sym typeface="Work Sans"/>
              </a:rPr>
              <a:t>Real-Time Malaysian Sign Language Translation using Colour Segmentation and Neural Network</a:t>
            </a:r>
            <a:r>
              <a:rPr lang="en" sz="1400">
                <a:solidFill>
                  <a:srgbClr val="666666"/>
                </a:solidFill>
                <a:latin typeface="Work Sans"/>
                <a:ea typeface="Work Sans"/>
                <a:cs typeface="Work Sans"/>
                <a:sym typeface="Work Sans"/>
              </a:rPr>
              <a:t>”,  IMTC 2007 - Instrumentation and Measurement Technology Conference Warsaw, Poland, 1-3 May 2007.</a:t>
            </a:r>
            <a:endParaRPr sz="1400">
              <a:solidFill>
                <a:srgbClr val="666666"/>
              </a:solidFill>
              <a:latin typeface="Work Sans"/>
              <a:ea typeface="Work Sans"/>
              <a:cs typeface="Work Sans"/>
              <a:sym typeface="Work Sans"/>
            </a:endParaRPr>
          </a:p>
          <a:p>
            <a:pPr indent="0" lvl="0" marL="0" rtl="0" algn="just">
              <a:spcBef>
                <a:spcPts val="1600"/>
              </a:spcBef>
              <a:spcAft>
                <a:spcPts val="0"/>
              </a:spcAft>
              <a:buNone/>
            </a:pPr>
            <a:r>
              <a:rPr lang="en" sz="1400" u="sng">
                <a:solidFill>
                  <a:schemeClr val="hlink"/>
                </a:solidFill>
                <a:latin typeface="Work Sans"/>
                <a:ea typeface="Work Sans"/>
                <a:cs typeface="Work Sans"/>
                <a:sym typeface="Work Sans"/>
                <a:hlinkClick r:id="rId4"/>
              </a:rPr>
              <a:t>[2]</a:t>
            </a:r>
            <a:r>
              <a:rPr lang="en" sz="1400">
                <a:solidFill>
                  <a:srgbClr val="666666"/>
                </a:solidFill>
                <a:latin typeface="Work Sans"/>
                <a:ea typeface="Work Sans"/>
                <a:cs typeface="Work Sans"/>
                <a:sym typeface="Work Sans"/>
              </a:rPr>
              <a:t> Philippe Dreuw∗, Daniel Stein, Thomas Deselaers, David Rybach, Morteza Zahedi, Jan Bungeroth and Hermann Ney, “</a:t>
            </a:r>
            <a:r>
              <a:rPr i="1" lang="en" sz="1400">
                <a:solidFill>
                  <a:srgbClr val="666666"/>
                </a:solidFill>
                <a:latin typeface="Work Sans"/>
                <a:ea typeface="Work Sans"/>
                <a:cs typeface="Work Sans"/>
                <a:sym typeface="Work Sans"/>
              </a:rPr>
              <a:t>Spoken language processing techniques for sign language recognition and translation</a:t>
            </a:r>
            <a:r>
              <a:rPr lang="en" sz="1400">
                <a:solidFill>
                  <a:srgbClr val="666666"/>
                </a:solidFill>
                <a:latin typeface="Work Sans"/>
                <a:ea typeface="Work Sans"/>
                <a:cs typeface="Work Sans"/>
                <a:sym typeface="Work Sans"/>
              </a:rPr>
              <a:t>”,  Human Language Technology and Pattern Recognition, Computer Science Department 6, RWTH Aachen University, Germany, 2008.</a:t>
            </a:r>
            <a:endParaRPr sz="1400">
              <a:solidFill>
                <a:srgbClr val="666666"/>
              </a:solidFill>
              <a:latin typeface="Work Sans"/>
              <a:ea typeface="Work Sans"/>
              <a:cs typeface="Work Sans"/>
              <a:sym typeface="Work Sans"/>
            </a:endParaRPr>
          </a:p>
          <a:p>
            <a:pPr indent="0" lvl="0" marL="0" rtl="0" algn="just">
              <a:spcBef>
                <a:spcPts val="1600"/>
              </a:spcBef>
              <a:spcAft>
                <a:spcPts val="0"/>
              </a:spcAft>
              <a:buNone/>
            </a:pPr>
            <a:r>
              <a:rPr lang="en" sz="1400" u="sng">
                <a:solidFill>
                  <a:schemeClr val="hlink"/>
                </a:solidFill>
                <a:latin typeface="Work Sans"/>
                <a:ea typeface="Work Sans"/>
                <a:cs typeface="Work Sans"/>
                <a:sym typeface="Work Sans"/>
                <a:hlinkClick r:id="rId5"/>
              </a:rPr>
              <a:t>[3]</a:t>
            </a:r>
            <a:r>
              <a:rPr lang="en" sz="1400">
                <a:solidFill>
                  <a:srgbClr val="666666"/>
                </a:solidFill>
                <a:latin typeface="Work Sans"/>
                <a:ea typeface="Work Sans"/>
                <a:cs typeface="Work Sans"/>
                <a:sym typeface="Work Sans"/>
              </a:rPr>
              <a:t> Purva C. Badhe, Vaishali Kulkarni, “</a:t>
            </a:r>
            <a:r>
              <a:rPr i="1" lang="en" sz="1400">
                <a:solidFill>
                  <a:srgbClr val="666666"/>
                </a:solidFill>
                <a:latin typeface="Work Sans"/>
                <a:ea typeface="Work Sans"/>
                <a:cs typeface="Work Sans"/>
                <a:sym typeface="Work Sans"/>
              </a:rPr>
              <a:t>Indian Sign Language Translator Using Gesture Recognition Algorithm</a:t>
            </a:r>
            <a:r>
              <a:rPr lang="en" sz="1400">
                <a:solidFill>
                  <a:srgbClr val="666666"/>
                </a:solidFill>
                <a:latin typeface="Work Sans"/>
                <a:ea typeface="Work Sans"/>
                <a:cs typeface="Work Sans"/>
                <a:sym typeface="Work Sans"/>
              </a:rPr>
              <a:t>”,  IEEE International Conference on Computer Graphics, Vision and Information Security (CGVIS), 2015.</a:t>
            </a:r>
            <a:endParaRPr sz="1400">
              <a:solidFill>
                <a:srgbClr val="666666"/>
              </a:solidFill>
              <a:latin typeface="Work Sans"/>
              <a:ea typeface="Work Sans"/>
              <a:cs typeface="Work Sans"/>
              <a:sym typeface="Work Sans"/>
            </a:endParaRPr>
          </a:p>
          <a:p>
            <a:pPr indent="0" lvl="0" marL="0" rtl="0" algn="just">
              <a:spcBef>
                <a:spcPts val="1600"/>
              </a:spcBef>
              <a:spcAft>
                <a:spcPts val="0"/>
              </a:spcAft>
              <a:buNone/>
            </a:pPr>
            <a:r>
              <a:rPr lang="en" sz="1400" u="sng">
                <a:solidFill>
                  <a:schemeClr val="hlink"/>
                </a:solidFill>
                <a:latin typeface="Work Sans"/>
                <a:ea typeface="Work Sans"/>
                <a:cs typeface="Work Sans"/>
                <a:sym typeface="Work Sans"/>
                <a:hlinkClick r:id="rId6"/>
              </a:rPr>
              <a:t>[4]</a:t>
            </a:r>
            <a:r>
              <a:rPr lang="en" sz="1400">
                <a:solidFill>
                  <a:srgbClr val="666666"/>
                </a:solidFill>
                <a:latin typeface="Work Sans"/>
                <a:ea typeface="Work Sans"/>
                <a:cs typeface="Work Sans"/>
                <a:sym typeface="Work Sans"/>
              </a:rPr>
              <a:t> Mahesh M, Arvind Jayaprakash, Geetha M, “</a:t>
            </a:r>
            <a:r>
              <a:rPr i="1" lang="en" sz="1400">
                <a:solidFill>
                  <a:srgbClr val="666666"/>
                </a:solidFill>
                <a:latin typeface="Work Sans"/>
                <a:ea typeface="Work Sans"/>
                <a:cs typeface="Work Sans"/>
                <a:sym typeface="Work Sans"/>
              </a:rPr>
              <a:t>SIGN LANGUAGE TRANSLATOR FOR MOBILE PLATFORMS</a:t>
            </a:r>
            <a:r>
              <a:rPr lang="en" sz="1400">
                <a:solidFill>
                  <a:srgbClr val="666666"/>
                </a:solidFill>
                <a:latin typeface="Work Sans"/>
                <a:ea typeface="Work Sans"/>
                <a:cs typeface="Work Sans"/>
                <a:sym typeface="Work Sans"/>
              </a:rPr>
              <a:t>”, International Conference on Advances in Computing, Communications and Informatics (ICACCI), 2017.</a:t>
            </a:r>
            <a:endParaRPr sz="1400">
              <a:solidFill>
                <a:srgbClr val="666666"/>
              </a:solidFill>
              <a:latin typeface="Work Sans"/>
              <a:ea typeface="Work Sans"/>
              <a:cs typeface="Work Sans"/>
              <a:sym typeface="Work Sans"/>
            </a:endParaRPr>
          </a:p>
          <a:p>
            <a:pPr indent="0" lvl="0" marL="0" rtl="0" algn="just">
              <a:spcBef>
                <a:spcPts val="1600"/>
              </a:spcBef>
              <a:spcAft>
                <a:spcPts val="0"/>
              </a:spcAft>
              <a:buNone/>
            </a:pPr>
            <a:r>
              <a:t/>
            </a:r>
            <a:endParaRPr sz="1400">
              <a:solidFill>
                <a:srgbClr val="666666"/>
              </a:solidFill>
              <a:latin typeface="Work Sans"/>
              <a:ea typeface="Work Sans"/>
              <a:cs typeface="Work Sans"/>
              <a:sym typeface="Work Sans"/>
            </a:endParaRPr>
          </a:p>
          <a:p>
            <a:pPr indent="0" lvl="0" marL="0" rtl="0" algn="just">
              <a:spcBef>
                <a:spcPts val="1600"/>
              </a:spcBef>
              <a:spcAft>
                <a:spcPts val="0"/>
              </a:spcAft>
              <a:buNone/>
            </a:pPr>
            <a:r>
              <a:t/>
            </a:r>
            <a:endParaRPr sz="1400">
              <a:solidFill>
                <a:srgbClr val="666666"/>
              </a:solidFill>
              <a:latin typeface="Work Sans"/>
              <a:ea typeface="Work Sans"/>
              <a:cs typeface="Work Sans"/>
              <a:sym typeface="Work Sans"/>
            </a:endParaRPr>
          </a:p>
          <a:p>
            <a:pPr indent="0" lvl="0" marL="0" rtl="0" algn="just">
              <a:spcBef>
                <a:spcPts val="1600"/>
              </a:spcBef>
              <a:spcAft>
                <a:spcPts val="0"/>
              </a:spcAft>
              <a:buNone/>
            </a:pPr>
            <a:r>
              <a:t/>
            </a:r>
            <a:endParaRPr sz="1400">
              <a:solidFill>
                <a:srgbClr val="666666"/>
              </a:solidFill>
              <a:latin typeface="Work Sans"/>
              <a:ea typeface="Work Sans"/>
              <a:cs typeface="Work Sans"/>
              <a:sym typeface="Work Sans"/>
            </a:endParaRPr>
          </a:p>
          <a:p>
            <a:pPr indent="0" lvl="0" marL="0" rtl="0" algn="just">
              <a:spcBef>
                <a:spcPts val="1600"/>
              </a:spcBef>
              <a:spcAft>
                <a:spcPts val="1600"/>
              </a:spcAft>
              <a:buNone/>
            </a:pPr>
            <a:r>
              <a:t/>
            </a:r>
            <a:endParaRPr sz="1400">
              <a:solidFill>
                <a:srgbClr val="666666"/>
              </a:solidFill>
              <a:latin typeface="Work Sans"/>
              <a:ea typeface="Work Sans"/>
              <a:cs typeface="Work Sans"/>
              <a:sym typeface="Work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5"/>
          <p:cNvSpPr txBox="1"/>
          <p:nvPr/>
        </p:nvSpPr>
        <p:spPr>
          <a:xfrm>
            <a:off x="144725" y="801575"/>
            <a:ext cx="8780100" cy="41082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 sz="4800"/>
              <a:t>THANK YOU!</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795300" y="60625"/>
            <a:ext cx="71523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Work Sans"/>
                <a:ea typeface="Work Sans"/>
                <a:cs typeface="Work Sans"/>
                <a:sym typeface="Work Sans"/>
              </a:rPr>
              <a:t>Index</a:t>
            </a:r>
            <a:endParaRPr>
              <a:latin typeface="Work Sans"/>
              <a:ea typeface="Work Sans"/>
              <a:cs typeface="Work Sans"/>
              <a:sym typeface="Work Sans"/>
            </a:endParaRPr>
          </a:p>
        </p:txBody>
      </p:sp>
      <p:sp>
        <p:nvSpPr>
          <p:cNvPr id="74" name="Google Shape;74;p14"/>
          <p:cNvSpPr txBox="1"/>
          <p:nvPr>
            <p:ph idx="4294967295" type="body"/>
          </p:nvPr>
        </p:nvSpPr>
        <p:spPr>
          <a:xfrm>
            <a:off x="795300" y="1008475"/>
            <a:ext cx="7553400" cy="35772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666666"/>
              </a:buClr>
              <a:buSzPts val="1400"/>
              <a:buFont typeface="Work Sans"/>
              <a:buAutoNum type="arabicPeriod"/>
            </a:pPr>
            <a:r>
              <a:rPr lang="en" sz="1400">
                <a:solidFill>
                  <a:srgbClr val="666666"/>
                </a:solidFill>
                <a:latin typeface="Work Sans"/>
                <a:ea typeface="Work Sans"/>
                <a:cs typeface="Work Sans"/>
                <a:sym typeface="Work Sans"/>
              </a:rPr>
              <a:t>Introduction</a:t>
            </a:r>
            <a:endParaRPr sz="1400">
              <a:solidFill>
                <a:srgbClr val="666666"/>
              </a:solidFill>
              <a:latin typeface="Work Sans"/>
              <a:ea typeface="Work Sans"/>
              <a:cs typeface="Work Sans"/>
              <a:sym typeface="Work Sans"/>
            </a:endParaRPr>
          </a:p>
          <a:p>
            <a:pPr indent="-317500" lvl="0" marL="457200" rtl="0" algn="just">
              <a:spcBef>
                <a:spcPts val="1000"/>
              </a:spcBef>
              <a:spcAft>
                <a:spcPts val="0"/>
              </a:spcAft>
              <a:buClr>
                <a:srgbClr val="666666"/>
              </a:buClr>
              <a:buSzPts val="1400"/>
              <a:buFont typeface="Work Sans"/>
              <a:buAutoNum type="arabicPeriod"/>
            </a:pPr>
            <a:r>
              <a:rPr lang="en" sz="1400">
                <a:solidFill>
                  <a:srgbClr val="666666"/>
                </a:solidFill>
                <a:latin typeface="Work Sans"/>
                <a:ea typeface="Work Sans"/>
                <a:cs typeface="Work Sans"/>
                <a:sym typeface="Work Sans"/>
              </a:rPr>
              <a:t>Abstract</a:t>
            </a:r>
            <a:endParaRPr sz="1400">
              <a:solidFill>
                <a:srgbClr val="666666"/>
              </a:solidFill>
              <a:latin typeface="Work Sans"/>
              <a:ea typeface="Work Sans"/>
              <a:cs typeface="Work Sans"/>
              <a:sym typeface="Work Sans"/>
            </a:endParaRPr>
          </a:p>
          <a:p>
            <a:pPr indent="-317500" lvl="0" marL="457200" rtl="0" algn="just">
              <a:spcBef>
                <a:spcPts val="1000"/>
              </a:spcBef>
              <a:spcAft>
                <a:spcPts val="0"/>
              </a:spcAft>
              <a:buClr>
                <a:srgbClr val="666666"/>
              </a:buClr>
              <a:buSzPts val="1400"/>
              <a:buFont typeface="Work Sans"/>
              <a:buAutoNum type="arabicPeriod"/>
            </a:pPr>
            <a:r>
              <a:rPr lang="en" sz="1400">
                <a:solidFill>
                  <a:srgbClr val="666666"/>
                </a:solidFill>
                <a:latin typeface="Work Sans"/>
                <a:ea typeface="Work Sans"/>
                <a:cs typeface="Work Sans"/>
                <a:sym typeface="Work Sans"/>
              </a:rPr>
              <a:t>Literature Review</a:t>
            </a:r>
            <a:endParaRPr sz="1400">
              <a:solidFill>
                <a:srgbClr val="666666"/>
              </a:solidFill>
              <a:latin typeface="Work Sans"/>
              <a:ea typeface="Work Sans"/>
              <a:cs typeface="Work Sans"/>
              <a:sym typeface="Work Sans"/>
            </a:endParaRPr>
          </a:p>
          <a:p>
            <a:pPr indent="-317500" lvl="0" marL="457200" rtl="0" algn="just">
              <a:spcBef>
                <a:spcPts val="1000"/>
              </a:spcBef>
              <a:spcAft>
                <a:spcPts val="0"/>
              </a:spcAft>
              <a:buClr>
                <a:srgbClr val="666666"/>
              </a:buClr>
              <a:buSzPts val="1400"/>
              <a:buFont typeface="Work Sans"/>
              <a:buAutoNum type="arabicPeriod"/>
            </a:pPr>
            <a:r>
              <a:rPr lang="en" sz="1400">
                <a:solidFill>
                  <a:srgbClr val="666666"/>
                </a:solidFill>
                <a:latin typeface="Work Sans"/>
                <a:ea typeface="Work Sans"/>
                <a:cs typeface="Work Sans"/>
                <a:sym typeface="Work Sans"/>
              </a:rPr>
              <a:t>Problem Statement</a:t>
            </a:r>
            <a:endParaRPr sz="1400">
              <a:solidFill>
                <a:srgbClr val="666666"/>
              </a:solidFill>
              <a:latin typeface="Work Sans"/>
              <a:ea typeface="Work Sans"/>
              <a:cs typeface="Work Sans"/>
              <a:sym typeface="Work Sans"/>
            </a:endParaRPr>
          </a:p>
          <a:p>
            <a:pPr indent="-317500" lvl="0" marL="457200" rtl="0" algn="just">
              <a:spcBef>
                <a:spcPts val="1000"/>
              </a:spcBef>
              <a:spcAft>
                <a:spcPts val="0"/>
              </a:spcAft>
              <a:buClr>
                <a:srgbClr val="666666"/>
              </a:buClr>
              <a:buSzPts val="1400"/>
              <a:buFont typeface="Work Sans"/>
              <a:buAutoNum type="arabicPeriod"/>
            </a:pPr>
            <a:r>
              <a:rPr lang="en" sz="1400">
                <a:solidFill>
                  <a:srgbClr val="666666"/>
                </a:solidFill>
                <a:latin typeface="Work Sans"/>
                <a:ea typeface="Work Sans"/>
                <a:cs typeface="Work Sans"/>
                <a:sym typeface="Work Sans"/>
              </a:rPr>
              <a:t>Project Scope</a:t>
            </a:r>
            <a:endParaRPr sz="1400">
              <a:solidFill>
                <a:srgbClr val="666666"/>
              </a:solidFill>
              <a:latin typeface="Work Sans"/>
              <a:ea typeface="Work Sans"/>
              <a:cs typeface="Work Sans"/>
              <a:sym typeface="Work Sans"/>
            </a:endParaRPr>
          </a:p>
          <a:p>
            <a:pPr indent="-317500" lvl="0" marL="457200" rtl="0" algn="just">
              <a:spcBef>
                <a:spcPts val="1000"/>
              </a:spcBef>
              <a:spcAft>
                <a:spcPts val="0"/>
              </a:spcAft>
              <a:buClr>
                <a:srgbClr val="666666"/>
              </a:buClr>
              <a:buSzPts val="1400"/>
              <a:buFont typeface="Work Sans"/>
              <a:buAutoNum type="arabicPeriod"/>
            </a:pPr>
            <a:r>
              <a:rPr lang="en" sz="1400">
                <a:solidFill>
                  <a:srgbClr val="666666"/>
                </a:solidFill>
                <a:latin typeface="Work Sans"/>
                <a:ea typeface="Work Sans"/>
                <a:cs typeface="Work Sans"/>
                <a:sym typeface="Work Sans"/>
              </a:rPr>
              <a:t>Use Case Diagram</a:t>
            </a:r>
            <a:endParaRPr sz="1400">
              <a:solidFill>
                <a:srgbClr val="666666"/>
              </a:solidFill>
              <a:latin typeface="Work Sans"/>
              <a:ea typeface="Work Sans"/>
              <a:cs typeface="Work Sans"/>
              <a:sym typeface="Work Sans"/>
            </a:endParaRPr>
          </a:p>
          <a:p>
            <a:pPr indent="-317500" lvl="0" marL="457200" rtl="0" algn="just">
              <a:spcBef>
                <a:spcPts val="1000"/>
              </a:spcBef>
              <a:spcAft>
                <a:spcPts val="0"/>
              </a:spcAft>
              <a:buClr>
                <a:srgbClr val="666666"/>
              </a:buClr>
              <a:buSzPts val="1400"/>
              <a:buFont typeface="Work Sans"/>
              <a:buAutoNum type="arabicPeriod"/>
            </a:pPr>
            <a:r>
              <a:rPr lang="en" sz="1400">
                <a:solidFill>
                  <a:srgbClr val="666666"/>
                </a:solidFill>
                <a:latin typeface="Work Sans"/>
                <a:ea typeface="Work Sans"/>
                <a:cs typeface="Work Sans"/>
                <a:sym typeface="Work Sans"/>
              </a:rPr>
              <a:t>Project Future Plan</a:t>
            </a:r>
            <a:endParaRPr sz="1400">
              <a:solidFill>
                <a:srgbClr val="666666"/>
              </a:solidFill>
              <a:latin typeface="Work Sans"/>
              <a:ea typeface="Work Sans"/>
              <a:cs typeface="Work Sans"/>
              <a:sym typeface="Work Sans"/>
            </a:endParaRPr>
          </a:p>
          <a:p>
            <a:pPr indent="-317500" lvl="0" marL="457200" rtl="0" algn="just">
              <a:spcBef>
                <a:spcPts val="1000"/>
              </a:spcBef>
              <a:spcAft>
                <a:spcPts val="0"/>
              </a:spcAft>
              <a:buClr>
                <a:srgbClr val="666666"/>
              </a:buClr>
              <a:buSzPts val="1400"/>
              <a:buFont typeface="Work Sans"/>
              <a:buAutoNum type="arabicPeriod"/>
            </a:pPr>
            <a:r>
              <a:rPr lang="en" sz="1400">
                <a:solidFill>
                  <a:srgbClr val="666666"/>
                </a:solidFill>
                <a:latin typeface="Work Sans"/>
                <a:ea typeface="Work Sans"/>
                <a:cs typeface="Work Sans"/>
                <a:sym typeface="Work Sans"/>
              </a:rPr>
              <a:t>Summary</a:t>
            </a:r>
            <a:endParaRPr sz="1400">
              <a:solidFill>
                <a:srgbClr val="666666"/>
              </a:solidFill>
              <a:latin typeface="Work Sans"/>
              <a:ea typeface="Work Sans"/>
              <a:cs typeface="Work Sans"/>
              <a:sym typeface="Work Sans"/>
            </a:endParaRPr>
          </a:p>
          <a:p>
            <a:pPr indent="-317500" lvl="0" marL="457200" rtl="0" algn="just">
              <a:spcBef>
                <a:spcPts val="1000"/>
              </a:spcBef>
              <a:spcAft>
                <a:spcPts val="1000"/>
              </a:spcAft>
              <a:buClr>
                <a:srgbClr val="666666"/>
              </a:buClr>
              <a:buSzPts val="1400"/>
              <a:buFont typeface="Work Sans"/>
              <a:buAutoNum type="arabicPeriod"/>
            </a:pPr>
            <a:r>
              <a:rPr lang="en" sz="1400">
                <a:solidFill>
                  <a:srgbClr val="666666"/>
                </a:solidFill>
                <a:latin typeface="Work Sans"/>
                <a:ea typeface="Work Sans"/>
                <a:cs typeface="Work Sans"/>
                <a:sym typeface="Work Sans"/>
              </a:rPr>
              <a:t>Reference</a:t>
            </a:r>
            <a:endParaRPr sz="1400">
              <a:solidFill>
                <a:srgbClr val="666666"/>
              </a:solidFill>
              <a:latin typeface="Work Sans"/>
              <a:ea typeface="Work Sans"/>
              <a:cs typeface="Work Sans"/>
              <a:sym typeface="Work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226078" y="357800"/>
            <a:ext cx="2808000" cy="95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Work Sans"/>
                <a:ea typeface="Work Sans"/>
                <a:cs typeface="Work Sans"/>
                <a:sym typeface="Work Sans"/>
              </a:rPr>
              <a:t>Abstract</a:t>
            </a:r>
            <a:endParaRPr sz="3000">
              <a:latin typeface="Work Sans"/>
              <a:ea typeface="Work Sans"/>
              <a:cs typeface="Work Sans"/>
              <a:sym typeface="Work Sans"/>
            </a:endParaRPr>
          </a:p>
        </p:txBody>
      </p:sp>
      <p:sp>
        <p:nvSpPr>
          <p:cNvPr id="80" name="Google Shape;80;p15"/>
          <p:cNvSpPr txBox="1"/>
          <p:nvPr>
            <p:ph idx="1" type="body"/>
          </p:nvPr>
        </p:nvSpPr>
        <p:spPr>
          <a:xfrm>
            <a:off x="3772975" y="357800"/>
            <a:ext cx="4887000" cy="286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666666"/>
                </a:solidFill>
                <a:latin typeface="Work Sans"/>
                <a:ea typeface="Work Sans"/>
                <a:cs typeface="Work Sans"/>
                <a:sym typeface="Work Sans"/>
              </a:rPr>
              <a:t>Sign language is used by people who are speaking and hearing disability with uses hand motion. A person with this disability is usually unable to communicate with a person who is unable to understand sign language. It discusses an improved method for sign language recognition and conversion of speech to signs or vice versa. The algorithm devised is capable of extracting signs from video sequences using skin color segmentation. It distinguishes between static and dynamic gestures and extracts the appropriate feature vector. </a:t>
            </a:r>
            <a:endParaRPr sz="1400">
              <a:solidFill>
                <a:srgbClr val="666666"/>
              </a:solidFill>
              <a:latin typeface="Work Sans"/>
              <a:ea typeface="Work Sans"/>
              <a:cs typeface="Work Sans"/>
              <a:sym typeface="Work Sans"/>
            </a:endParaRPr>
          </a:p>
          <a:p>
            <a:pPr indent="0" lvl="0" marL="0" rtl="0" algn="just">
              <a:spcBef>
                <a:spcPts val="1600"/>
              </a:spcBef>
              <a:spcAft>
                <a:spcPts val="1600"/>
              </a:spcAft>
              <a:buNone/>
            </a:pPr>
            <a:r>
              <a:t/>
            </a:r>
            <a:endParaRPr sz="1400">
              <a:solidFill>
                <a:srgbClr val="666666"/>
              </a:solidFill>
              <a:latin typeface="Work Sans"/>
              <a:ea typeface="Work Sans"/>
              <a:cs typeface="Work Sans"/>
              <a:sym typeface="Work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795300" y="60625"/>
            <a:ext cx="71523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Work Sans"/>
                <a:ea typeface="Work Sans"/>
                <a:cs typeface="Work Sans"/>
                <a:sym typeface="Work Sans"/>
              </a:rPr>
              <a:t>Introduction</a:t>
            </a:r>
            <a:endParaRPr>
              <a:latin typeface="Work Sans"/>
              <a:ea typeface="Work Sans"/>
              <a:cs typeface="Work Sans"/>
              <a:sym typeface="Work Sans"/>
            </a:endParaRPr>
          </a:p>
        </p:txBody>
      </p:sp>
      <p:sp>
        <p:nvSpPr>
          <p:cNvPr id="86" name="Google Shape;86;p16"/>
          <p:cNvSpPr txBox="1"/>
          <p:nvPr>
            <p:ph idx="4294967295" type="body"/>
          </p:nvPr>
        </p:nvSpPr>
        <p:spPr>
          <a:xfrm>
            <a:off x="795300" y="1163400"/>
            <a:ext cx="7553400" cy="28167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666666"/>
              </a:buClr>
              <a:buSzPts val="1400"/>
              <a:buFont typeface="Work Sans"/>
              <a:buChar char="●"/>
            </a:pPr>
            <a:r>
              <a:rPr lang="en" sz="1400">
                <a:solidFill>
                  <a:srgbClr val="666666"/>
                </a:solidFill>
                <a:latin typeface="Work Sans"/>
                <a:ea typeface="Work Sans"/>
                <a:cs typeface="Work Sans"/>
                <a:sym typeface="Work Sans"/>
              </a:rPr>
              <a:t>Communication is the basic form for exchanging thoughts, views, perception and the ideas we think. </a:t>
            </a:r>
            <a:endParaRPr sz="1400">
              <a:solidFill>
                <a:srgbClr val="666666"/>
              </a:solidFill>
              <a:latin typeface="Work Sans"/>
              <a:ea typeface="Work Sans"/>
              <a:cs typeface="Work Sans"/>
              <a:sym typeface="Work Sans"/>
            </a:endParaRPr>
          </a:p>
          <a:p>
            <a:pPr indent="-317500" lvl="0" marL="457200" rtl="0" algn="just">
              <a:spcBef>
                <a:spcPts val="0"/>
              </a:spcBef>
              <a:spcAft>
                <a:spcPts val="0"/>
              </a:spcAft>
              <a:buClr>
                <a:srgbClr val="666666"/>
              </a:buClr>
              <a:buSzPts val="1400"/>
              <a:buFont typeface="Work Sans"/>
              <a:buChar char="●"/>
            </a:pPr>
            <a:r>
              <a:rPr lang="en" sz="1400">
                <a:solidFill>
                  <a:srgbClr val="666666"/>
                </a:solidFill>
                <a:latin typeface="Work Sans"/>
                <a:ea typeface="Work Sans"/>
                <a:cs typeface="Work Sans"/>
                <a:sym typeface="Work Sans"/>
              </a:rPr>
              <a:t>The person suffering from hearing and speaking disabilities knows sign language and whenever they want to communicate with us they do it via gestures i.e. sign language and most of the times we are unaware as to what it means.</a:t>
            </a:r>
            <a:endParaRPr sz="1400">
              <a:solidFill>
                <a:srgbClr val="666666"/>
              </a:solidFill>
              <a:latin typeface="Work Sans"/>
              <a:ea typeface="Work Sans"/>
              <a:cs typeface="Work Sans"/>
              <a:sym typeface="Work Sans"/>
            </a:endParaRPr>
          </a:p>
          <a:p>
            <a:pPr indent="-317500" lvl="0" marL="457200" rtl="0" algn="just">
              <a:spcBef>
                <a:spcPts val="0"/>
              </a:spcBef>
              <a:spcAft>
                <a:spcPts val="0"/>
              </a:spcAft>
              <a:buClr>
                <a:srgbClr val="666666"/>
              </a:buClr>
              <a:buSzPts val="1400"/>
              <a:buFont typeface="Work Sans"/>
              <a:buChar char="●"/>
            </a:pPr>
            <a:r>
              <a:rPr lang="en" sz="1400">
                <a:solidFill>
                  <a:srgbClr val="666666"/>
                </a:solidFill>
                <a:latin typeface="Work Sans"/>
                <a:ea typeface="Work Sans"/>
                <a:cs typeface="Work Sans"/>
                <a:sym typeface="Work Sans"/>
              </a:rPr>
              <a:t>Hence to bridge the gap, we are creating a sign language translator which would not only translate gesture performed by these person and it will convert it into text &amp; audio and also it will convert text/audio from us to sign language.</a:t>
            </a:r>
            <a:endParaRPr sz="1400">
              <a:solidFill>
                <a:srgbClr val="666666"/>
              </a:solidFill>
              <a:latin typeface="Work Sans"/>
              <a:ea typeface="Work Sans"/>
              <a:cs typeface="Work Sans"/>
              <a:sym typeface="Work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795300" y="60625"/>
            <a:ext cx="71523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Work Sans"/>
                <a:ea typeface="Work Sans"/>
                <a:cs typeface="Work Sans"/>
                <a:sym typeface="Work Sans"/>
              </a:rPr>
              <a:t>Literature Review</a:t>
            </a:r>
            <a:endParaRPr>
              <a:latin typeface="Work Sans"/>
              <a:ea typeface="Work Sans"/>
              <a:cs typeface="Work Sans"/>
              <a:sym typeface="Work Sans"/>
            </a:endParaRPr>
          </a:p>
        </p:txBody>
      </p:sp>
      <p:graphicFrame>
        <p:nvGraphicFramePr>
          <p:cNvPr id="92" name="Google Shape;92;p17"/>
          <p:cNvGraphicFramePr/>
          <p:nvPr/>
        </p:nvGraphicFramePr>
        <p:xfrm>
          <a:off x="356900" y="1085288"/>
          <a:ext cx="3000000" cy="3000000"/>
        </p:xfrm>
        <a:graphic>
          <a:graphicData uri="http://schemas.openxmlformats.org/drawingml/2006/table">
            <a:tbl>
              <a:tblPr>
                <a:noFill/>
                <a:tableStyleId>{7EEF76A7-D268-42E2-B34C-E57FE6DD6693}</a:tableStyleId>
              </a:tblPr>
              <a:tblGrid>
                <a:gridCol w="2107550"/>
                <a:gridCol w="2107550"/>
                <a:gridCol w="2107550"/>
                <a:gridCol w="2107550"/>
              </a:tblGrid>
              <a:tr h="375425">
                <a:tc>
                  <a:txBody>
                    <a:bodyPr>
                      <a:noAutofit/>
                    </a:bodyPr>
                    <a:lstStyle/>
                    <a:p>
                      <a:pPr indent="0" lvl="0" marL="0" rtl="0" algn="ctr">
                        <a:spcBef>
                          <a:spcPts val="0"/>
                        </a:spcBef>
                        <a:spcAft>
                          <a:spcPts val="0"/>
                        </a:spcAft>
                        <a:buNone/>
                      </a:pPr>
                      <a:r>
                        <a:rPr b="1" lang="en" sz="1200">
                          <a:latin typeface="Work Sans"/>
                          <a:ea typeface="Work Sans"/>
                          <a:cs typeface="Work Sans"/>
                          <a:sym typeface="Work Sans"/>
                        </a:rPr>
                        <a:t>Paper Title</a:t>
                      </a:r>
                      <a:endParaRPr b="1" sz="1200">
                        <a:latin typeface="Work Sans"/>
                        <a:ea typeface="Work Sans"/>
                        <a:cs typeface="Work Sans"/>
                        <a:sym typeface="Work Sans"/>
                      </a:endParaRPr>
                    </a:p>
                  </a:txBody>
                  <a:tcPr marT="91425" marB="91425" marR="91425" marL="91425"/>
                </a:tc>
                <a:tc>
                  <a:txBody>
                    <a:bodyPr>
                      <a:noAutofit/>
                    </a:bodyPr>
                    <a:lstStyle/>
                    <a:p>
                      <a:pPr indent="0" lvl="0" marL="0" rtl="0" algn="ctr">
                        <a:spcBef>
                          <a:spcPts val="0"/>
                        </a:spcBef>
                        <a:spcAft>
                          <a:spcPts val="0"/>
                        </a:spcAft>
                        <a:buNone/>
                      </a:pPr>
                      <a:r>
                        <a:rPr b="1" lang="en" sz="1200">
                          <a:latin typeface="Work Sans"/>
                          <a:ea typeface="Work Sans"/>
                          <a:cs typeface="Work Sans"/>
                          <a:sym typeface="Work Sans"/>
                        </a:rPr>
                        <a:t>Aim</a:t>
                      </a:r>
                      <a:endParaRPr b="1" sz="1200">
                        <a:latin typeface="Work Sans"/>
                        <a:ea typeface="Work Sans"/>
                        <a:cs typeface="Work Sans"/>
                        <a:sym typeface="Work Sans"/>
                      </a:endParaRPr>
                    </a:p>
                  </a:txBody>
                  <a:tcPr marT="91425" marB="91425" marR="91425" marL="91425"/>
                </a:tc>
                <a:tc>
                  <a:txBody>
                    <a:bodyPr>
                      <a:noAutofit/>
                    </a:bodyPr>
                    <a:lstStyle/>
                    <a:p>
                      <a:pPr indent="0" lvl="0" marL="0" rtl="0" algn="ctr">
                        <a:spcBef>
                          <a:spcPts val="0"/>
                        </a:spcBef>
                        <a:spcAft>
                          <a:spcPts val="0"/>
                        </a:spcAft>
                        <a:buNone/>
                      </a:pPr>
                      <a:r>
                        <a:rPr b="1" lang="en" sz="1200">
                          <a:latin typeface="Work Sans"/>
                          <a:ea typeface="Work Sans"/>
                          <a:cs typeface="Work Sans"/>
                          <a:sym typeface="Work Sans"/>
                        </a:rPr>
                        <a:t>Merits </a:t>
                      </a:r>
                      <a:endParaRPr b="1" sz="1200">
                        <a:latin typeface="Work Sans"/>
                        <a:ea typeface="Work Sans"/>
                        <a:cs typeface="Work Sans"/>
                        <a:sym typeface="Work Sans"/>
                      </a:endParaRPr>
                    </a:p>
                  </a:txBody>
                  <a:tcPr marT="91425" marB="91425" marR="91425" marL="91425"/>
                </a:tc>
                <a:tc>
                  <a:txBody>
                    <a:bodyPr>
                      <a:noAutofit/>
                    </a:bodyPr>
                    <a:lstStyle/>
                    <a:p>
                      <a:pPr indent="0" lvl="0" marL="0" rtl="0" algn="ctr">
                        <a:spcBef>
                          <a:spcPts val="0"/>
                        </a:spcBef>
                        <a:spcAft>
                          <a:spcPts val="0"/>
                        </a:spcAft>
                        <a:buNone/>
                      </a:pPr>
                      <a:r>
                        <a:rPr b="1" lang="en" sz="1200">
                          <a:latin typeface="Work Sans"/>
                          <a:ea typeface="Work Sans"/>
                          <a:cs typeface="Work Sans"/>
                          <a:sym typeface="Work Sans"/>
                        </a:rPr>
                        <a:t>Limitations</a:t>
                      </a:r>
                      <a:endParaRPr b="1" sz="1200">
                        <a:latin typeface="Work Sans"/>
                        <a:ea typeface="Work Sans"/>
                        <a:cs typeface="Work Sans"/>
                        <a:sym typeface="Work Sans"/>
                      </a:endParaRPr>
                    </a:p>
                  </a:txBody>
                  <a:tcPr marT="91425" marB="91425" marR="91425" marL="91425"/>
                </a:tc>
              </a:tr>
              <a:tr h="1523250">
                <a:tc>
                  <a:txBody>
                    <a:bodyPr>
                      <a:noAutofit/>
                    </a:bodyPr>
                    <a:lstStyle/>
                    <a:p>
                      <a:pPr indent="0" lvl="0" marL="0" rtl="0" algn="l">
                        <a:spcBef>
                          <a:spcPts val="0"/>
                        </a:spcBef>
                        <a:spcAft>
                          <a:spcPts val="0"/>
                        </a:spcAft>
                        <a:buNone/>
                      </a:pPr>
                      <a:r>
                        <a:rPr lang="en" sz="1200">
                          <a:latin typeface="Work Sans"/>
                          <a:ea typeface="Work Sans"/>
                          <a:cs typeface="Work Sans"/>
                          <a:sym typeface="Work Sans"/>
                        </a:rPr>
                        <a:t>[1] Real-Time Malaysian Sign Language Translation using Colour Segmentation and Neural Network</a:t>
                      </a:r>
                      <a:endParaRPr sz="1200">
                        <a:latin typeface="Work Sans"/>
                        <a:ea typeface="Work Sans"/>
                        <a:cs typeface="Work Sans"/>
                        <a:sym typeface="Work Sans"/>
                      </a:endParaRPr>
                    </a:p>
                  </a:txBody>
                  <a:tcPr marT="91425" marB="91425" marR="91425" marL="91425"/>
                </a:tc>
                <a:tc>
                  <a:txBody>
                    <a:bodyPr>
                      <a:noAutofit/>
                    </a:bodyPr>
                    <a:lstStyle/>
                    <a:p>
                      <a:pPr indent="0" lvl="0" marL="0" rtl="0" algn="l">
                        <a:spcBef>
                          <a:spcPts val="0"/>
                        </a:spcBef>
                        <a:spcAft>
                          <a:spcPts val="0"/>
                        </a:spcAft>
                        <a:buNone/>
                      </a:pPr>
                      <a:r>
                        <a:rPr lang="en" sz="1200">
                          <a:latin typeface="Work Sans"/>
                          <a:ea typeface="Work Sans"/>
                          <a:cs typeface="Work Sans"/>
                          <a:sym typeface="Work Sans"/>
                        </a:rPr>
                        <a:t>Automatic sign-language translator provides a real-time English translation of the Malaysian SL. </a:t>
                      </a:r>
                      <a:endParaRPr sz="1200">
                        <a:latin typeface="Work Sans"/>
                        <a:ea typeface="Work Sans"/>
                        <a:cs typeface="Work Sans"/>
                        <a:sym typeface="Work Sans"/>
                      </a:endParaRPr>
                    </a:p>
                  </a:txBody>
                  <a:tcPr marT="91425" marB="91425" marR="91425" marL="91425"/>
                </a:tc>
                <a:tc>
                  <a:txBody>
                    <a:bodyPr>
                      <a:noAutofit/>
                    </a:bodyPr>
                    <a:lstStyle/>
                    <a:p>
                      <a:pPr indent="0" lvl="0" marL="0" rtl="0" algn="l">
                        <a:spcBef>
                          <a:spcPts val="0"/>
                        </a:spcBef>
                        <a:spcAft>
                          <a:spcPts val="0"/>
                        </a:spcAft>
                        <a:buNone/>
                      </a:pPr>
                      <a:r>
                        <a:rPr lang="en" sz="1200">
                          <a:latin typeface="Work Sans"/>
                          <a:ea typeface="Work Sans"/>
                          <a:cs typeface="Work Sans"/>
                          <a:sym typeface="Work Sans"/>
                        </a:rPr>
                        <a:t>Using custom made colored gloves makes it easy to recognize the hand positions and hand gestures and also makes it easy to use color segmentation technique</a:t>
                      </a:r>
                      <a:endParaRPr sz="1200">
                        <a:latin typeface="Work Sans"/>
                        <a:ea typeface="Work Sans"/>
                        <a:cs typeface="Work Sans"/>
                        <a:sym typeface="Work Sans"/>
                      </a:endParaRPr>
                    </a:p>
                  </a:txBody>
                  <a:tcPr marT="91425" marB="91425" marR="91425" marL="91425"/>
                </a:tc>
                <a:tc>
                  <a:txBody>
                    <a:bodyPr>
                      <a:noAutofit/>
                    </a:bodyPr>
                    <a:lstStyle/>
                    <a:p>
                      <a:pPr indent="0" lvl="0" marL="0" rtl="0" algn="l">
                        <a:spcBef>
                          <a:spcPts val="0"/>
                        </a:spcBef>
                        <a:spcAft>
                          <a:spcPts val="0"/>
                        </a:spcAft>
                        <a:buNone/>
                      </a:pPr>
                      <a:r>
                        <a:rPr lang="en" sz="1200">
                          <a:latin typeface="Work Sans"/>
                          <a:ea typeface="Work Sans"/>
                          <a:cs typeface="Work Sans"/>
                          <a:sym typeface="Work Sans"/>
                        </a:rPr>
                        <a:t>Custom made gloves hinders the natural way of signing.</a:t>
                      </a:r>
                      <a:endParaRPr sz="1200">
                        <a:latin typeface="Work Sans"/>
                        <a:ea typeface="Work Sans"/>
                        <a:cs typeface="Work Sans"/>
                        <a:sym typeface="Work Sans"/>
                      </a:endParaRPr>
                    </a:p>
                    <a:p>
                      <a:pPr indent="0" lvl="0" marL="0" rtl="0" algn="l">
                        <a:spcBef>
                          <a:spcPts val="0"/>
                        </a:spcBef>
                        <a:spcAft>
                          <a:spcPts val="0"/>
                        </a:spcAft>
                        <a:buNone/>
                      </a:pPr>
                      <a:r>
                        <a:rPr lang="en" sz="1200">
                          <a:latin typeface="Work Sans"/>
                          <a:ea typeface="Work Sans"/>
                          <a:cs typeface="Work Sans"/>
                          <a:sym typeface="Work Sans"/>
                        </a:rPr>
                        <a:t>Making gloves for everyone is costly and not feasible.</a:t>
                      </a:r>
                      <a:endParaRPr sz="1200">
                        <a:latin typeface="Work Sans"/>
                        <a:ea typeface="Work Sans"/>
                        <a:cs typeface="Work Sans"/>
                        <a:sym typeface="Work Sans"/>
                      </a:endParaRPr>
                    </a:p>
                  </a:txBody>
                  <a:tcPr marT="91425" marB="91425" marR="91425" marL="91425"/>
                </a:tc>
              </a:tr>
              <a:tr h="1523250">
                <a:tc>
                  <a:txBody>
                    <a:bodyPr>
                      <a:noAutofit/>
                    </a:bodyPr>
                    <a:lstStyle/>
                    <a:p>
                      <a:pPr indent="0" lvl="0" marL="0" rtl="0" algn="l">
                        <a:spcBef>
                          <a:spcPts val="0"/>
                        </a:spcBef>
                        <a:spcAft>
                          <a:spcPts val="0"/>
                        </a:spcAft>
                        <a:buNone/>
                      </a:pPr>
                      <a:r>
                        <a:rPr lang="en" sz="1200">
                          <a:latin typeface="Work Sans"/>
                          <a:ea typeface="Work Sans"/>
                          <a:cs typeface="Work Sans"/>
                          <a:sym typeface="Work Sans"/>
                        </a:rPr>
                        <a:t>[2] Spoken language processing techniques for sign language recognition and translation</a:t>
                      </a:r>
                      <a:endParaRPr sz="1200">
                        <a:latin typeface="Work Sans"/>
                        <a:ea typeface="Work Sans"/>
                        <a:cs typeface="Work Sans"/>
                        <a:sym typeface="Work Sans"/>
                      </a:endParaRPr>
                    </a:p>
                  </a:txBody>
                  <a:tcPr marT="91425" marB="91425" marR="91425" marL="91425"/>
                </a:tc>
                <a:tc>
                  <a:txBody>
                    <a:bodyPr>
                      <a:noAutofit/>
                    </a:bodyPr>
                    <a:lstStyle/>
                    <a:p>
                      <a:pPr indent="0" lvl="0" marL="0" rtl="0" algn="l">
                        <a:spcBef>
                          <a:spcPts val="0"/>
                        </a:spcBef>
                        <a:spcAft>
                          <a:spcPts val="0"/>
                        </a:spcAft>
                        <a:buNone/>
                      </a:pPr>
                      <a:r>
                        <a:rPr lang="en" sz="1200">
                          <a:latin typeface="Work Sans"/>
                          <a:ea typeface="Work Sans"/>
                          <a:cs typeface="Work Sans"/>
                          <a:sym typeface="Work Sans"/>
                        </a:rPr>
                        <a:t>A system that recognizes complete sentences in sign language.</a:t>
                      </a:r>
                      <a:endParaRPr sz="1200">
                        <a:latin typeface="Work Sans"/>
                        <a:ea typeface="Work Sans"/>
                        <a:cs typeface="Work Sans"/>
                        <a:sym typeface="Work Sans"/>
                      </a:endParaRPr>
                    </a:p>
                  </a:txBody>
                  <a:tcPr marT="91425" marB="91425" marR="91425" marL="91425"/>
                </a:tc>
                <a:tc>
                  <a:txBody>
                    <a:bodyPr>
                      <a:noAutofit/>
                    </a:bodyPr>
                    <a:lstStyle/>
                    <a:p>
                      <a:pPr indent="0" lvl="0" marL="0" rtl="0" algn="l">
                        <a:spcBef>
                          <a:spcPts val="0"/>
                        </a:spcBef>
                        <a:spcAft>
                          <a:spcPts val="0"/>
                        </a:spcAft>
                        <a:buNone/>
                      </a:pPr>
                      <a:r>
                        <a:rPr lang="en" sz="1200">
                          <a:latin typeface="Work Sans"/>
                          <a:ea typeface="Work Sans"/>
                          <a:cs typeface="Work Sans"/>
                          <a:sym typeface="Work Sans"/>
                        </a:rPr>
                        <a:t>Vision based approach which does not require special data acquisition devices</a:t>
                      </a:r>
                      <a:endParaRPr sz="1200">
                        <a:latin typeface="Work Sans"/>
                        <a:ea typeface="Work Sans"/>
                        <a:cs typeface="Work Sans"/>
                        <a:sym typeface="Work Sans"/>
                      </a:endParaRPr>
                    </a:p>
                  </a:txBody>
                  <a:tcPr marT="91425" marB="91425" marR="91425" marL="91425"/>
                </a:tc>
                <a:tc>
                  <a:txBody>
                    <a:bodyPr>
                      <a:noAutofit/>
                    </a:bodyPr>
                    <a:lstStyle/>
                    <a:p>
                      <a:pPr indent="0" lvl="0" marL="0" rtl="0" algn="l">
                        <a:spcBef>
                          <a:spcPts val="0"/>
                        </a:spcBef>
                        <a:spcAft>
                          <a:spcPts val="0"/>
                        </a:spcAft>
                        <a:buNone/>
                      </a:pPr>
                      <a:r>
                        <a:rPr lang="en" sz="1200">
                          <a:latin typeface="Work Sans"/>
                          <a:ea typeface="Work Sans"/>
                          <a:cs typeface="Work Sans"/>
                          <a:sym typeface="Work Sans"/>
                        </a:rPr>
                        <a:t>Developing  Sign Recognition methods for mobile applications.</a:t>
                      </a:r>
                      <a:endParaRPr sz="1200">
                        <a:latin typeface="Work Sans"/>
                        <a:ea typeface="Work Sans"/>
                        <a:cs typeface="Work Sans"/>
                        <a:sym typeface="Work Sans"/>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795300" y="60625"/>
            <a:ext cx="71523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Work Sans"/>
                <a:ea typeface="Work Sans"/>
                <a:cs typeface="Work Sans"/>
                <a:sym typeface="Work Sans"/>
              </a:rPr>
              <a:t>Literature Review</a:t>
            </a:r>
            <a:endParaRPr>
              <a:latin typeface="Work Sans"/>
              <a:ea typeface="Work Sans"/>
              <a:cs typeface="Work Sans"/>
              <a:sym typeface="Work Sans"/>
            </a:endParaRPr>
          </a:p>
        </p:txBody>
      </p:sp>
      <p:graphicFrame>
        <p:nvGraphicFramePr>
          <p:cNvPr id="98" name="Google Shape;98;p18"/>
          <p:cNvGraphicFramePr/>
          <p:nvPr/>
        </p:nvGraphicFramePr>
        <p:xfrm>
          <a:off x="356900" y="934000"/>
          <a:ext cx="3000000" cy="3000000"/>
        </p:xfrm>
        <a:graphic>
          <a:graphicData uri="http://schemas.openxmlformats.org/drawingml/2006/table">
            <a:tbl>
              <a:tblPr>
                <a:noFill/>
                <a:tableStyleId>{7EEF76A7-D268-42E2-B34C-E57FE6DD6693}</a:tableStyleId>
              </a:tblPr>
              <a:tblGrid>
                <a:gridCol w="2107550"/>
                <a:gridCol w="2107550"/>
                <a:gridCol w="2107550"/>
                <a:gridCol w="2107550"/>
              </a:tblGrid>
              <a:tr h="331575">
                <a:tc>
                  <a:txBody>
                    <a:bodyPr>
                      <a:noAutofit/>
                    </a:bodyPr>
                    <a:lstStyle/>
                    <a:p>
                      <a:pPr indent="0" lvl="0" marL="0" rtl="0" algn="ctr">
                        <a:spcBef>
                          <a:spcPts val="0"/>
                        </a:spcBef>
                        <a:spcAft>
                          <a:spcPts val="0"/>
                        </a:spcAft>
                        <a:buNone/>
                      </a:pPr>
                      <a:r>
                        <a:rPr b="1" lang="en" sz="1200">
                          <a:latin typeface="Work Sans"/>
                          <a:ea typeface="Work Sans"/>
                          <a:cs typeface="Work Sans"/>
                          <a:sym typeface="Work Sans"/>
                        </a:rPr>
                        <a:t>Paper Title</a:t>
                      </a:r>
                      <a:endParaRPr b="1" sz="1200">
                        <a:latin typeface="Work Sans"/>
                        <a:ea typeface="Work Sans"/>
                        <a:cs typeface="Work Sans"/>
                        <a:sym typeface="Work Sans"/>
                      </a:endParaRPr>
                    </a:p>
                  </a:txBody>
                  <a:tcPr marT="91425" marB="91425" marR="91425" marL="91425"/>
                </a:tc>
                <a:tc>
                  <a:txBody>
                    <a:bodyPr>
                      <a:noAutofit/>
                    </a:bodyPr>
                    <a:lstStyle/>
                    <a:p>
                      <a:pPr indent="0" lvl="0" marL="0" rtl="0" algn="ctr">
                        <a:spcBef>
                          <a:spcPts val="0"/>
                        </a:spcBef>
                        <a:spcAft>
                          <a:spcPts val="0"/>
                        </a:spcAft>
                        <a:buNone/>
                      </a:pPr>
                      <a:r>
                        <a:rPr b="1" lang="en" sz="1200">
                          <a:latin typeface="Work Sans"/>
                          <a:ea typeface="Work Sans"/>
                          <a:cs typeface="Work Sans"/>
                          <a:sym typeface="Work Sans"/>
                        </a:rPr>
                        <a:t>Aim</a:t>
                      </a:r>
                      <a:endParaRPr b="1" sz="1200">
                        <a:latin typeface="Work Sans"/>
                        <a:ea typeface="Work Sans"/>
                        <a:cs typeface="Work Sans"/>
                        <a:sym typeface="Work Sans"/>
                      </a:endParaRPr>
                    </a:p>
                  </a:txBody>
                  <a:tcPr marT="91425" marB="91425" marR="91425" marL="91425"/>
                </a:tc>
                <a:tc>
                  <a:txBody>
                    <a:bodyPr>
                      <a:noAutofit/>
                    </a:bodyPr>
                    <a:lstStyle/>
                    <a:p>
                      <a:pPr indent="0" lvl="0" marL="0" rtl="0" algn="ctr">
                        <a:spcBef>
                          <a:spcPts val="0"/>
                        </a:spcBef>
                        <a:spcAft>
                          <a:spcPts val="0"/>
                        </a:spcAft>
                        <a:buNone/>
                      </a:pPr>
                      <a:r>
                        <a:rPr b="1" lang="en" sz="1200">
                          <a:latin typeface="Work Sans"/>
                          <a:ea typeface="Work Sans"/>
                          <a:cs typeface="Work Sans"/>
                          <a:sym typeface="Work Sans"/>
                        </a:rPr>
                        <a:t>Merits</a:t>
                      </a:r>
                      <a:r>
                        <a:rPr b="1" lang="en" sz="1200">
                          <a:latin typeface="Work Sans"/>
                          <a:ea typeface="Work Sans"/>
                          <a:cs typeface="Work Sans"/>
                          <a:sym typeface="Work Sans"/>
                        </a:rPr>
                        <a:t> </a:t>
                      </a:r>
                      <a:endParaRPr b="1" sz="1200">
                        <a:latin typeface="Work Sans"/>
                        <a:ea typeface="Work Sans"/>
                        <a:cs typeface="Work Sans"/>
                        <a:sym typeface="Work Sans"/>
                      </a:endParaRPr>
                    </a:p>
                  </a:txBody>
                  <a:tcPr marT="91425" marB="91425" marR="91425" marL="91425"/>
                </a:tc>
                <a:tc>
                  <a:txBody>
                    <a:bodyPr>
                      <a:noAutofit/>
                    </a:bodyPr>
                    <a:lstStyle/>
                    <a:p>
                      <a:pPr indent="0" lvl="0" marL="0" rtl="0" algn="ctr">
                        <a:spcBef>
                          <a:spcPts val="0"/>
                        </a:spcBef>
                        <a:spcAft>
                          <a:spcPts val="0"/>
                        </a:spcAft>
                        <a:buNone/>
                      </a:pPr>
                      <a:r>
                        <a:rPr b="1" lang="en" sz="1200">
                          <a:latin typeface="Work Sans"/>
                          <a:ea typeface="Work Sans"/>
                          <a:cs typeface="Work Sans"/>
                          <a:sym typeface="Work Sans"/>
                        </a:rPr>
                        <a:t>Limitations</a:t>
                      </a:r>
                      <a:endParaRPr b="1" sz="1200">
                        <a:latin typeface="Work Sans"/>
                        <a:ea typeface="Work Sans"/>
                        <a:cs typeface="Work Sans"/>
                        <a:sym typeface="Work Sans"/>
                      </a:endParaRPr>
                    </a:p>
                  </a:txBody>
                  <a:tcPr marT="91425" marB="91425" marR="91425" marL="91425"/>
                </a:tc>
              </a:tr>
              <a:tr h="1980950">
                <a:tc>
                  <a:txBody>
                    <a:bodyPr>
                      <a:noAutofit/>
                    </a:bodyPr>
                    <a:lstStyle/>
                    <a:p>
                      <a:pPr indent="0" lvl="0" marL="0" rtl="0" algn="l">
                        <a:spcBef>
                          <a:spcPts val="0"/>
                        </a:spcBef>
                        <a:spcAft>
                          <a:spcPts val="0"/>
                        </a:spcAft>
                        <a:buNone/>
                      </a:pPr>
                      <a:r>
                        <a:rPr lang="en" sz="1200">
                          <a:latin typeface="Work Sans"/>
                          <a:ea typeface="Work Sans"/>
                          <a:cs typeface="Work Sans"/>
                          <a:sym typeface="Work Sans"/>
                        </a:rPr>
                        <a:t>[3] Indian Sign Language Translator Using Gesture Recognition Algorithm .</a:t>
                      </a:r>
                      <a:endParaRPr sz="1200">
                        <a:latin typeface="Work Sans"/>
                        <a:ea typeface="Work Sans"/>
                        <a:cs typeface="Work Sans"/>
                        <a:sym typeface="Work Sans"/>
                      </a:endParaRPr>
                    </a:p>
                  </a:txBody>
                  <a:tcPr marT="91425" marB="91425" marR="91425" marL="91425"/>
                </a:tc>
                <a:tc>
                  <a:txBody>
                    <a:bodyPr>
                      <a:noAutofit/>
                    </a:bodyPr>
                    <a:lstStyle/>
                    <a:p>
                      <a:pPr indent="0" lvl="0" marL="0" rtl="0" algn="l">
                        <a:spcBef>
                          <a:spcPts val="0"/>
                        </a:spcBef>
                        <a:spcAft>
                          <a:spcPts val="0"/>
                        </a:spcAft>
                        <a:buNone/>
                      </a:pPr>
                      <a:r>
                        <a:rPr lang="en" sz="1200">
                          <a:latin typeface="Work Sans"/>
                          <a:ea typeface="Work Sans"/>
                          <a:cs typeface="Work Sans"/>
                          <a:sym typeface="Work Sans"/>
                        </a:rPr>
                        <a:t>To develop the application which help the deaf and mute people to communicate efficiently with other people .</a:t>
                      </a:r>
                      <a:endParaRPr sz="1200">
                        <a:latin typeface="Work Sans"/>
                        <a:ea typeface="Work Sans"/>
                        <a:cs typeface="Work Sans"/>
                        <a:sym typeface="Work Sans"/>
                      </a:endParaRPr>
                    </a:p>
                  </a:txBody>
                  <a:tcPr marT="91425" marB="91425" marR="91425" marL="91425"/>
                </a:tc>
                <a:tc>
                  <a:txBody>
                    <a:bodyPr>
                      <a:noAutofit/>
                    </a:bodyPr>
                    <a:lstStyle/>
                    <a:p>
                      <a:pPr indent="0" lvl="0" marL="0" rtl="0" algn="l">
                        <a:spcBef>
                          <a:spcPts val="0"/>
                        </a:spcBef>
                        <a:spcAft>
                          <a:spcPts val="0"/>
                        </a:spcAft>
                        <a:buNone/>
                      </a:pPr>
                      <a:r>
                        <a:rPr lang="en" sz="1200">
                          <a:latin typeface="Work Sans"/>
                          <a:ea typeface="Work Sans"/>
                          <a:cs typeface="Work Sans"/>
                          <a:sym typeface="Work Sans"/>
                        </a:rPr>
                        <a:t>Database contain more than the 1,30,000 videos most of the sign gets detected easily</a:t>
                      </a:r>
                      <a:endParaRPr sz="1200">
                        <a:latin typeface="Work Sans"/>
                        <a:ea typeface="Work Sans"/>
                        <a:cs typeface="Work Sans"/>
                        <a:sym typeface="Work Sans"/>
                      </a:endParaRPr>
                    </a:p>
                    <a:p>
                      <a:pPr indent="0" lvl="0" marL="0" rtl="0" algn="l">
                        <a:spcBef>
                          <a:spcPts val="0"/>
                        </a:spcBef>
                        <a:spcAft>
                          <a:spcPts val="0"/>
                        </a:spcAft>
                        <a:buNone/>
                      </a:pPr>
                      <a:r>
                        <a:t/>
                      </a:r>
                      <a:endParaRPr sz="1200">
                        <a:latin typeface="Work Sans"/>
                        <a:ea typeface="Work Sans"/>
                        <a:cs typeface="Work Sans"/>
                        <a:sym typeface="Work Sans"/>
                      </a:endParaRPr>
                    </a:p>
                    <a:p>
                      <a:pPr indent="0" lvl="0" marL="0" rtl="0" algn="l">
                        <a:spcBef>
                          <a:spcPts val="0"/>
                        </a:spcBef>
                        <a:spcAft>
                          <a:spcPts val="0"/>
                        </a:spcAft>
                        <a:buNone/>
                      </a:pPr>
                      <a:r>
                        <a:rPr b="1" lang="en" sz="1200">
                          <a:latin typeface="Work Sans"/>
                          <a:ea typeface="Work Sans"/>
                          <a:cs typeface="Work Sans"/>
                          <a:sym typeface="Work Sans"/>
                        </a:rPr>
                        <a:t>Methods used :</a:t>
                      </a:r>
                      <a:endParaRPr b="1" sz="1200">
                        <a:latin typeface="Work Sans"/>
                        <a:ea typeface="Work Sans"/>
                        <a:cs typeface="Work Sans"/>
                        <a:sym typeface="Work Sans"/>
                      </a:endParaRPr>
                    </a:p>
                    <a:p>
                      <a:pPr indent="0" lvl="0" marL="0" rtl="0" algn="l">
                        <a:spcBef>
                          <a:spcPts val="0"/>
                        </a:spcBef>
                        <a:spcAft>
                          <a:spcPts val="0"/>
                        </a:spcAft>
                        <a:buNone/>
                      </a:pPr>
                      <a:r>
                        <a:rPr lang="en" sz="1200">
                          <a:latin typeface="Work Sans"/>
                          <a:ea typeface="Work Sans"/>
                          <a:cs typeface="Work Sans"/>
                          <a:sym typeface="Work Sans"/>
                        </a:rPr>
                        <a:t>VIsion Based Method,</a:t>
                      </a:r>
                      <a:endParaRPr sz="1200">
                        <a:latin typeface="Work Sans"/>
                        <a:ea typeface="Work Sans"/>
                        <a:cs typeface="Work Sans"/>
                        <a:sym typeface="Work Sans"/>
                      </a:endParaRPr>
                    </a:p>
                    <a:p>
                      <a:pPr indent="0" lvl="0" marL="0" rtl="0" algn="l">
                        <a:spcBef>
                          <a:spcPts val="0"/>
                        </a:spcBef>
                        <a:spcAft>
                          <a:spcPts val="0"/>
                        </a:spcAft>
                        <a:buNone/>
                      </a:pPr>
                      <a:r>
                        <a:rPr lang="en" sz="1200">
                          <a:latin typeface="Work Sans"/>
                          <a:ea typeface="Work Sans"/>
                          <a:cs typeface="Work Sans"/>
                          <a:sym typeface="Work Sans"/>
                        </a:rPr>
                        <a:t>YCbCr skin color Approach,</a:t>
                      </a:r>
                      <a:endParaRPr sz="1200">
                        <a:latin typeface="Work Sans"/>
                        <a:ea typeface="Work Sans"/>
                        <a:cs typeface="Work Sans"/>
                        <a:sym typeface="Work Sans"/>
                      </a:endParaRPr>
                    </a:p>
                    <a:p>
                      <a:pPr indent="0" lvl="0" marL="0" rtl="0" algn="l">
                        <a:spcBef>
                          <a:spcPts val="0"/>
                        </a:spcBef>
                        <a:spcAft>
                          <a:spcPts val="0"/>
                        </a:spcAft>
                        <a:buNone/>
                      </a:pPr>
                      <a:r>
                        <a:rPr lang="en" sz="1200">
                          <a:latin typeface="Work Sans"/>
                          <a:ea typeface="Work Sans"/>
                          <a:cs typeface="Work Sans"/>
                          <a:sym typeface="Work Sans"/>
                        </a:rPr>
                        <a:t>Scale Invariant Feature Transform(SIFT) .</a:t>
                      </a:r>
                      <a:endParaRPr sz="1200">
                        <a:latin typeface="Work Sans"/>
                        <a:ea typeface="Work Sans"/>
                        <a:cs typeface="Work Sans"/>
                        <a:sym typeface="Work Sans"/>
                      </a:endParaRPr>
                    </a:p>
                  </a:txBody>
                  <a:tcPr marT="91425" marB="91425" marR="91425" marL="91425"/>
                </a:tc>
                <a:tc>
                  <a:txBody>
                    <a:bodyPr>
                      <a:noAutofit/>
                    </a:bodyPr>
                    <a:lstStyle/>
                    <a:p>
                      <a:pPr indent="0" lvl="0" marL="0" rtl="0" algn="l">
                        <a:spcBef>
                          <a:spcPts val="0"/>
                        </a:spcBef>
                        <a:spcAft>
                          <a:spcPts val="0"/>
                        </a:spcAft>
                        <a:buNone/>
                      </a:pPr>
                      <a:r>
                        <a:rPr lang="en" sz="1200">
                          <a:latin typeface="Work Sans"/>
                          <a:ea typeface="Work Sans"/>
                          <a:cs typeface="Work Sans"/>
                          <a:sym typeface="Work Sans"/>
                        </a:rPr>
                        <a:t>Since it uses only YCbCr skin color approach it is difficult to understand the sign performed by the people in the low light.</a:t>
                      </a:r>
                      <a:endParaRPr sz="1200">
                        <a:latin typeface="Work Sans"/>
                        <a:ea typeface="Work Sans"/>
                        <a:cs typeface="Work Sans"/>
                        <a:sym typeface="Work Sans"/>
                      </a:endParaRPr>
                    </a:p>
                    <a:p>
                      <a:pPr indent="0" lvl="0" marL="0" rtl="0" algn="l">
                        <a:spcBef>
                          <a:spcPts val="0"/>
                        </a:spcBef>
                        <a:spcAft>
                          <a:spcPts val="0"/>
                        </a:spcAft>
                        <a:buNone/>
                      </a:pPr>
                      <a:r>
                        <a:rPr lang="en" sz="1200">
                          <a:latin typeface="Work Sans"/>
                          <a:ea typeface="Work Sans"/>
                          <a:cs typeface="Work Sans"/>
                          <a:sym typeface="Work Sans"/>
                        </a:rPr>
                        <a:t>Other limitation is that it use SIFT approach to detect and matching of the object which is slower than SURF .</a:t>
                      </a:r>
                      <a:endParaRPr sz="1200">
                        <a:latin typeface="Work Sans"/>
                        <a:ea typeface="Work Sans"/>
                        <a:cs typeface="Work Sans"/>
                        <a:sym typeface="Work Sans"/>
                      </a:endParaRPr>
                    </a:p>
                  </a:txBody>
                  <a:tcPr marT="91425" marB="91425" marR="91425" marL="91425"/>
                </a:tc>
              </a:tr>
              <a:tr h="1398925">
                <a:tc>
                  <a:txBody>
                    <a:bodyPr>
                      <a:noAutofit/>
                    </a:bodyPr>
                    <a:lstStyle/>
                    <a:p>
                      <a:pPr indent="0" lvl="0" marL="0" rtl="0" algn="l">
                        <a:spcBef>
                          <a:spcPts val="0"/>
                        </a:spcBef>
                        <a:spcAft>
                          <a:spcPts val="0"/>
                        </a:spcAft>
                        <a:buNone/>
                      </a:pPr>
                      <a:r>
                        <a:rPr lang="en" sz="1200">
                          <a:latin typeface="Work Sans"/>
                          <a:ea typeface="Work Sans"/>
                          <a:cs typeface="Work Sans"/>
                          <a:sym typeface="Work Sans"/>
                        </a:rPr>
                        <a:t>[4] Sign Language Translator for mobile Platform.</a:t>
                      </a:r>
                      <a:endParaRPr sz="1200">
                        <a:latin typeface="Work Sans"/>
                        <a:ea typeface="Work Sans"/>
                        <a:cs typeface="Work Sans"/>
                        <a:sym typeface="Work Sans"/>
                      </a:endParaRPr>
                    </a:p>
                  </a:txBody>
                  <a:tcPr marT="91425" marB="91425" marR="91425" marL="91425"/>
                </a:tc>
                <a:tc>
                  <a:txBody>
                    <a:bodyPr>
                      <a:noAutofit/>
                    </a:bodyPr>
                    <a:lstStyle/>
                    <a:p>
                      <a:pPr indent="0" lvl="0" marL="0" rtl="0" algn="l">
                        <a:spcBef>
                          <a:spcPts val="0"/>
                        </a:spcBef>
                        <a:spcAft>
                          <a:spcPts val="0"/>
                        </a:spcAft>
                        <a:buNone/>
                      </a:pPr>
                      <a:r>
                        <a:rPr lang="en" sz="1200">
                          <a:latin typeface="Work Sans"/>
                          <a:ea typeface="Work Sans"/>
                          <a:cs typeface="Work Sans"/>
                          <a:sym typeface="Work Sans"/>
                        </a:rPr>
                        <a:t>Developing  Sign Recognition methods for mobile applications.</a:t>
                      </a:r>
                      <a:endParaRPr sz="1200">
                        <a:latin typeface="Work Sans"/>
                        <a:ea typeface="Work Sans"/>
                        <a:cs typeface="Work Sans"/>
                        <a:sym typeface="Work Sans"/>
                      </a:endParaRPr>
                    </a:p>
                  </a:txBody>
                  <a:tcPr marT="91425" marB="91425" marR="91425" marL="91425"/>
                </a:tc>
                <a:tc>
                  <a:txBody>
                    <a:bodyPr>
                      <a:noAutofit/>
                    </a:bodyPr>
                    <a:lstStyle/>
                    <a:p>
                      <a:pPr indent="0" lvl="0" marL="0" rtl="0" algn="l">
                        <a:spcBef>
                          <a:spcPts val="0"/>
                        </a:spcBef>
                        <a:spcAft>
                          <a:spcPts val="0"/>
                        </a:spcAft>
                        <a:buNone/>
                      </a:pPr>
                      <a:r>
                        <a:rPr lang="en" sz="1200">
                          <a:latin typeface="Work Sans"/>
                          <a:ea typeface="Work Sans"/>
                          <a:cs typeface="Work Sans"/>
                          <a:sym typeface="Work Sans"/>
                        </a:rPr>
                        <a:t>Add gestures in database</a:t>
                      </a:r>
                      <a:endParaRPr sz="1200">
                        <a:latin typeface="Work Sans"/>
                        <a:ea typeface="Work Sans"/>
                        <a:cs typeface="Work Sans"/>
                        <a:sym typeface="Work Sans"/>
                      </a:endParaRPr>
                    </a:p>
                    <a:p>
                      <a:pPr indent="0" lvl="0" marL="0" rtl="0" algn="l">
                        <a:spcBef>
                          <a:spcPts val="0"/>
                        </a:spcBef>
                        <a:spcAft>
                          <a:spcPts val="0"/>
                        </a:spcAft>
                        <a:buNone/>
                      </a:pPr>
                      <a:r>
                        <a:rPr lang="en" sz="1200">
                          <a:latin typeface="Work Sans"/>
                          <a:ea typeface="Work Sans"/>
                          <a:cs typeface="Work Sans"/>
                          <a:sym typeface="Work Sans"/>
                        </a:rPr>
                        <a:t>Recognize the gesture and display the result.</a:t>
                      </a:r>
                      <a:endParaRPr sz="1200">
                        <a:latin typeface="Work Sans"/>
                        <a:ea typeface="Work Sans"/>
                        <a:cs typeface="Work Sans"/>
                        <a:sym typeface="Work Sans"/>
                      </a:endParaRPr>
                    </a:p>
                    <a:p>
                      <a:pPr indent="0" lvl="0" marL="0" rtl="0" algn="l">
                        <a:spcBef>
                          <a:spcPts val="0"/>
                        </a:spcBef>
                        <a:spcAft>
                          <a:spcPts val="0"/>
                        </a:spcAft>
                        <a:buNone/>
                      </a:pPr>
                      <a:r>
                        <a:rPr lang="en" sz="1200">
                          <a:latin typeface="Work Sans"/>
                          <a:ea typeface="Work Sans"/>
                          <a:cs typeface="Work Sans"/>
                          <a:sym typeface="Work Sans"/>
                        </a:rPr>
                        <a:t>Uses all the skin color approach i.e. (RGB, Ycbcr ,HSI) </a:t>
                      </a:r>
                      <a:endParaRPr sz="1200">
                        <a:latin typeface="Work Sans"/>
                        <a:ea typeface="Work Sans"/>
                        <a:cs typeface="Work Sans"/>
                        <a:sym typeface="Work Sans"/>
                      </a:endParaRPr>
                    </a:p>
                    <a:p>
                      <a:pPr indent="0" lvl="0" marL="0" rtl="0" algn="l">
                        <a:spcBef>
                          <a:spcPts val="0"/>
                        </a:spcBef>
                        <a:spcAft>
                          <a:spcPts val="0"/>
                        </a:spcAft>
                        <a:buNone/>
                      </a:pPr>
                      <a:r>
                        <a:rPr lang="en" sz="1200">
                          <a:latin typeface="Work Sans"/>
                          <a:ea typeface="Work Sans"/>
                          <a:cs typeface="Work Sans"/>
                          <a:sym typeface="Work Sans"/>
                        </a:rPr>
                        <a:t>It uses ORB technique.</a:t>
                      </a:r>
                      <a:endParaRPr sz="1200">
                        <a:latin typeface="Work Sans"/>
                        <a:ea typeface="Work Sans"/>
                        <a:cs typeface="Work Sans"/>
                        <a:sym typeface="Work Sans"/>
                      </a:endParaRPr>
                    </a:p>
                  </a:txBody>
                  <a:tcPr marT="91425" marB="91425" marR="91425" marL="91425"/>
                </a:tc>
                <a:tc>
                  <a:txBody>
                    <a:bodyPr>
                      <a:noAutofit/>
                    </a:bodyPr>
                    <a:lstStyle/>
                    <a:p>
                      <a:pPr indent="0" lvl="0" marL="0" rtl="0" algn="l">
                        <a:spcBef>
                          <a:spcPts val="0"/>
                        </a:spcBef>
                        <a:spcAft>
                          <a:spcPts val="0"/>
                        </a:spcAft>
                        <a:buNone/>
                      </a:pPr>
                      <a:r>
                        <a:rPr lang="en" sz="1200">
                          <a:latin typeface="Work Sans"/>
                          <a:ea typeface="Work Sans"/>
                          <a:cs typeface="Work Sans"/>
                          <a:sym typeface="Work Sans"/>
                        </a:rPr>
                        <a:t>Since the  OpenCV version 2.4.1 is used for computer vision</a:t>
                      </a:r>
                      <a:endParaRPr sz="1200">
                        <a:latin typeface="Work Sans"/>
                        <a:ea typeface="Work Sans"/>
                        <a:cs typeface="Work Sans"/>
                        <a:sym typeface="Work Sans"/>
                      </a:endParaRPr>
                    </a:p>
                    <a:p>
                      <a:pPr indent="0" lvl="0" marL="0" rtl="0" algn="l">
                        <a:spcBef>
                          <a:spcPts val="0"/>
                        </a:spcBef>
                        <a:spcAft>
                          <a:spcPts val="0"/>
                        </a:spcAft>
                        <a:buNone/>
                      </a:pPr>
                      <a:r>
                        <a:rPr lang="en" sz="1200">
                          <a:latin typeface="Work Sans"/>
                          <a:ea typeface="Work Sans"/>
                          <a:cs typeface="Work Sans"/>
                          <a:sym typeface="Work Sans"/>
                        </a:rPr>
                        <a:t>And machine language, which is not much comfortable with android.</a:t>
                      </a:r>
                      <a:endParaRPr sz="1200">
                        <a:latin typeface="Work Sans"/>
                        <a:ea typeface="Work Sans"/>
                        <a:cs typeface="Work Sans"/>
                        <a:sym typeface="Work Sans"/>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795300" y="60625"/>
            <a:ext cx="71523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Work Sans"/>
                <a:ea typeface="Work Sans"/>
                <a:cs typeface="Work Sans"/>
                <a:sym typeface="Work Sans"/>
              </a:rPr>
              <a:t>Problem Statement</a:t>
            </a:r>
            <a:endParaRPr>
              <a:latin typeface="Work Sans"/>
              <a:ea typeface="Work Sans"/>
              <a:cs typeface="Work Sans"/>
              <a:sym typeface="Work Sans"/>
            </a:endParaRPr>
          </a:p>
        </p:txBody>
      </p:sp>
      <p:sp>
        <p:nvSpPr>
          <p:cNvPr id="104" name="Google Shape;104;p19"/>
          <p:cNvSpPr txBox="1"/>
          <p:nvPr>
            <p:ph idx="4294967295" type="body"/>
          </p:nvPr>
        </p:nvSpPr>
        <p:spPr>
          <a:xfrm>
            <a:off x="795300" y="1128450"/>
            <a:ext cx="7553400" cy="28866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666666"/>
              </a:buClr>
              <a:buSzPts val="1400"/>
              <a:buFont typeface="Work Sans"/>
              <a:buChar char="●"/>
            </a:pPr>
            <a:r>
              <a:rPr lang="en" sz="1400">
                <a:solidFill>
                  <a:srgbClr val="666666"/>
                </a:solidFill>
                <a:latin typeface="Work Sans"/>
                <a:ea typeface="Work Sans"/>
                <a:cs typeface="Work Sans"/>
                <a:sym typeface="Work Sans"/>
              </a:rPr>
              <a:t>Today we all want to live in a world where </a:t>
            </a:r>
            <a:r>
              <a:rPr lang="en" sz="1400">
                <a:solidFill>
                  <a:srgbClr val="666666"/>
                </a:solidFill>
                <a:latin typeface="Work Sans"/>
                <a:ea typeface="Work Sans"/>
                <a:cs typeface="Work Sans"/>
                <a:sym typeface="Work Sans"/>
              </a:rPr>
              <a:t>at least</a:t>
            </a:r>
            <a:r>
              <a:rPr lang="en" sz="1400">
                <a:solidFill>
                  <a:srgbClr val="666666"/>
                </a:solidFill>
                <a:latin typeface="Work Sans"/>
                <a:ea typeface="Work Sans"/>
                <a:cs typeface="Work Sans"/>
                <a:sym typeface="Work Sans"/>
              </a:rPr>
              <a:t> we can try and convey and explain all our requirements to someone else and get understood.</a:t>
            </a:r>
            <a:endParaRPr sz="1400">
              <a:solidFill>
                <a:srgbClr val="666666"/>
              </a:solidFill>
              <a:latin typeface="Work Sans"/>
              <a:ea typeface="Work Sans"/>
              <a:cs typeface="Work Sans"/>
              <a:sym typeface="Work Sans"/>
            </a:endParaRPr>
          </a:p>
          <a:p>
            <a:pPr indent="-317500" lvl="0" marL="457200" rtl="0" algn="just">
              <a:spcBef>
                <a:spcPts val="1000"/>
              </a:spcBef>
              <a:spcAft>
                <a:spcPts val="0"/>
              </a:spcAft>
              <a:buClr>
                <a:srgbClr val="666666"/>
              </a:buClr>
              <a:buSzPts val="1400"/>
              <a:buFont typeface="Work Sans"/>
              <a:buChar char="●"/>
            </a:pPr>
            <a:r>
              <a:rPr lang="en" sz="1400">
                <a:solidFill>
                  <a:srgbClr val="666666"/>
                </a:solidFill>
                <a:latin typeface="Work Sans"/>
                <a:ea typeface="Work Sans"/>
                <a:cs typeface="Work Sans"/>
                <a:sym typeface="Work Sans"/>
              </a:rPr>
              <a:t>But is it happening today? Lot of people are unable to keep their points and even express their views on anything because whatever they convey are not understood my many people around. This is because these people communicate with the help of sign language or gestures. Due to this a lot of people feel left out from the society and feel dejected.</a:t>
            </a:r>
            <a:endParaRPr sz="1400">
              <a:solidFill>
                <a:srgbClr val="666666"/>
              </a:solidFill>
              <a:latin typeface="Work Sans"/>
              <a:ea typeface="Work Sans"/>
              <a:cs typeface="Work Sans"/>
              <a:sym typeface="Work Sans"/>
            </a:endParaRPr>
          </a:p>
          <a:p>
            <a:pPr indent="-317500" lvl="0" marL="457200" rtl="0" algn="just">
              <a:spcBef>
                <a:spcPts val="1000"/>
              </a:spcBef>
              <a:spcAft>
                <a:spcPts val="0"/>
              </a:spcAft>
              <a:buClr>
                <a:srgbClr val="666666"/>
              </a:buClr>
              <a:buSzPts val="1400"/>
              <a:buFont typeface="Work Sans"/>
              <a:buChar char="●"/>
            </a:pPr>
            <a:r>
              <a:rPr lang="en" sz="1400">
                <a:solidFill>
                  <a:srgbClr val="666666"/>
                </a:solidFill>
                <a:latin typeface="Work Sans"/>
                <a:ea typeface="Work Sans"/>
                <a:cs typeface="Work Sans"/>
                <a:sym typeface="Work Sans"/>
              </a:rPr>
              <a:t>We will be using Deep Learning to understand the signs/gesture performed by these users and convert it into strings or etc for others to understand, thus making communication easy and equal for everyone.</a:t>
            </a:r>
            <a:endParaRPr sz="1400">
              <a:solidFill>
                <a:srgbClr val="666666"/>
              </a:solidFill>
              <a:latin typeface="Work Sans"/>
              <a:ea typeface="Work Sans"/>
              <a:cs typeface="Work Sans"/>
              <a:sym typeface="Work Sans"/>
            </a:endParaRPr>
          </a:p>
          <a:p>
            <a:pPr indent="0" lvl="0" marL="0" rtl="0" algn="just">
              <a:spcBef>
                <a:spcPts val="1000"/>
              </a:spcBef>
              <a:spcAft>
                <a:spcPts val="1600"/>
              </a:spcAft>
              <a:buNone/>
            </a:pPr>
            <a:r>
              <a:t/>
            </a:r>
            <a:endParaRPr sz="1400">
              <a:solidFill>
                <a:srgbClr val="666666"/>
              </a:solidFill>
              <a:latin typeface="Work Sans"/>
              <a:ea typeface="Work Sans"/>
              <a:cs typeface="Work Sans"/>
              <a:sym typeface="Work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795300" y="60625"/>
            <a:ext cx="71523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Work Sans"/>
                <a:ea typeface="Work Sans"/>
                <a:cs typeface="Work Sans"/>
                <a:sym typeface="Work Sans"/>
              </a:rPr>
              <a:t>Project Scope</a:t>
            </a:r>
            <a:endParaRPr>
              <a:latin typeface="Work Sans"/>
              <a:ea typeface="Work Sans"/>
              <a:cs typeface="Work Sans"/>
              <a:sym typeface="Work Sans"/>
            </a:endParaRPr>
          </a:p>
        </p:txBody>
      </p:sp>
      <p:sp>
        <p:nvSpPr>
          <p:cNvPr id="110" name="Google Shape;110;p20"/>
          <p:cNvSpPr txBox="1"/>
          <p:nvPr>
            <p:ph idx="4294967295" type="body"/>
          </p:nvPr>
        </p:nvSpPr>
        <p:spPr>
          <a:xfrm>
            <a:off x="795300" y="917850"/>
            <a:ext cx="7553400" cy="35772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666666"/>
              </a:buClr>
              <a:buSzPts val="1400"/>
              <a:buFont typeface="Work Sans"/>
              <a:buChar char="●"/>
            </a:pPr>
            <a:r>
              <a:rPr lang="en" sz="1400">
                <a:solidFill>
                  <a:srgbClr val="666666"/>
                </a:solidFill>
                <a:latin typeface="Work Sans"/>
                <a:ea typeface="Work Sans"/>
                <a:cs typeface="Work Sans"/>
                <a:sym typeface="Work Sans"/>
              </a:rPr>
              <a:t>Can be used in hospitals and railways for emergency and important conversation.</a:t>
            </a:r>
            <a:endParaRPr sz="1400">
              <a:solidFill>
                <a:srgbClr val="666666"/>
              </a:solidFill>
              <a:latin typeface="Work Sans"/>
              <a:ea typeface="Work Sans"/>
              <a:cs typeface="Work Sans"/>
              <a:sym typeface="Work Sans"/>
            </a:endParaRPr>
          </a:p>
          <a:p>
            <a:pPr indent="-317500" lvl="0" marL="457200" rtl="0" algn="just">
              <a:spcBef>
                <a:spcPts val="1000"/>
              </a:spcBef>
              <a:spcAft>
                <a:spcPts val="0"/>
              </a:spcAft>
              <a:buClr>
                <a:srgbClr val="666666"/>
              </a:buClr>
              <a:buSzPts val="1400"/>
              <a:buFont typeface="Work Sans"/>
              <a:buChar char="●"/>
            </a:pPr>
            <a:r>
              <a:rPr lang="en" sz="1400">
                <a:solidFill>
                  <a:srgbClr val="666666"/>
                </a:solidFill>
                <a:latin typeface="Work Sans"/>
                <a:ea typeface="Work Sans"/>
                <a:cs typeface="Work Sans"/>
                <a:sym typeface="Work Sans"/>
              </a:rPr>
              <a:t>It can help in Banking sector where employees can have smooth communication with customers.</a:t>
            </a:r>
            <a:endParaRPr sz="1400">
              <a:solidFill>
                <a:srgbClr val="666666"/>
              </a:solidFill>
              <a:latin typeface="Work Sans"/>
              <a:ea typeface="Work Sans"/>
              <a:cs typeface="Work Sans"/>
              <a:sym typeface="Work Sans"/>
            </a:endParaRPr>
          </a:p>
          <a:p>
            <a:pPr indent="-317500" lvl="0" marL="457200" rtl="0" algn="just">
              <a:spcBef>
                <a:spcPts val="1000"/>
              </a:spcBef>
              <a:spcAft>
                <a:spcPts val="1000"/>
              </a:spcAft>
              <a:buClr>
                <a:srgbClr val="666666"/>
              </a:buClr>
              <a:buSzPts val="1400"/>
              <a:buFont typeface="Work Sans"/>
              <a:buChar char="●"/>
            </a:pPr>
            <a:r>
              <a:rPr lang="en" sz="1400">
                <a:solidFill>
                  <a:srgbClr val="666666"/>
                </a:solidFill>
                <a:latin typeface="Work Sans"/>
                <a:ea typeface="Work Sans"/>
                <a:cs typeface="Work Sans"/>
                <a:sym typeface="Work Sans"/>
              </a:rPr>
              <a:t>Useful for meetings to atleast have basic communication.</a:t>
            </a:r>
            <a:endParaRPr sz="1400">
              <a:solidFill>
                <a:srgbClr val="666666"/>
              </a:solidFill>
              <a:latin typeface="Work Sans"/>
              <a:ea typeface="Work Sans"/>
              <a:cs typeface="Work Sans"/>
              <a:sym typeface="Work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795300" y="60625"/>
            <a:ext cx="71523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Work Sans"/>
                <a:ea typeface="Work Sans"/>
                <a:cs typeface="Work Sans"/>
                <a:sym typeface="Work Sans"/>
              </a:rPr>
              <a:t>Use case Diagram</a:t>
            </a:r>
            <a:endParaRPr>
              <a:latin typeface="Work Sans"/>
              <a:ea typeface="Work Sans"/>
              <a:cs typeface="Work Sans"/>
              <a:sym typeface="Work Sans"/>
            </a:endParaRPr>
          </a:p>
        </p:txBody>
      </p:sp>
      <p:cxnSp>
        <p:nvCxnSpPr>
          <p:cNvPr id="116" name="Google Shape;116;p21"/>
          <p:cNvCxnSpPr>
            <a:stCxn id="117" idx="2"/>
            <a:endCxn id="118" idx="1"/>
          </p:cNvCxnSpPr>
          <p:nvPr/>
        </p:nvCxnSpPr>
        <p:spPr>
          <a:xfrm>
            <a:off x="2005363" y="2883275"/>
            <a:ext cx="1355700" cy="853500"/>
          </a:xfrm>
          <a:prstGeom prst="bentConnector3">
            <a:avLst>
              <a:gd fmla="val 50005" name="adj1"/>
            </a:avLst>
          </a:prstGeom>
          <a:noFill/>
          <a:ln cap="flat" cmpd="sng" w="9525">
            <a:solidFill>
              <a:srgbClr val="434343"/>
            </a:solidFill>
            <a:prstDash val="solid"/>
            <a:round/>
            <a:headEnd len="sm" w="sm" type="none"/>
            <a:tailEnd len="sm" w="sm" type="none"/>
          </a:ln>
        </p:spPr>
      </p:cxnSp>
      <p:cxnSp>
        <p:nvCxnSpPr>
          <p:cNvPr id="119" name="Google Shape;119;p21"/>
          <p:cNvCxnSpPr>
            <a:stCxn id="117" idx="2"/>
            <a:endCxn id="120" idx="1"/>
          </p:cNvCxnSpPr>
          <p:nvPr/>
        </p:nvCxnSpPr>
        <p:spPr>
          <a:xfrm flipH="1" rot="10800000">
            <a:off x="2005363" y="1239275"/>
            <a:ext cx="1371600" cy="1644000"/>
          </a:xfrm>
          <a:prstGeom prst="bentConnector3">
            <a:avLst>
              <a:gd fmla="val 49999" name="adj1"/>
            </a:avLst>
          </a:prstGeom>
          <a:noFill/>
          <a:ln cap="flat" cmpd="sng" w="9525">
            <a:solidFill>
              <a:srgbClr val="434343"/>
            </a:solidFill>
            <a:prstDash val="solid"/>
            <a:round/>
            <a:headEnd len="sm" w="sm" type="none"/>
            <a:tailEnd len="sm" w="sm" type="none"/>
          </a:ln>
        </p:spPr>
      </p:cxnSp>
      <p:sp>
        <p:nvSpPr>
          <p:cNvPr id="117" name="Google Shape;117;p21"/>
          <p:cNvSpPr/>
          <p:nvPr/>
        </p:nvSpPr>
        <p:spPr>
          <a:xfrm rot="-5400000">
            <a:off x="-363587" y="2476925"/>
            <a:ext cx="3925200" cy="812700"/>
          </a:xfrm>
          <a:prstGeom prst="roundRect">
            <a:avLst>
              <a:gd fmla="val 16667" name="adj"/>
            </a:avLst>
          </a:prstGeom>
          <a:solidFill>
            <a:schemeClr val="accent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Work Sans"/>
                <a:ea typeface="Work Sans"/>
                <a:cs typeface="Work Sans"/>
                <a:sym typeface="Work Sans"/>
              </a:rPr>
              <a:t>User</a:t>
            </a:r>
            <a:endParaRPr>
              <a:solidFill>
                <a:srgbClr val="FFFFFF"/>
              </a:solidFill>
              <a:latin typeface="Work Sans"/>
              <a:ea typeface="Work Sans"/>
              <a:cs typeface="Work Sans"/>
              <a:sym typeface="Work Sans"/>
            </a:endParaRPr>
          </a:p>
        </p:txBody>
      </p:sp>
      <p:sp>
        <p:nvSpPr>
          <p:cNvPr id="120" name="Google Shape;120;p21"/>
          <p:cNvSpPr/>
          <p:nvPr/>
        </p:nvSpPr>
        <p:spPr>
          <a:xfrm>
            <a:off x="3376938" y="976699"/>
            <a:ext cx="2020500" cy="525300"/>
          </a:xfrm>
          <a:prstGeom prst="roundRect">
            <a:avLst>
              <a:gd fmla="val 16667"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Work Sans"/>
                <a:ea typeface="Work Sans"/>
                <a:cs typeface="Work Sans"/>
                <a:sym typeface="Work Sans"/>
              </a:rPr>
              <a:t>Sign Language to Audio</a:t>
            </a:r>
            <a:endParaRPr>
              <a:solidFill>
                <a:srgbClr val="FFFFFF"/>
              </a:solidFill>
              <a:latin typeface="Work Sans"/>
              <a:ea typeface="Work Sans"/>
              <a:cs typeface="Work Sans"/>
              <a:sym typeface="Work Sans"/>
            </a:endParaRPr>
          </a:p>
        </p:txBody>
      </p:sp>
      <p:sp>
        <p:nvSpPr>
          <p:cNvPr id="118" name="Google Shape;118;p21"/>
          <p:cNvSpPr/>
          <p:nvPr/>
        </p:nvSpPr>
        <p:spPr>
          <a:xfrm>
            <a:off x="3361188" y="3474213"/>
            <a:ext cx="2020500" cy="525300"/>
          </a:xfrm>
          <a:prstGeom prst="roundRect">
            <a:avLst>
              <a:gd fmla="val 16667"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Work Sans"/>
                <a:ea typeface="Work Sans"/>
                <a:cs typeface="Work Sans"/>
                <a:sym typeface="Work Sans"/>
              </a:rPr>
              <a:t>Profile</a:t>
            </a:r>
            <a:endParaRPr>
              <a:solidFill>
                <a:srgbClr val="FFFFFF"/>
              </a:solidFill>
              <a:latin typeface="Work Sans"/>
              <a:ea typeface="Work Sans"/>
              <a:cs typeface="Work Sans"/>
              <a:sym typeface="Work Sans"/>
            </a:endParaRPr>
          </a:p>
        </p:txBody>
      </p:sp>
      <p:sp>
        <p:nvSpPr>
          <p:cNvPr id="121" name="Google Shape;121;p21"/>
          <p:cNvSpPr/>
          <p:nvPr/>
        </p:nvSpPr>
        <p:spPr>
          <a:xfrm>
            <a:off x="5930838" y="919763"/>
            <a:ext cx="2020500" cy="525300"/>
          </a:xfrm>
          <a:prstGeom prst="roundRect">
            <a:avLst>
              <a:gd fmla="val 16667" name="adj"/>
            </a:avLst>
          </a:prstGeom>
          <a:solidFill>
            <a:schemeClr val="accent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Work Sans"/>
                <a:ea typeface="Work Sans"/>
                <a:cs typeface="Work Sans"/>
                <a:sym typeface="Work Sans"/>
              </a:rPr>
              <a:t>Current Session</a:t>
            </a:r>
            <a:endParaRPr>
              <a:solidFill>
                <a:srgbClr val="FFFFFF"/>
              </a:solidFill>
              <a:latin typeface="Work Sans"/>
              <a:ea typeface="Work Sans"/>
              <a:cs typeface="Work Sans"/>
              <a:sym typeface="Work Sans"/>
            </a:endParaRPr>
          </a:p>
        </p:txBody>
      </p:sp>
      <p:sp>
        <p:nvSpPr>
          <p:cNvPr id="122" name="Google Shape;122;p21"/>
          <p:cNvSpPr/>
          <p:nvPr/>
        </p:nvSpPr>
        <p:spPr>
          <a:xfrm>
            <a:off x="5930838" y="1826063"/>
            <a:ext cx="2020500" cy="525300"/>
          </a:xfrm>
          <a:prstGeom prst="roundRect">
            <a:avLst>
              <a:gd fmla="val 16667" name="adj"/>
            </a:avLst>
          </a:prstGeom>
          <a:solidFill>
            <a:schemeClr val="accent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Work Sans"/>
                <a:ea typeface="Work Sans"/>
                <a:cs typeface="Work Sans"/>
                <a:sym typeface="Work Sans"/>
              </a:rPr>
              <a:t>Progress</a:t>
            </a:r>
            <a:endParaRPr>
              <a:solidFill>
                <a:srgbClr val="FFFFFF"/>
              </a:solidFill>
              <a:latin typeface="Work Sans"/>
              <a:ea typeface="Work Sans"/>
              <a:cs typeface="Work Sans"/>
              <a:sym typeface="Work Sans"/>
            </a:endParaRPr>
          </a:p>
        </p:txBody>
      </p:sp>
      <p:sp>
        <p:nvSpPr>
          <p:cNvPr id="123" name="Google Shape;123;p21"/>
          <p:cNvSpPr/>
          <p:nvPr/>
        </p:nvSpPr>
        <p:spPr>
          <a:xfrm>
            <a:off x="5930838" y="2731263"/>
            <a:ext cx="2020500" cy="525300"/>
          </a:xfrm>
          <a:prstGeom prst="roundRect">
            <a:avLst>
              <a:gd fmla="val 16667" name="adj"/>
            </a:avLst>
          </a:prstGeom>
          <a:solidFill>
            <a:schemeClr val="accent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Work Sans"/>
                <a:ea typeface="Work Sans"/>
                <a:cs typeface="Work Sans"/>
                <a:sym typeface="Work Sans"/>
              </a:rPr>
              <a:t>Dictionary</a:t>
            </a:r>
            <a:endParaRPr>
              <a:solidFill>
                <a:srgbClr val="FFFFFF"/>
              </a:solidFill>
              <a:latin typeface="Work Sans"/>
              <a:ea typeface="Work Sans"/>
              <a:cs typeface="Work Sans"/>
              <a:sym typeface="Work Sans"/>
            </a:endParaRPr>
          </a:p>
        </p:txBody>
      </p:sp>
      <p:sp>
        <p:nvSpPr>
          <p:cNvPr id="124" name="Google Shape;124;p21"/>
          <p:cNvSpPr/>
          <p:nvPr/>
        </p:nvSpPr>
        <p:spPr>
          <a:xfrm>
            <a:off x="5930838" y="3637563"/>
            <a:ext cx="2020500" cy="525300"/>
          </a:xfrm>
          <a:prstGeom prst="roundRect">
            <a:avLst>
              <a:gd fmla="val 16667" name="adj"/>
            </a:avLst>
          </a:prstGeom>
          <a:solidFill>
            <a:schemeClr val="accent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Work Sans"/>
                <a:ea typeface="Work Sans"/>
                <a:cs typeface="Work Sans"/>
                <a:sym typeface="Work Sans"/>
              </a:rPr>
              <a:t>Login</a:t>
            </a:r>
            <a:endParaRPr>
              <a:solidFill>
                <a:srgbClr val="FFFFFF"/>
              </a:solidFill>
              <a:latin typeface="Work Sans"/>
              <a:ea typeface="Work Sans"/>
              <a:cs typeface="Work Sans"/>
              <a:sym typeface="Work Sans"/>
            </a:endParaRPr>
          </a:p>
        </p:txBody>
      </p:sp>
      <p:cxnSp>
        <p:nvCxnSpPr>
          <p:cNvPr id="125" name="Google Shape;125;p21"/>
          <p:cNvCxnSpPr>
            <a:stCxn id="124" idx="1"/>
            <a:endCxn id="118" idx="3"/>
          </p:cNvCxnSpPr>
          <p:nvPr/>
        </p:nvCxnSpPr>
        <p:spPr>
          <a:xfrm rot="10800000">
            <a:off x="5381538" y="3737013"/>
            <a:ext cx="549300" cy="163200"/>
          </a:xfrm>
          <a:prstGeom prst="bentConnector3">
            <a:avLst>
              <a:gd fmla="val 49986" name="adj1"/>
            </a:avLst>
          </a:prstGeom>
          <a:noFill/>
          <a:ln cap="flat" cmpd="sng" w="9525">
            <a:solidFill>
              <a:srgbClr val="434343"/>
            </a:solidFill>
            <a:prstDash val="solid"/>
            <a:round/>
            <a:headEnd len="sm" w="sm" type="none"/>
            <a:tailEnd len="sm" w="sm" type="none"/>
          </a:ln>
        </p:spPr>
      </p:cxnSp>
      <p:sp>
        <p:nvSpPr>
          <p:cNvPr id="126" name="Google Shape;126;p21"/>
          <p:cNvSpPr/>
          <p:nvPr/>
        </p:nvSpPr>
        <p:spPr>
          <a:xfrm>
            <a:off x="3376938" y="1775225"/>
            <a:ext cx="2020500" cy="525300"/>
          </a:xfrm>
          <a:prstGeom prst="roundRect">
            <a:avLst>
              <a:gd fmla="val 16667"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Work Sans"/>
                <a:ea typeface="Work Sans"/>
                <a:cs typeface="Work Sans"/>
                <a:sym typeface="Work Sans"/>
              </a:rPr>
              <a:t>Audio to SIgn Language</a:t>
            </a:r>
            <a:endParaRPr>
              <a:solidFill>
                <a:srgbClr val="FFFFFF"/>
              </a:solidFill>
              <a:latin typeface="Work Sans"/>
              <a:ea typeface="Work Sans"/>
              <a:cs typeface="Work Sans"/>
              <a:sym typeface="Work Sans"/>
            </a:endParaRPr>
          </a:p>
        </p:txBody>
      </p:sp>
      <p:sp>
        <p:nvSpPr>
          <p:cNvPr id="127" name="Google Shape;127;p21"/>
          <p:cNvSpPr/>
          <p:nvPr/>
        </p:nvSpPr>
        <p:spPr>
          <a:xfrm>
            <a:off x="3376938" y="2614525"/>
            <a:ext cx="2020500" cy="525300"/>
          </a:xfrm>
          <a:prstGeom prst="roundRect">
            <a:avLst>
              <a:gd fmla="val 16667"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Work Sans"/>
                <a:ea typeface="Work Sans"/>
                <a:cs typeface="Work Sans"/>
                <a:sym typeface="Work Sans"/>
              </a:rPr>
              <a:t>Tutorial</a:t>
            </a:r>
            <a:endParaRPr>
              <a:solidFill>
                <a:srgbClr val="FFFFFF"/>
              </a:solidFill>
              <a:latin typeface="Work Sans"/>
              <a:ea typeface="Work Sans"/>
              <a:cs typeface="Work Sans"/>
              <a:sym typeface="Work Sans"/>
            </a:endParaRPr>
          </a:p>
        </p:txBody>
      </p:sp>
      <p:sp>
        <p:nvSpPr>
          <p:cNvPr id="128" name="Google Shape;128;p21"/>
          <p:cNvSpPr/>
          <p:nvPr/>
        </p:nvSpPr>
        <p:spPr>
          <a:xfrm>
            <a:off x="3376938" y="4333925"/>
            <a:ext cx="2020500" cy="525300"/>
          </a:xfrm>
          <a:prstGeom prst="roundRect">
            <a:avLst>
              <a:gd fmla="val 16667"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Work Sans"/>
                <a:ea typeface="Work Sans"/>
                <a:cs typeface="Work Sans"/>
                <a:sym typeface="Work Sans"/>
              </a:rPr>
              <a:t>Help</a:t>
            </a:r>
            <a:endParaRPr>
              <a:solidFill>
                <a:srgbClr val="FFFFFF"/>
              </a:solidFill>
              <a:latin typeface="Work Sans"/>
              <a:ea typeface="Work Sans"/>
              <a:cs typeface="Work Sans"/>
              <a:sym typeface="Work Sans"/>
            </a:endParaRPr>
          </a:p>
        </p:txBody>
      </p:sp>
      <p:sp>
        <p:nvSpPr>
          <p:cNvPr id="129" name="Google Shape;129;p21"/>
          <p:cNvSpPr/>
          <p:nvPr/>
        </p:nvSpPr>
        <p:spPr>
          <a:xfrm>
            <a:off x="5930838" y="4335513"/>
            <a:ext cx="2020500" cy="525300"/>
          </a:xfrm>
          <a:prstGeom prst="roundRect">
            <a:avLst>
              <a:gd fmla="val 16667" name="adj"/>
            </a:avLst>
          </a:prstGeom>
          <a:solidFill>
            <a:schemeClr val="accent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Work Sans"/>
                <a:ea typeface="Work Sans"/>
                <a:cs typeface="Work Sans"/>
                <a:sym typeface="Work Sans"/>
              </a:rPr>
              <a:t>Register</a:t>
            </a:r>
            <a:endParaRPr>
              <a:solidFill>
                <a:srgbClr val="FFFFFF"/>
              </a:solidFill>
              <a:latin typeface="Work Sans"/>
              <a:ea typeface="Work Sans"/>
              <a:cs typeface="Work Sans"/>
              <a:sym typeface="Work Sans"/>
            </a:endParaRPr>
          </a:p>
        </p:txBody>
      </p:sp>
      <p:cxnSp>
        <p:nvCxnSpPr>
          <p:cNvPr id="130" name="Google Shape;130;p21"/>
          <p:cNvCxnSpPr>
            <a:stCxn id="127" idx="3"/>
            <a:endCxn id="121" idx="1"/>
          </p:cNvCxnSpPr>
          <p:nvPr/>
        </p:nvCxnSpPr>
        <p:spPr>
          <a:xfrm flipH="1" rot="10800000">
            <a:off x="5397438" y="1182475"/>
            <a:ext cx="533400" cy="1694700"/>
          </a:xfrm>
          <a:prstGeom prst="bentConnector3">
            <a:avLst>
              <a:gd fmla="val 50000" name="adj1"/>
            </a:avLst>
          </a:prstGeom>
          <a:noFill/>
          <a:ln cap="flat" cmpd="sng" w="9525">
            <a:solidFill>
              <a:srgbClr val="434343"/>
            </a:solidFill>
            <a:prstDash val="solid"/>
            <a:round/>
            <a:headEnd len="sm" w="sm" type="none"/>
            <a:tailEnd len="sm" w="sm" type="none"/>
          </a:ln>
        </p:spPr>
      </p:cxnSp>
      <p:cxnSp>
        <p:nvCxnSpPr>
          <p:cNvPr id="131" name="Google Shape;131;p21"/>
          <p:cNvCxnSpPr>
            <a:stCxn id="127" idx="3"/>
            <a:endCxn id="122" idx="1"/>
          </p:cNvCxnSpPr>
          <p:nvPr/>
        </p:nvCxnSpPr>
        <p:spPr>
          <a:xfrm flipH="1" rot="10800000">
            <a:off x="5397438" y="2088775"/>
            <a:ext cx="533400" cy="788400"/>
          </a:xfrm>
          <a:prstGeom prst="bentConnector3">
            <a:avLst>
              <a:gd fmla="val 50000" name="adj1"/>
            </a:avLst>
          </a:prstGeom>
          <a:noFill/>
          <a:ln cap="flat" cmpd="sng" w="9525">
            <a:solidFill>
              <a:srgbClr val="434343"/>
            </a:solidFill>
            <a:prstDash val="solid"/>
            <a:round/>
            <a:headEnd len="sm" w="sm" type="none"/>
            <a:tailEnd len="sm" w="sm" type="none"/>
          </a:ln>
        </p:spPr>
      </p:cxnSp>
      <p:cxnSp>
        <p:nvCxnSpPr>
          <p:cNvPr id="132" name="Google Shape;132;p21"/>
          <p:cNvCxnSpPr>
            <a:stCxn id="127" idx="3"/>
            <a:endCxn id="123" idx="1"/>
          </p:cNvCxnSpPr>
          <p:nvPr/>
        </p:nvCxnSpPr>
        <p:spPr>
          <a:xfrm>
            <a:off x="5397438" y="2877175"/>
            <a:ext cx="533400" cy="116700"/>
          </a:xfrm>
          <a:prstGeom prst="bentConnector3">
            <a:avLst>
              <a:gd fmla="val 50000" name="adj1"/>
            </a:avLst>
          </a:prstGeom>
          <a:noFill/>
          <a:ln cap="flat" cmpd="sng" w="9525">
            <a:solidFill>
              <a:srgbClr val="434343"/>
            </a:solidFill>
            <a:prstDash val="solid"/>
            <a:round/>
            <a:headEnd len="sm" w="sm" type="none"/>
            <a:tailEnd len="sm" w="sm" type="none"/>
          </a:ln>
        </p:spPr>
      </p:cxnSp>
      <p:cxnSp>
        <p:nvCxnSpPr>
          <p:cNvPr id="133" name="Google Shape;133;p21"/>
          <p:cNvCxnSpPr>
            <a:stCxn id="118" idx="3"/>
            <a:endCxn id="129" idx="1"/>
          </p:cNvCxnSpPr>
          <p:nvPr/>
        </p:nvCxnSpPr>
        <p:spPr>
          <a:xfrm>
            <a:off x="5381688" y="3736863"/>
            <a:ext cx="549300" cy="861300"/>
          </a:xfrm>
          <a:prstGeom prst="bentConnector3">
            <a:avLst>
              <a:gd fmla="val 49986" name="adj1"/>
            </a:avLst>
          </a:prstGeom>
          <a:noFill/>
          <a:ln cap="flat" cmpd="sng" w="9525">
            <a:solidFill>
              <a:srgbClr val="434343"/>
            </a:solidFill>
            <a:prstDash val="solid"/>
            <a:round/>
            <a:headEnd len="sm" w="sm" type="none"/>
            <a:tailEnd len="sm" w="sm" type="none"/>
          </a:ln>
        </p:spPr>
      </p:cxnSp>
      <p:cxnSp>
        <p:nvCxnSpPr>
          <p:cNvPr id="134" name="Google Shape;134;p21"/>
          <p:cNvCxnSpPr>
            <a:stCxn id="117" idx="2"/>
            <a:endCxn id="126" idx="1"/>
          </p:cNvCxnSpPr>
          <p:nvPr/>
        </p:nvCxnSpPr>
        <p:spPr>
          <a:xfrm flipH="1" rot="10800000">
            <a:off x="2005363" y="2037875"/>
            <a:ext cx="1371600" cy="845400"/>
          </a:xfrm>
          <a:prstGeom prst="bentConnector3">
            <a:avLst>
              <a:gd fmla="val 49999" name="adj1"/>
            </a:avLst>
          </a:prstGeom>
          <a:noFill/>
          <a:ln cap="flat" cmpd="sng" w="9525">
            <a:solidFill>
              <a:srgbClr val="434343"/>
            </a:solidFill>
            <a:prstDash val="solid"/>
            <a:round/>
            <a:headEnd len="sm" w="sm" type="none"/>
            <a:tailEnd len="sm" w="sm" type="none"/>
          </a:ln>
        </p:spPr>
      </p:cxnSp>
      <p:cxnSp>
        <p:nvCxnSpPr>
          <p:cNvPr id="135" name="Google Shape;135;p21"/>
          <p:cNvCxnSpPr>
            <a:stCxn id="117" idx="2"/>
            <a:endCxn id="127" idx="1"/>
          </p:cNvCxnSpPr>
          <p:nvPr/>
        </p:nvCxnSpPr>
        <p:spPr>
          <a:xfrm flipH="1" rot="10800000">
            <a:off x="2005363" y="2877275"/>
            <a:ext cx="1371600" cy="6000"/>
          </a:xfrm>
          <a:prstGeom prst="bentConnector3">
            <a:avLst>
              <a:gd fmla="val 49999" name="adj1"/>
            </a:avLst>
          </a:prstGeom>
          <a:noFill/>
          <a:ln cap="flat" cmpd="sng" w="9525">
            <a:solidFill>
              <a:srgbClr val="434343"/>
            </a:solidFill>
            <a:prstDash val="solid"/>
            <a:round/>
            <a:headEnd len="sm" w="sm" type="none"/>
            <a:tailEnd len="sm" w="sm" type="none"/>
          </a:ln>
        </p:spPr>
      </p:cxnSp>
      <p:cxnSp>
        <p:nvCxnSpPr>
          <p:cNvPr id="136" name="Google Shape;136;p21"/>
          <p:cNvCxnSpPr>
            <a:stCxn id="117" idx="2"/>
            <a:endCxn id="128" idx="1"/>
          </p:cNvCxnSpPr>
          <p:nvPr/>
        </p:nvCxnSpPr>
        <p:spPr>
          <a:xfrm>
            <a:off x="2005363" y="2883275"/>
            <a:ext cx="1371600" cy="1713300"/>
          </a:xfrm>
          <a:prstGeom prst="bentConnector3">
            <a:avLst>
              <a:gd fmla="val 49999" name="adj1"/>
            </a:avLst>
          </a:prstGeom>
          <a:noFill/>
          <a:ln cap="flat" cmpd="sng" w="9525">
            <a:solidFill>
              <a:srgbClr val="434343"/>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