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Work Sans"/>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WorkSans-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Work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eb000310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eb000310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02214e7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02214e7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eb8aa7cbd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eb8aa7cbd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eb000310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eb000310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eb8aa7cbd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eb8aa7cbd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eb000310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eb000310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60950" y="465900"/>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atin typeface="Work Sans"/>
                <a:ea typeface="Work Sans"/>
                <a:cs typeface="Work Sans"/>
                <a:sym typeface="Work Sans"/>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title"/>
          </p:nvPr>
        </p:nvSpPr>
        <p:spPr>
          <a:xfrm>
            <a:off x="460950" y="620325"/>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Work Sans"/>
                <a:ea typeface="Work Sans"/>
                <a:cs typeface="Work Sans"/>
                <a:sym typeface="Work Sans"/>
              </a:rPr>
              <a:t>Sign Language Translator</a:t>
            </a:r>
            <a:endParaRPr>
              <a:latin typeface="Work Sans"/>
              <a:ea typeface="Work Sans"/>
              <a:cs typeface="Work Sans"/>
              <a:sym typeface="Work Sans"/>
            </a:endParaRPr>
          </a:p>
        </p:txBody>
      </p:sp>
      <p:sp>
        <p:nvSpPr>
          <p:cNvPr id="68" name="Google Shape;68;p13"/>
          <p:cNvSpPr txBox="1"/>
          <p:nvPr/>
        </p:nvSpPr>
        <p:spPr>
          <a:xfrm>
            <a:off x="460950" y="1855425"/>
            <a:ext cx="3738900" cy="25062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GB">
                <a:solidFill>
                  <a:srgbClr val="FFFFFF"/>
                </a:solidFill>
                <a:latin typeface="Work Sans"/>
                <a:ea typeface="Work Sans"/>
                <a:cs typeface="Work Sans"/>
                <a:sym typeface="Work Sans"/>
              </a:rPr>
              <a:t>Rikesh Kamra (Leader)</a:t>
            </a:r>
            <a:endParaRPr>
              <a:solidFill>
                <a:srgbClr val="FFFFFF"/>
              </a:solidFill>
              <a:latin typeface="Work Sans"/>
              <a:ea typeface="Work Sans"/>
              <a:cs typeface="Work Sans"/>
              <a:sym typeface="Work Sans"/>
            </a:endParaRPr>
          </a:p>
          <a:p>
            <a:pPr indent="0" lvl="0" marL="0" rtl="0" algn="l">
              <a:spcBef>
                <a:spcPts val="1000"/>
              </a:spcBef>
              <a:spcAft>
                <a:spcPts val="0"/>
              </a:spcAft>
              <a:buNone/>
            </a:pPr>
            <a:r>
              <a:rPr lang="en-GB">
                <a:solidFill>
                  <a:srgbClr val="FFFFFF"/>
                </a:solidFill>
                <a:latin typeface="Work Sans"/>
                <a:ea typeface="Work Sans"/>
                <a:cs typeface="Work Sans"/>
                <a:sym typeface="Work Sans"/>
              </a:rPr>
              <a:t>Ankit Gupta</a:t>
            </a:r>
            <a:endParaRPr>
              <a:solidFill>
                <a:srgbClr val="FFFFFF"/>
              </a:solidFill>
              <a:latin typeface="Work Sans"/>
              <a:ea typeface="Work Sans"/>
              <a:cs typeface="Work Sans"/>
              <a:sym typeface="Work Sans"/>
            </a:endParaRPr>
          </a:p>
          <a:p>
            <a:pPr indent="0" lvl="0" marL="0" rtl="0" algn="l">
              <a:spcBef>
                <a:spcPts val="1000"/>
              </a:spcBef>
              <a:spcAft>
                <a:spcPts val="0"/>
              </a:spcAft>
              <a:buNone/>
            </a:pPr>
            <a:r>
              <a:rPr lang="en-GB">
                <a:solidFill>
                  <a:srgbClr val="FFFFFF"/>
                </a:solidFill>
                <a:latin typeface="Work Sans"/>
                <a:ea typeface="Work Sans"/>
                <a:cs typeface="Work Sans"/>
                <a:sym typeface="Work Sans"/>
              </a:rPr>
              <a:t>Rakesh Sharma</a:t>
            </a:r>
            <a:endParaRPr>
              <a:solidFill>
                <a:srgbClr val="FFFFFF"/>
              </a:solidFill>
              <a:latin typeface="Work Sans"/>
              <a:ea typeface="Work Sans"/>
              <a:cs typeface="Work Sans"/>
              <a:sym typeface="Work Sans"/>
            </a:endParaRPr>
          </a:p>
          <a:p>
            <a:pPr indent="0" lvl="0" marL="0" rtl="0" algn="l">
              <a:spcBef>
                <a:spcPts val="1000"/>
              </a:spcBef>
              <a:spcAft>
                <a:spcPts val="0"/>
              </a:spcAft>
              <a:buNone/>
            </a:pPr>
            <a:r>
              <a:rPr lang="en-GB">
                <a:solidFill>
                  <a:srgbClr val="FFFFFF"/>
                </a:solidFill>
                <a:latin typeface="Work Sans"/>
                <a:ea typeface="Work Sans"/>
                <a:cs typeface="Work Sans"/>
                <a:sym typeface="Work Sans"/>
              </a:rPr>
              <a:t>Denis Vaghasia</a:t>
            </a:r>
            <a:endParaRPr>
              <a:solidFill>
                <a:srgbClr val="FFFFFF"/>
              </a:solidFill>
              <a:latin typeface="Work Sans"/>
              <a:ea typeface="Work Sans"/>
              <a:cs typeface="Work Sans"/>
              <a:sym typeface="Work Sans"/>
            </a:endParaRPr>
          </a:p>
          <a:p>
            <a:pPr indent="0" lvl="0" marL="0" rtl="0" algn="l">
              <a:spcBef>
                <a:spcPts val="1000"/>
              </a:spcBef>
              <a:spcAft>
                <a:spcPts val="0"/>
              </a:spcAft>
              <a:buNone/>
            </a:pPr>
            <a:r>
              <a:t/>
            </a:r>
            <a:endParaRPr>
              <a:solidFill>
                <a:srgbClr val="FFFFFF"/>
              </a:solidFill>
              <a:latin typeface="Work Sans"/>
              <a:ea typeface="Work Sans"/>
              <a:cs typeface="Work Sans"/>
              <a:sym typeface="Work Sans"/>
            </a:endParaRPr>
          </a:p>
          <a:p>
            <a:pPr indent="0" lvl="0" marL="0" rtl="0" algn="l">
              <a:spcBef>
                <a:spcPts val="1000"/>
              </a:spcBef>
              <a:spcAft>
                <a:spcPts val="0"/>
              </a:spcAft>
              <a:buNone/>
            </a:pPr>
            <a:r>
              <a:rPr lang="en-GB">
                <a:solidFill>
                  <a:srgbClr val="FFFFFF"/>
                </a:solidFill>
                <a:latin typeface="Work Sans"/>
                <a:ea typeface="Work Sans"/>
                <a:cs typeface="Work Sans"/>
                <a:sym typeface="Work Sans"/>
              </a:rPr>
              <a:t>Guide : Prof. Kiran Deshpande</a:t>
            </a:r>
            <a:endParaRPr>
              <a:solidFill>
                <a:srgbClr val="FFFFFF"/>
              </a:solidFill>
              <a:latin typeface="Work Sans"/>
              <a:ea typeface="Work Sans"/>
              <a:cs typeface="Work Sans"/>
              <a:sym typeface="Work Sans"/>
            </a:endParaRPr>
          </a:p>
          <a:p>
            <a:pPr indent="0" lvl="0" marL="0" rtl="0" algn="l">
              <a:spcBef>
                <a:spcPts val="1000"/>
              </a:spcBef>
              <a:spcAft>
                <a:spcPts val="0"/>
              </a:spcAft>
              <a:buNone/>
            </a:pPr>
            <a:r>
              <a:rPr lang="en-GB">
                <a:solidFill>
                  <a:srgbClr val="FFFFFF"/>
                </a:solidFill>
                <a:latin typeface="Work Sans"/>
                <a:ea typeface="Work Sans"/>
                <a:cs typeface="Work Sans"/>
                <a:sym typeface="Work Sans"/>
              </a:rPr>
              <a:t>Co - Guide : Prof. Vishal Badgujar</a:t>
            </a:r>
            <a:endParaRPr>
              <a:solidFill>
                <a:srgbClr val="FFFFFF"/>
              </a:solidFill>
              <a:latin typeface="Work Sans"/>
              <a:ea typeface="Work Sans"/>
              <a:cs typeface="Work Sans"/>
              <a:sym typeface="Work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795300" y="60625"/>
            <a:ext cx="71523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Work Sans"/>
                <a:ea typeface="Work Sans"/>
                <a:cs typeface="Work Sans"/>
                <a:sym typeface="Work Sans"/>
              </a:rPr>
              <a:t>Index</a:t>
            </a:r>
            <a:endParaRPr>
              <a:latin typeface="Work Sans"/>
              <a:ea typeface="Work Sans"/>
              <a:cs typeface="Work Sans"/>
              <a:sym typeface="Work Sans"/>
            </a:endParaRPr>
          </a:p>
        </p:txBody>
      </p:sp>
      <p:sp>
        <p:nvSpPr>
          <p:cNvPr id="74" name="Google Shape;74;p14"/>
          <p:cNvSpPr txBox="1"/>
          <p:nvPr>
            <p:ph idx="4294967295" type="body"/>
          </p:nvPr>
        </p:nvSpPr>
        <p:spPr>
          <a:xfrm>
            <a:off x="795300" y="1008475"/>
            <a:ext cx="7553400" cy="3577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666666"/>
              </a:buClr>
              <a:buSzPts val="1400"/>
              <a:buFont typeface="Work Sans"/>
              <a:buAutoNum type="arabicPeriod"/>
            </a:pPr>
            <a:r>
              <a:rPr lang="en-GB" sz="1400">
                <a:solidFill>
                  <a:srgbClr val="666666"/>
                </a:solidFill>
                <a:latin typeface="Work Sans"/>
                <a:ea typeface="Work Sans"/>
                <a:cs typeface="Work Sans"/>
                <a:sym typeface="Work Sans"/>
              </a:rPr>
              <a:t>Introduction</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AutoNum type="arabicPeriod"/>
            </a:pPr>
            <a:r>
              <a:rPr lang="en-GB" sz="1400">
                <a:solidFill>
                  <a:srgbClr val="666666"/>
                </a:solidFill>
                <a:latin typeface="Work Sans"/>
                <a:ea typeface="Work Sans"/>
                <a:cs typeface="Work Sans"/>
                <a:sym typeface="Work Sans"/>
              </a:rPr>
              <a:t>Abstract</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AutoNum type="arabicPeriod"/>
            </a:pPr>
            <a:r>
              <a:rPr lang="en-GB" sz="1400">
                <a:solidFill>
                  <a:srgbClr val="666666"/>
                </a:solidFill>
                <a:latin typeface="Work Sans"/>
                <a:ea typeface="Work Sans"/>
                <a:cs typeface="Work Sans"/>
                <a:sym typeface="Work Sans"/>
              </a:rPr>
              <a:t>Proposed System</a:t>
            </a:r>
            <a:endParaRPr sz="1400">
              <a:solidFill>
                <a:srgbClr val="666666"/>
              </a:solidFill>
              <a:latin typeface="Work Sans"/>
              <a:ea typeface="Work Sans"/>
              <a:cs typeface="Work Sans"/>
              <a:sym typeface="Work Sans"/>
            </a:endParaRPr>
          </a:p>
          <a:p>
            <a:pPr indent="-317500" lvl="0" marL="457200" rtl="0" algn="just">
              <a:spcBef>
                <a:spcPts val="1000"/>
              </a:spcBef>
              <a:spcAft>
                <a:spcPts val="0"/>
              </a:spcAft>
              <a:buClr>
                <a:srgbClr val="666666"/>
              </a:buClr>
              <a:buSzPts val="1400"/>
              <a:buFont typeface="Work Sans"/>
              <a:buAutoNum type="arabicPeriod"/>
            </a:pPr>
            <a:r>
              <a:rPr lang="en-GB" sz="1400">
                <a:solidFill>
                  <a:srgbClr val="666666"/>
                </a:solidFill>
                <a:latin typeface="Work Sans"/>
                <a:ea typeface="Work Sans"/>
                <a:cs typeface="Work Sans"/>
                <a:sym typeface="Work Sans"/>
              </a:rPr>
              <a:t>Technology Stack</a:t>
            </a:r>
            <a:endParaRPr sz="1400">
              <a:solidFill>
                <a:srgbClr val="666666"/>
              </a:solidFill>
              <a:latin typeface="Work Sans"/>
              <a:ea typeface="Work Sans"/>
              <a:cs typeface="Work Sans"/>
              <a:sym typeface="Work Sans"/>
            </a:endParaRPr>
          </a:p>
          <a:p>
            <a:pPr indent="-317500" lvl="0" marL="457200" rtl="0" algn="just">
              <a:spcBef>
                <a:spcPts val="1000"/>
              </a:spcBef>
              <a:spcAft>
                <a:spcPts val="1000"/>
              </a:spcAft>
              <a:buClr>
                <a:srgbClr val="666666"/>
              </a:buClr>
              <a:buSzPts val="1400"/>
              <a:buFont typeface="Work Sans"/>
              <a:buAutoNum type="arabicPeriod"/>
            </a:pPr>
            <a:r>
              <a:rPr lang="en-GB" sz="1400">
                <a:solidFill>
                  <a:srgbClr val="666666"/>
                </a:solidFill>
                <a:latin typeface="Work Sans"/>
                <a:ea typeface="Work Sans"/>
                <a:cs typeface="Work Sans"/>
                <a:sym typeface="Work Sans"/>
              </a:rPr>
              <a:t>Project Planning</a:t>
            </a:r>
            <a:endParaRPr sz="1400">
              <a:solidFill>
                <a:srgbClr val="666666"/>
              </a:solidFill>
              <a:latin typeface="Work Sans"/>
              <a:ea typeface="Work Sans"/>
              <a:cs typeface="Work Sans"/>
              <a:sym typeface="Work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795300" y="60625"/>
            <a:ext cx="71523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Work Sans"/>
                <a:ea typeface="Work Sans"/>
                <a:cs typeface="Work Sans"/>
                <a:sym typeface="Work Sans"/>
              </a:rPr>
              <a:t>Introduction</a:t>
            </a:r>
            <a:endParaRPr>
              <a:latin typeface="Work Sans"/>
              <a:ea typeface="Work Sans"/>
              <a:cs typeface="Work Sans"/>
              <a:sym typeface="Work Sans"/>
            </a:endParaRPr>
          </a:p>
        </p:txBody>
      </p:sp>
      <p:sp>
        <p:nvSpPr>
          <p:cNvPr id="80" name="Google Shape;80;p15"/>
          <p:cNvSpPr txBox="1"/>
          <p:nvPr>
            <p:ph idx="4294967295" type="body"/>
          </p:nvPr>
        </p:nvSpPr>
        <p:spPr>
          <a:xfrm>
            <a:off x="795300" y="917850"/>
            <a:ext cx="7553400" cy="3577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GB" sz="1400">
                <a:solidFill>
                  <a:srgbClr val="666666"/>
                </a:solidFill>
                <a:latin typeface="Work Sans"/>
                <a:ea typeface="Work Sans"/>
                <a:cs typeface="Work Sans"/>
                <a:sym typeface="Work Sans"/>
              </a:rPr>
              <a:t>Communication is the basic form for exchanging thoughts, views, perception and the ideas we think. This not only helps to portray our reviews, thoughts and emotions better but also helps the other person take necessary steps/actions accordingly. But is it the same for person suffering from hearing and speaking disabilities? These persons know sign language and whenever they want to communicate with us they do it via gestures i.e. sign language and most of the times we are unaware as to what it means and we just nod and interpret it in any way and just walk away. Ever thought how that person would have felt at those times, and it is really not his/her mistake because they don’t know any other means of communication. So we have taken this problem seriously and to solve this communication gap and to bridge the gap we are creating a sign language translator which would not only translate gesture performed by these person and it will convert it into text &amp; audio and also it will convert text/audio from us to sign language so that they can understand as to what do we want to tell.</a:t>
            </a:r>
            <a:endParaRPr sz="1400">
              <a:solidFill>
                <a:srgbClr val="666666"/>
              </a:solidFill>
              <a:latin typeface="Work Sans"/>
              <a:ea typeface="Work Sans"/>
              <a:cs typeface="Work Sans"/>
              <a:sym typeface="Work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226078" y="357800"/>
            <a:ext cx="2808000" cy="95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3000">
                <a:latin typeface="Work Sans"/>
                <a:ea typeface="Work Sans"/>
                <a:cs typeface="Work Sans"/>
                <a:sym typeface="Work Sans"/>
              </a:rPr>
              <a:t>Abstract</a:t>
            </a:r>
            <a:endParaRPr sz="3000">
              <a:latin typeface="Work Sans"/>
              <a:ea typeface="Work Sans"/>
              <a:cs typeface="Work Sans"/>
              <a:sym typeface="Work Sans"/>
            </a:endParaRPr>
          </a:p>
        </p:txBody>
      </p:sp>
      <p:sp>
        <p:nvSpPr>
          <p:cNvPr id="86" name="Google Shape;86;p16"/>
          <p:cNvSpPr txBox="1"/>
          <p:nvPr>
            <p:ph idx="1" type="body"/>
          </p:nvPr>
        </p:nvSpPr>
        <p:spPr>
          <a:xfrm>
            <a:off x="3772975" y="357800"/>
            <a:ext cx="4887000" cy="286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400">
                <a:solidFill>
                  <a:srgbClr val="666666"/>
                </a:solidFill>
                <a:latin typeface="Work Sans"/>
                <a:ea typeface="Work Sans"/>
                <a:cs typeface="Work Sans"/>
                <a:sym typeface="Work Sans"/>
              </a:rPr>
              <a:t>Sign language is used by people who are speaking and hearing disability with uses hand motion. A person with this disability is usually unable to communicate with a person who is unable to understand sign language. It discusses an improved method for sign language recognition and conversion of speech to signs or vice versa. The algorithm devised is capable of extracting signs from video sequences using skin color segmentation. It distinguishes between static and dynamic gestures and extracts the appropriate feature vector. </a:t>
            </a:r>
            <a:endParaRPr sz="1400">
              <a:solidFill>
                <a:srgbClr val="666666"/>
              </a:solidFill>
              <a:latin typeface="Work Sans"/>
              <a:ea typeface="Work Sans"/>
              <a:cs typeface="Work Sans"/>
              <a:sym typeface="Work Sans"/>
            </a:endParaRPr>
          </a:p>
          <a:p>
            <a:pPr indent="0" lvl="0" marL="0" rtl="0" algn="just">
              <a:spcBef>
                <a:spcPts val="1600"/>
              </a:spcBef>
              <a:spcAft>
                <a:spcPts val="1600"/>
              </a:spcAft>
              <a:buNone/>
            </a:pPr>
            <a:r>
              <a:t/>
            </a:r>
            <a:endParaRPr sz="1400">
              <a:solidFill>
                <a:srgbClr val="666666"/>
              </a:solidFill>
              <a:latin typeface="Work Sans"/>
              <a:ea typeface="Work Sans"/>
              <a:cs typeface="Work Sans"/>
              <a:sym typeface="Work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60950" y="4659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Technology Stack</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lang="en-GB" sz="1400"/>
              <a:t>Python </a:t>
            </a:r>
            <a:endParaRPr sz="1400"/>
          </a:p>
          <a:p>
            <a:pPr indent="-317500" lvl="0" marL="457200" rtl="0" algn="l">
              <a:spcBef>
                <a:spcPts val="1600"/>
              </a:spcBef>
              <a:spcAft>
                <a:spcPts val="0"/>
              </a:spcAft>
              <a:buSzPts val="1400"/>
              <a:buChar char="●"/>
            </a:pPr>
            <a:r>
              <a:rPr lang="en-GB" sz="1400"/>
              <a:t>Keras</a:t>
            </a:r>
            <a:endParaRPr sz="1400"/>
          </a:p>
          <a:p>
            <a:pPr indent="-317500" lvl="0" marL="457200" rtl="0" algn="l">
              <a:spcBef>
                <a:spcPts val="1600"/>
              </a:spcBef>
              <a:spcAft>
                <a:spcPts val="0"/>
              </a:spcAft>
              <a:buSzPts val="1400"/>
              <a:buChar char="●"/>
            </a:pPr>
            <a:r>
              <a:rPr lang="en-GB" sz="1400"/>
              <a:t>Android</a:t>
            </a:r>
            <a:endParaRPr sz="1400"/>
          </a:p>
          <a:p>
            <a:pPr indent="-317500" lvl="0" marL="457200" rtl="0" algn="l">
              <a:spcBef>
                <a:spcPts val="1600"/>
              </a:spcBef>
              <a:spcAft>
                <a:spcPts val="0"/>
              </a:spcAft>
              <a:buSzPts val="1400"/>
              <a:buChar char="●"/>
            </a:pPr>
            <a:r>
              <a:rPr lang="en-GB" sz="1400"/>
              <a:t>Progressive Web Application</a:t>
            </a:r>
            <a:endParaRPr sz="1400"/>
          </a:p>
          <a:p>
            <a:pPr indent="-317500" lvl="0" marL="457200" rtl="0" algn="l">
              <a:spcBef>
                <a:spcPts val="1600"/>
              </a:spcBef>
              <a:spcAft>
                <a:spcPts val="0"/>
              </a:spcAft>
              <a:buSzPts val="1400"/>
              <a:buChar char="●"/>
            </a:pPr>
            <a:r>
              <a:rPr lang="en-GB" sz="1400"/>
              <a:t>Rethinkdb</a:t>
            </a:r>
            <a:endParaRPr sz="1400"/>
          </a:p>
          <a:p>
            <a:pPr indent="0" lvl="0" marL="0" rtl="0" algn="l">
              <a:spcBef>
                <a:spcPts val="16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795300" y="60625"/>
            <a:ext cx="71523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Work Sans"/>
                <a:ea typeface="Work Sans"/>
                <a:cs typeface="Work Sans"/>
                <a:sym typeface="Work Sans"/>
              </a:rPr>
              <a:t>Proposed System</a:t>
            </a:r>
            <a:endParaRPr>
              <a:latin typeface="Work Sans"/>
              <a:ea typeface="Work Sans"/>
              <a:cs typeface="Work Sans"/>
              <a:sym typeface="Work Sans"/>
            </a:endParaRPr>
          </a:p>
        </p:txBody>
      </p:sp>
      <p:sp>
        <p:nvSpPr>
          <p:cNvPr id="98" name="Google Shape;98;p18"/>
          <p:cNvSpPr txBox="1"/>
          <p:nvPr>
            <p:ph idx="4294967295" type="body"/>
          </p:nvPr>
        </p:nvSpPr>
        <p:spPr>
          <a:xfrm>
            <a:off x="795300" y="968075"/>
            <a:ext cx="7553400" cy="2485800"/>
          </a:xfrm>
          <a:prstGeom prst="rect">
            <a:avLst/>
          </a:prstGeom>
        </p:spPr>
        <p:txBody>
          <a:bodyPr anchorCtr="0" anchor="t" bIns="91425" lIns="91425" spcFirstLastPara="1" rIns="91425" wrap="square" tIns="91425">
            <a:noAutofit/>
          </a:bodyPr>
          <a:lstStyle/>
          <a:p>
            <a:pPr indent="-317500" lvl="0" marL="457200" rtl="0" algn="just">
              <a:spcBef>
                <a:spcPts val="1000"/>
              </a:spcBef>
              <a:spcAft>
                <a:spcPts val="0"/>
              </a:spcAft>
              <a:buSzPts val="1400"/>
              <a:buFont typeface="Work Sans"/>
              <a:buChar char="●"/>
            </a:pPr>
            <a:r>
              <a:rPr lang="en-GB" sz="1400">
                <a:latin typeface="Work Sans"/>
                <a:ea typeface="Work Sans"/>
                <a:cs typeface="Work Sans"/>
                <a:sym typeface="Work Sans"/>
              </a:rPr>
              <a:t>Translator </a:t>
            </a:r>
            <a:r>
              <a:rPr lang="en-GB" sz="1400">
                <a:latin typeface="Work Sans"/>
                <a:ea typeface="Work Sans"/>
                <a:cs typeface="Work Sans"/>
                <a:sym typeface="Work Sans"/>
              </a:rPr>
              <a:t>for people with listening and speaking disabilities.</a:t>
            </a:r>
            <a:endParaRPr sz="1400">
              <a:latin typeface="Work Sans"/>
              <a:ea typeface="Work Sans"/>
              <a:cs typeface="Work Sans"/>
              <a:sym typeface="Work Sans"/>
            </a:endParaRPr>
          </a:p>
          <a:p>
            <a:pPr indent="-317500" lvl="0" marL="457200" rtl="0" algn="just">
              <a:spcBef>
                <a:spcPts val="1600"/>
              </a:spcBef>
              <a:spcAft>
                <a:spcPts val="0"/>
              </a:spcAft>
              <a:buSzPts val="1400"/>
              <a:buFont typeface="Work Sans"/>
              <a:buChar char="●"/>
            </a:pPr>
            <a:r>
              <a:rPr lang="en-GB" sz="1400">
                <a:latin typeface="Work Sans"/>
                <a:ea typeface="Work Sans"/>
                <a:cs typeface="Work Sans"/>
                <a:sym typeface="Work Sans"/>
              </a:rPr>
              <a:t>Gesture recognition to understand Sign Language, and then it will be translated both in text as well as audio for other user.</a:t>
            </a:r>
            <a:endParaRPr sz="1400">
              <a:latin typeface="Work Sans"/>
              <a:ea typeface="Work Sans"/>
              <a:cs typeface="Work Sans"/>
              <a:sym typeface="Work Sans"/>
            </a:endParaRPr>
          </a:p>
          <a:p>
            <a:pPr indent="-317500" lvl="0" marL="457200" rtl="0" algn="just">
              <a:spcBef>
                <a:spcPts val="1600"/>
              </a:spcBef>
              <a:spcAft>
                <a:spcPts val="0"/>
              </a:spcAft>
              <a:buSzPts val="1400"/>
              <a:buFont typeface="Work Sans"/>
              <a:buChar char="●"/>
            </a:pPr>
            <a:r>
              <a:rPr lang="en-GB" sz="1400">
                <a:latin typeface="Work Sans"/>
                <a:ea typeface="Work Sans"/>
                <a:cs typeface="Work Sans"/>
                <a:sym typeface="Work Sans"/>
              </a:rPr>
              <a:t>Speak the sentence and that sentence will be converted into set of gestures to understand by the other person.</a:t>
            </a:r>
            <a:endParaRPr sz="1400">
              <a:latin typeface="Work Sans"/>
              <a:ea typeface="Work Sans"/>
              <a:cs typeface="Work Sans"/>
              <a:sym typeface="Work Sans"/>
            </a:endParaRPr>
          </a:p>
          <a:p>
            <a:pPr indent="-317500" lvl="0" marL="457200" rtl="0" algn="just">
              <a:spcBef>
                <a:spcPts val="1600"/>
              </a:spcBef>
              <a:spcAft>
                <a:spcPts val="1600"/>
              </a:spcAft>
              <a:buSzPts val="1400"/>
              <a:buFont typeface="Work Sans"/>
              <a:buChar char="●"/>
            </a:pPr>
            <a:r>
              <a:rPr lang="en-GB" sz="1400">
                <a:latin typeface="Work Sans"/>
                <a:ea typeface="Work Sans"/>
                <a:cs typeface="Work Sans"/>
                <a:sym typeface="Work Sans"/>
              </a:rPr>
              <a:t>Come and learn this Sign Language.</a:t>
            </a:r>
            <a:endParaRPr sz="1400">
              <a:solidFill>
                <a:srgbClr val="666666"/>
              </a:solidFill>
              <a:latin typeface="Work Sans"/>
              <a:ea typeface="Work Sans"/>
              <a:cs typeface="Work Sans"/>
              <a:sym typeface="Work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444275"/>
            <a:ext cx="78645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Work Sans"/>
                <a:ea typeface="Work Sans"/>
                <a:cs typeface="Work Sans"/>
                <a:sym typeface="Work Sans"/>
              </a:rPr>
              <a:t>Project Planning</a:t>
            </a:r>
            <a:endParaRPr>
              <a:latin typeface="Work Sans"/>
              <a:ea typeface="Work Sans"/>
              <a:cs typeface="Work Sans"/>
              <a:sym typeface="Work Sans"/>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lang="en-GB" sz="1400"/>
              <a:t>Research about technologies and algorithm - August End</a:t>
            </a:r>
            <a:endParaRPr sz="1400"/>
          </a:p>
          <a:p>
            <a:pPr indent="-317500" lvl="0" marL="457200" rtl="0" algn="l">
              <a:spcBef>
                <a:spcPts val="1600"/>
              </a:spcBef>
              <a:spcAft>
                <a:spcPts val="0"/>
              </a:spcAft>
              <a:buSzPts val="1400"/>
              <a:buChar char="●"/>
            </a:pPr>
            <a:r>
              <a:rPr lang="en-GB" sz="1400"/>
              <a:t>Learning - Mid September</a:t>
            </a:r>
            <a:endParaRPr sz="1400"/>
          </a:p>
          <a:p>
            <a:pPr indent="-317500" lvl="0" marL="457200" rtl="0" algn="l">
              <a:spcBef>
                <a:spcPts val="1600"/>
              </a:spcBef>
              <a:spcAft>
                <a:spcPts val="0"/>
              </a:spcAft>
              <a:buSzPts val="1400"/>
              <a:buChar char="●"/>
            </a:pPr>
            <a:r>
              <a:rPr lang="en-GB" sz="1400"/>
              <a:t>Designing - 1st week of October</a:t>
            </a:r>
            <a:endParaRPr sz="1400"/>
          </a:p>
          <a:p>
            <a:pPr indent="-317500" lvl="0" marL="457200" rtl="0" algn="l">
              <a:spcBef>
                <a:spcPts val="1600"/>
              </a:spcBef>
              <a:spcAft>
                <a:spcPts val="0"/>
              </a:spcAft>
              <a:buSzPts val="1400"/>
              <a:buChar char="●"/>
            </a:pPr>
            <a:r>
              <a:rPr lang="en-GB" sz="1400"/>
              <a:t>Development - End of November</a:t>
            </a:r>
            <a:endParaRPr sz="1400"/>
          </a:p>
          <a:p>
            <a:pPr indent="-317500" lvl="0" marL="457200" rtl="0" algn="l">
              <a:spcBef>
                <a:spcPts val="1600"/>
              </a:spcBef>
              <a:spcAft>
                <a:spcPts val="0"/>
              </a:spcAft>
              <a:buSzPts val="1400"/>
              <a:buChar char="●"/>
            </a:pPr>
            <a:r>
              <a:rPr lang="en-GB" sz="1400"/>
              <a:t>Testing - End of December</a:t>
            </a:r>
            <a:endParaRPr sz="1400"/>
          </a:p>
          <a:p>
            <a:pPr indent="-317500" lvl="0" marL="457200" rtl="0" algn="l">
              <a:spcBef>
                <a:spcPts val="1600"/>
              </a:spcBef>
              <a:spcAft>
                <a:spcPts val="1600"/>
              </a:spcAft>
              <a:buSzPts val="1400"/>
              <a:buChar char="●"/>
            </a:pPr>
            <a:r>
              <a:rPr lang="en-GB" sz="1400"/>
              <a:t>Training and Modification - End of February</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