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69669"/>
            <a:ext cx="4036991" cy="4188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892344"/>
            <a:ext cx="1522409" cy="2365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08983" y="1676396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1409697" y="2819394"/>
                </a:moveTo>
                <a:lnTo>
                  <a:pt x="1361234" y="2818576"/>
                </a:lnTo>
                <a:lnTo>
                  <a:pt x="1313181" y="2816142"/>
                </a:lnTo>
                <a:lnTo>
                  <a:pt x="1265564" y="2812116"/>
                </a:lnTo>
                <a:lnTo>
                  <a:pt x="1218410" y="2806525"/>
                </a:lnTo>
                <a:lnTo>
                  <a:pt x="1171745" y="2799395"/>
                </a:lnTo>
                <a:lnTo>
                  <a:pt x="1125595" y="2790754"/>
                </a:lnTo>
                <a:lnTo>
                  <a:pt x="1079987" y="2780626"/>
                </a:lnTo>
                <a:lnTo>
                  <a:pt x="1034945" y="2769038"/>
                </a:lnTo>
                <a:lnTo>
                  <a:pt x="990498" y="2756016"/>
                </a:lnTo>
                <a:lnTo>
                  <a:pt x="946671" y="2741587"/>
                </a:lnTo>
                <a:lnTo>
                  <a:pt x="903490" y="2725777"/>
                </a:lnTo>
                <a:lnTo>
                  <a:pt x="860981" y="2708612"/>
                </a:lnTo>
                <a:lnTo>
                  <a:pt x="819172" y="2690118"/>
                </a:lnTo>
                <a:lnTo>
                  <a:pt x="778087" y="2670322"/>
                </a:lnTo>
                <a:lnTo>
                  <a:pt x="737754" y="2649250"/>
                </a:lnTo>
                <a:lnTo>
                  <a:pt x="698198" y="2626928"/>
                </a:lnTo>
                <a:lnTo>
                  <a:pt x="659446" y="2603382"/>
                </a:lnTo>
                <a:lnTo>
                  <a:pt x="621524" y="2578638"/>
                </a:lnTo>
                <a:lnTo>
                  <a:pt x="584458" y="2552724"/>
                </a:lnTo>
                <a:lnTo>
                  <a:pt x="548275" y="2525664"/>
                </a:lnTo>
                <a:lnTo>
                  <a:pt x="513001" y="2497486"/>
                </a:lnTo>
                <a:lnTo>
                  <a:pt x="478661" y="2468215"/>
                </a:lnTo>
                <a:lnTo>
                  <a:pt x="445283" y="2437878"/>
                </a:lnTo>
                <a:lnTo>
                  <a:pt x="412892" y="2406501"/>
                </a:lnTo>
                <a:lnTo>
                  <a:pt x="381515" y="2374110"/>
                </a:lnTo>
                <a:lnTo>
                  <a:pt x="351178" y="2340732"/>
                </a:lnTo>
                <a:lnTo>
                  <a:pt x="321908" y="2306393"/>
                </a:lnTo>
                <a:lnTo>
                  <a:pt x="293729" y="2271118"/>
                </a:lnTo>
                <a:lnTo>
                  <a:pt x="266670" y="2234935"/>
                </a:lnTo>
                <a:lnTo>
                  <a:pt x="240755" y="2197869"/>
                </a:lnTo>
                <a:lnTo>
                  <a:pt x="216012" y="2159947"/>
                </a:lnTo>
                <a:lnTo>
                  <a:pt x="192466" y="2121195"/>
                </a:lnTo>
                <a:lnTo>
                  <a:pt x="170144" y="2081640"/>
                </a:lnTo>
                <a:lnTo>
                  <a:pt x="149071" y="2041306"/>
                </a:lnTo>
                <a:lnTo>
                  <a:pt x="129275" y="2000222"/>
                </a:lnTo>
                <a:lnTo>
                  <a:pt x="110781" y="1958412"/>
                </a:lnTo>
                <a:lnTo>
                  <a:pt x="93616" y="1915904"/>
                </a:lnTo>
                <a:lnTo>
                  <a:pt x="77806" y="1872723"/>
                </a:lnTo>
                <a:lnTo>
                  <a:pt x="63377" y="1828895"/>
                </a:lnTo>
                <a:lnTo>
                  <a:pt x="50356" y="1784448"/>
                </a:lnTo>
                <a:lnTo>
                  <a:pt x="38768" y="1739407"/>
                </a:lnTo>
                <a:lnTo>
                  <a:pt x="28640" y="1693798"/>
                </a:lnTo>
                <a:lnTo>
                  <a:pt x="19998" y="1647648"/>
                </a:lnTo>
                <a:lnTo>
                  <a:pt x="12868" y="1600983"/>
                </a:lnTo>
                <a:lnTo>
                  <a:pt x="7278" y="1553829"/>
                </a:lnTo>
                <a:lnTo>
                  <a:pt x="3252" y="1506213"/>
                </a:lnTo>
                <a:lnTo>
                  <a:pt x="817" y="1458160"/>
                </a:lnTo>
                <a:lnTo>
                  <a:pt x="0" y="1409697"/>
                </a:lnTo>
                <a:lnTo>
                  <a:pt x="817" y="1361233"/>
                </a:lnTo>
                <a:lnTo>
                  <a:pt x="3252" y="1313180"/>
                </a:lnTo>
                <a:lnTo>
                  <a:pt x="7278" y="1265563"/>
                </a:lnTo>
                <a:lnTo>
                  <a:pt x="12868" y="1218409"/>
                </a:lnTo>
                <a:lnTo>
                  <a:pt x="19998" y="1171744"/>
                </a:lnTo>
                <a:lnTo>
                  <a:pt x="28640" y="1125594"/>
                </a:lnTo>
                <a:lnTo>
                  <a:pt x="38768" y="1079985"/>
                </a:lnTo>
                <a:lnTo>
                  <a:pt x="50356" y="1034944"/>
                </a:lnTo>
                <a:lnTo>
                  <a:pt x="63377" y="990496"/>
                </a:lnTo>
                <a:lnTo>
                  <a:pt x="77806" y="946669"/>
                </a:lnTo>
                <a:lnTo>
                  <a:pt x="93616" y="903488"/>
                </a:lnTo>
                <a:lnTo>
                  <a:pt x="110781" y="860979"/>
                </a:lnTo>
                <a:lnTo>
                  <a:pt x="129275" y="819170"/>
                </a:lnTo>
                <a:lnTo>
                  <a:pt x="149071" y="778085"/>
                </a:lnTo>
                <a:lnTo>
                  <a:pt x="170144" y="737752"/>
                </a:lnTo>
                <a:lnTo>
                  <a:pt x="192466" y="698196"/>
                </a:lnTo>
                <a:lnTo>
                  <a:pt x="216012" y="659444"/>
                </a:lnTo>
                <a:lnTo>
                  <a:pt x="240755" y="621522"/>
                </a:lnTo>
                <a:lnTo>
                  <a:pt x="266670" y="584456"/>
                </a:lnTo>
                <a:lnTo>
                  <a:pt x="293729" y="548273"/>
                </a:lnTo>
                <a:lnTo>
                  <a:pt x="321908" y="512999"/>
                </a:lnTo>
                <a:lnTo>
                  <a:pt x="351178" y="478659"/>
                </a:lnTo>
                <a:lnTo>
                  <a:pt x="381515" y="445281"/>
                </a:lnTo>
                <a:lnTo>
                  <a:pt x="412892" y="412891"/>
                </a:lnTo>
                <a:lnTo>
                  <a:pt x="445283" y="381514"/>
                </a:lnTo>
                <a:lnTo>
                  <a:pt x="478661" y="351177"/>
                </a:lnTo>
                <a:lnTo>
                  <a:pt x="513001" y="321906"/>
                </a:lnTo>
                <a:lnTo>
                  <a:pt x="548275" y="293728"/>
                </a:lnTo>
                <a:lnTo>
                  <a:pt x="584458" y="266668"/>
                </a:lnTo>
                <a:lnTo>
                  <a:pt x="621524" y="240754"/>
                </a:lnTo>
                <a:lnTo>
                  <a:pt x="659446" y="216011"/>
                </a:lnTo>
                <a:lnTo>
                  <a:pt x="698198" y="192465"/>
                </a:lnTo>
                <a:lnTo>
                  <a:pt x="737754" y="170143"/>
                </a:lnTo>
                <a:lnTo>
                  <a:pt x="778087" y="149070"/>
                </a:lnTo>
                <a:lnTo>
                  <a:pt x="819172" y="129274"/>
                </a:lnTo>
                <a:lnTo>
                  <a:pt x="860981" y="110781"/>
                </a:lnTo>
                <a:lnTo>
                  <a:pt x="903490" y="93616"/>
                </a:lnTo>
                <a:lnTo>
                  <a:pt x="946671" y="77806"/>
                </a:lnTo>
                <a:lnTo>
                  <a:pt x="990498" y="63377"/>
                </a:lnTo>
                <a:lnTo>
                  <a:pt x="1034945" y="50355"/>
                </a:lnTo>
                <a:lnTo>
                  <a:pt x="1079987" y="38767"/>
                </a:lnTo>
                <a:lnTo>
                  <a:pt x="1125595" y="28640"/>
                </a:lnTo>
                <a:lnTo>
                  <a:pt x="1171745" y="19998"/>
                </a:lnTo>
                <a:lnTo>
                  <a:pt x="1218410" y="12868"/>
                </a:lnTo>
                <a:lnTo>
                  <a:pt x="1265564" y="7278"/>
                </a:lnTo>
                <a:lnTo>
                  <a:pt x="1313181" y="3252"/>
                </a:lnTo>
                <a:lnTo>
                  <a:pt x="1361234" y="817"/>
                </a:lnTo>
                <a:lnTo>
                  <a:pt x="1409697" y="0"/>
                </a:lnTo>
                <a:lnTo>
                  <a:pt x="1460577" y="917"/>
                </a:lnTo>
                <a:lnTo>
                  <a:pt x="1511224" y="3657"/>
                </a:lnTo>
                <a:lnTo>
                  <a:pt x="1561592" y="8202"/>
                </a:lnTo>
                <a:lnTo>
                  <a:pt x="1611637" y="14533"/>
                </a:lnTo>
                <a:lnTo>
                  <a:pt x="1661314" y="22631"/>
                </a:lnTo>
                <a:lnTo>
                  <a:pt x="1710579" y="32478"/>
                </a:lnTo>
                <a:lnTo>
                  <a:pt x="1759388" y="44056"/>
                </a:lnTo>
                <a:lnTo>
                  <a:pt x="1807696" y="57346"/>
                </a:lnTo>
                <a:lnTo>
                  <a:pt x="1855459" y="72330"/>
                </a:lnTo>
                <a:lnTo>
                  <a:pt x="1902632" y="88990"/>
                </a:lnTo>
                <a:lnTo>
                  <a:pt x="1949171" y="107307"/>
                </a:lnTo>
                <a:lnTo>
                  <a:pt x="1995031" y="127262"/>
                </a:lnTo>
                <a:lnTo>
                  <a:pt x="2040167" y="148838"/>
                </a:lnTo>
                <a:lnTo>
                  <a:pt x="2084537" y="172015"/>
                </a:lnTo>
                <a:lnTo>
                  <a:pt x="2128094" y="196776"/>
                </a:lnTo>
                <a:lnTo>
                  <a:pt x="2170794" y="223102"/>
                </a:lnTo>
                <a:lnTo>
                  <a:pt x="2212594" y="250974"/>
                </a:lnTo>
                <a:lnTo>
                  <a:pt x="2253448" y="280375"/>
                </a:lnTo>
                <a:lnTo>
                  <a:pt x="2293312" y="311285"/>
                </a:lnTo>
                <a:lnTo>
                  <a:pt x="2332141" y="343687"/>
                </a:lnTo>
                <a:lnTo>
                  <a:pt x="2369892" y="377562"/>
                </a:lnTo>
                <a:lnTo>
                  <a:pt x="2406520" y="412891"/>
                </a:lnTo>
                <a:lnTo>
                  <a:pt x="2441849" y="449518"/>
                </a:lnTo>
                <a:lnTo>
                  <a:pt x="2475724" y="487268"/>
                </a:lnTo>
                <a:lnTo>
                  <a:pt x="2508126" y="526097"/>
                </a:lnTo>
                <a:lnTo>
                  <a:pt x="2539036" y="565960"/>
                </a:lnTo>
                <a:lnTo>
                  <a:pt x="2568436" y="606813"/>
                </a:lnTo>
                <a:lnTo>
                  <a:pt x="2596308" y="648611"/>
                </a:lnTo>
                <a:lnTo>
                  <a:pt x="2622633" y="691311"/>
                </a:lnTo>
                <a:lnTo>
                  <a:pt x="2647393" y="734867"/>
                </a:lnTo>
                <a:lnTo>
                  <a:pt x="2670569" y="779235"/>
                </a:lnTo>
                <a:lnTo>
                  <a:pt x="2692143" y="824371"/>
                </a:lnTo>
                <a:lnTo>
                  <a:pt x="2712097" y="870230"/>
                </a:lnTo>
                <a:lnTo>
                  <a:pt x="2730413" y="916767"/>
                </a:lnTo>
                <a:lnTo>
                  <a:pt x="2747071" y="963939"/>
                </a:lnTo>
                <a:lnTo>
                  <a:pt x="2762054" y="1011701"/>
                </a:lnTo>
                <a:lnTo>
                  <a:pt x="2775343" y="1060008"/>
                </a:lnTo>
                <a:lnTo>
                  <a:pt x="2786919" y="1108817"/>
                </a:lnTo>
                <a:lnTo>
                  <a:pt x="2796766" y="1158081"/>
                </a:lnTo>
                <a:lnTo>
                  <a:pt x="2804863" y="1207758"/>
                </a:lnTo>
                <a:lnTo>
                  <a:pt x="2811193" y="1257802"/>
                </a:lnTo>
                <a:lnTo>
                  <a:pt x="2815737" y="1308170"/>
                </a:lnTo>
                <a:lnTo>
                  <a:pt x="2818477" y="1358816"/>
                </a:lnTo>
                <a:lnTo>
                  <a:pt x="2819394" y="1409697"/>
                </a:lnTo>
                <a:lnTo>
                  <a:pt x="2818576" y="1458160"/>
                </a:lnTo>
                <a:lnTo>
                  <a:pt x="2816142" y="1506213"/>
                </a:lnTo>
                <a:lnTo>
                  <a:pt x="2812116" y="1553829"/>
                </a:lnTo>
                <a:lnTo>
                  <a:pt x="2806525" y="1600983"/>
                </a:lnTo>
                <a:lnTo>
                  <a:pt x="2799396" y="1647648"/>
                </a:lnTo>
                <a:lnTo>
                  <a:pt x="2790755" y="1693798"/>
                </a:lnTo>
                <a:lnTo>
                  <a:pt x="2780627" y="1739407"/>
                </a:lnTo>
                <a:lnTo>
                  <a:pt x="2769039" y="1784448"/>
                </a:lnTo>
                <a:lnTo>
                  <a:pt x="2756018" y="1828895"/>
                </a:lnTo>
                <a:lnTo>
                  <a:pt x="2741590" y="1872723"/>
                </a:lnTo>
                <a:lnTo>
                  <a:pt x="2725780" y="1915904"/>
                </a:lnTo>
                <a:lnTo>
                  <a:pt x="2708616" y="1958412"/>
                </a:lnTo>
                <a:lnTo>
                  <a:pt x="2690122" y="2000222"/>
                </a:lnTo>
                <a:lnTo>
                  <a:pt x="2670327" y="2041306"/>
                </a:lnTo>
                <a:lnTo>
                  <a:pt x="2649255" y="2081640"/>
                </a:lnTo>
                <a:lnTo>
                  <a:pt x="2626933" y="2121195"/>
                </a:lnTo>
                <a:lnTo>
                  <a:pt x="2603388" y="2159947"/>
                </a:lnTo>
                <a:lnTo>
                  <a:pt x="2578645" y="2197869"/>
                </a:lnTo>
                <a:lnTo>
                  <a:pt x="2552731" y="2234935"/>
                </a:lnTo>
                <a:lnTo>
                  <a:pt x="2525672" y="2271118"/>
                </a:lnTo>
                <a:lnTo>
                  <a:pt x="2497494" y="2306393"/>
                </a:lnTo>
                <a:lnTo>
                  <a:pt x="2468223" y="2340732"/>
                </a:lnTo>
                <a:lnTo>
                  <a:pt x="2437887" y="2374110"/>
                </a:lnTo>
                <a:lnTo>
                  <a:pt x="2406510" y="2406501"/>
                </a:lnTo>
                <a:lnTo>
                  <a:pt x="2374120" y="2437878"/>
                </a:lnTo>
                <a:lnTo>
                  <a:pt x="2340742" y="2468215"/>
                </a:lnTo>
                <a:lnTo>
                  <a:pt x="2306403" y="2497486"/>
                </a:lnTo>
                <a:lnTo>
                  <a:pt x="2271129" y="2525664"/>
                </a:lnTo>
                <a:lnTo>
                  <a:pt x="2234946" y="2552724"/>
                </a:lnTo>
                <a:lnTo>
                  <a:pt x="2197880" y="2578638"/>
                </a:lnTo>
                <a:lnTo>
                  <a:pt x="2159958" y="2603382"/>
                </a:lnTo>
                <a:lnTo>
                  <a:pt x="2121206" y="2626928"/>
                </a:lnTo>
                <a:lnTo>
                  <a:pt x="2081651" y="2649250"/>
                </a:lnTo>
                <a:lnTo>
                  <a:pt x="2041317" y="2670322"/>
                </a:lnTo>
                <a:lnTo>
                  <a:pt x="2000232" y="2690118"/>
                </a:lnTo>
                <a:lnTo>
                  <a:pt x="1958423" y="2708612"/>
                </a:lnTo>
                <a:lnTo>
                  <a:pt x="1915914" y="2725777"/>
                </a:lnTo>
                <a:lnTo>
                  <a:pt x="1872732" y="2741587"/>
                </a:lnTo>
                <a:lnTo>
                  <a:pt x="1828905" y="2756016"/>
                </a:lnTo>
                <a:lnTo>
                  <a:pt x="1784457" y="2769038"/>
                </a:lnTo>
                <a:lnTo>
                  <a:pt x="1739415" y="2780626"/>
                </a:lnTo>
                <a:lnTo>
                  <a:pt x="1693805" y="2790754"/>
                </a:lnTo>
                <a:lnTo>
                  <a:pt x="1647654" y="2799395"/>
                </a:lnTo>
                <a:lnTo>
                  <a:pt x="1600988" y="2806525"/>
                </a:lnTo>
                <a:lnTo>
                  <a:pt x="1553833" y="2812116"/>
                </a:lnTo>
                <a:lnTo>
                  <a:pt x="1506215" y="2816142"/>
                </a:lnTo>
                <a:lnTo>
                  <a:pt x="1458161" y="2818576"/>
                </a:lnTo>
                <a:lnTo>
                  <a:pt x="1409697" y="2819394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999383" y="0"/>
            <a:ext cx="1603384" cy="11414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08983" y="6095997"/>
            <a:ext cx="993733" cy="761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399679" y="0"/>
            <a:ext cx="761998" cy="12064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37779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798" y="0"/>
                </a:lnTo>
                <a:lnTo>
                  <a:pt x="685798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ACD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897" y="803720"/>
            <a:ext cx="946420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BEBE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833" y="1675573"/>
            <a:ext cx="10076333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869"/>
              <a:t>PROFILE </a:t>
            </a:r>
            <a:r>
              <a:rPr dirty="0" spc="-830"/>
              <a:t>BASED </a:t>
            </a:r>
            <a:r>
              <a:rPr dirty="0" spc="-204"/>
              <a:t>ROOM  </a:t>
            </a:r>
            <a:r>
              <a:rPr dirty="0" spc="-645"/>
              <a:t>AUTOMATION </a:t>
            </a:r>
            <a:r>
              <a:rPr dirty="0" spc="-755"/>
              <a:t>USING</a:t>
            </a:r>
            <a:r>
              <a:rPr dirty="0" spc="-125"/>
              <a:t> </a:t>
            </a:r>
            <a:r>
              <a:rPr dirty="0" spc="-61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6509" y="3701785"/>
            <a:ext cx="3515995" cy="174625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80" b="1">
                <a:solidFill>
                  <a:srgbClr val="ACD433"/>
                </a:solidFill>
                <a:latin typeface="Arial"/>
                <a:cs typeface="Arial"/>
              </a:rPr>
              <a:t>GUIDE </a:t>
            </a:r>
            <a:r>
              <a:rPr dirty="0" sz="2000" spc="-114">
                <a:solidFill>
                  <a:srgbClr val="ACD433"/>
                </a:solidFill>
                <a:latin typeface="Arial Black"/>
                <a:cs typeface="Arial Black"/>
              </a:rPr>
              <a:t>:</a:t>
            </a:r>
            <a:r>
              <a:rPr dirty="0" sz="2000" spc="-45">
                <a:solidFill>
                  <a:srgbClr val="ACD433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ACD433"/>
                </a:solidFill>
                <a:latin typeface="Arial Black"/>
                <a:cs typeface="Arial Black"/>
              </a:rPr>
              <a:t>-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210">
                <a:solidFill>
                  <a:srgbClr val="ACD433"/>
                </a:solidFill>
                <a:latin typeface="Arial Black"/>
                <a:cs typeface="Arial Black"/>
              </a:rPr>
              <a:t>PROF. </a:t>
            </a:r>
            <a:r>
              <a:rPr dirty="0" sz="2000" spc="-295">
                <a:solidFill>
                  <a:srgbClr val="ACD433"/>
                </a:solidFill>
                <a:latin typeface="Arial Black"/>
                <a:cs typeface="Arial Black"/>
              </a:rPr>
              <a:t>APEKSHA</a:t>
            </a:r>
            <a:r>
              <a:rPr dirty="0" sz="2000" spc="-40">
                <a:solidFill>
                  <a:srgbClr val="ACD433"/>
                </a:solidFill>
                <a:latin typeface="Arial Black"/>
                <a:cs typeface="Arial Black"/>
              </a:rPr>
              <a:t> </a:t>
            </a:r>
            <a:r>
              <a:rPr dirty="0" sz="2000" spc="-270">
                <a:solidFill>
                  <a:srgbClr val="ACD433"/>
                </a:solidFill>
                <a:latin typeface="Arial Black"/>
                <a:cs typeface="Arial Black"/>
              </a:rPr>
              <a:t>MOHITE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5" b="1">
                <a:solidFill>
                  <a:srgbClr val="ACD433"/>
                </a:solidFill>
                <a:latin typeface="Arial"/>
                <a:cs typeface="Arial"/>
              </a:rPr>
              <a:t>CO-GUIDE:-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-210">
                <a:solidFill>
                  <a:srgbClr val="ACD433"/>
                </a:solidFill>
                <a:latin typeface="Arial Black"/>
                <a:cs typeface="Arial Black"/>
              </a:rPr>
              <a:t>PROF. </a:t>
            </a:r>
            <a:r>
              <a:rPr dirty="0" sz="2000" spc="-254">
                <a:solidFill>
                  <a:srgbClr val="ACD433"/>
                </a:solidFill>
                <a:latin typeface="Arial Black"/>
                <a:cs typeface="Arial Black"/>
              </a:rPr>
              <a:t>NAHIDKAUSAR</a:t>
            </a:r>
            <a:r>
              <a:rPr dirty="0" sz="2000" spc="-70">
                <a:solidFill>
                  <a:srgbClr val="ACD433"/>
                </a:solidFill>
                <a:latin typeface="Arial Black"/>
                <a:cs typeface="Arial Black"/>
              </a:rPr>
              <a:t> </a:t>
            </a:r>
            <a:r>
              <a:rPr dirty="0" sz="2000" spc="-330">
                <a:solidFill>
                  <a:srgbClr val="ACD433"/>
                </a:solidFill>
                <a:latin typeface="Arial Black"/>
                <a:cs typeface="Arial Black"/>
              </a:rPr>
              <a:t>SHAIKH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792" y="2986186"/>
            <a:ext cx="2044700" cy="2461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ACD433"/>
                </a:solidFill>
                <a:latin typeface="Arial"/>
                <a:cs typeface="Arial"/>
              </a:rPr>
              <a:t>GROUP </a:t>
            </a:r>
            <a:r>
              <a:rPr dirty="0" sz="2000" spc="75" b="1">
                <a:solidFill>
                  <a:srgbClr val="ACD433"/>
                </a:solidFill>
                <a:latin typeface="Arial"/>
                <a:cs typeface="Arial"/>
              </a:rPr>
              <a:t>NO </a:t>
            </a:r>
            <a:r>
              <a:rPr dirty="0" sz="2000" spc="30" b="1">
                <a:solidFill>
                  <a:srgbClr val="ACD433"/>
                </a:solidFill>
                <a:latin typeface="Arial"/>
                <a:cs typeface="Arial"/>
              </a:rPr>
              <a:t>:-</a:t>
            </a:r>
            <a:r>
              <a:rPr dirty="0" sz="2000" spc="-40" b="1">
                <a:solidFill>
                  <a:srgbClr val="ACD433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ACD433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7780" marR="5080">
              <a:lnSpc>
                <a:spcPct val="141000"/>
              </a:lnSpc>
            </a:pPr>
            <a:r>
              <a:rPr dirty="0" sz="2000" spc="-150" b="1">
                <a:solidFill>
                  <a:srgbClr val="ACD433"/>
                </a:solidFill>
                <a:latin typeface="Arial"/>
                <a:cs typeface="Arial"/>
              </a:rPr>
              <a:t>MEMBERS</a:t>
            </a:r>
            <a:r>
              <a:rPr dirty="0" sz="2000" spc="-150">
                <a:solidFill>
                  <a:srgbClr val="ACD433"/>
                </a:solidFill>
                <a:latin typeface="Arial Black"/>
                <a:cs typeface="Arial Black"/>
              </a:rPr>
              <a:t>:-  </a:t>
            </a:r>
            <a:r>
              <a:rPr dirty="0" sz="2000" spc="-220">
                <a:solidFill>
                  <a:srgbClr val="ACD433"/>
                </a:solidFill>
                <a:latin typeface="Arial Black"/>
                <a:cs typeface="Arial Black"/>
              </a:rPr>
              <a:t>ANIRUDDH </a:t>
            </a:r>
            <a:r>
              <a:rPr dirty="0" sz="2000" spc="-340">
                <a:solidFill>
                  <a:srgbClr val="ACD433"/>
                </a:solidFill>
                <a:latin typeface="Arial Black"/>
                <a:cs typeface="Arial Black"/>
              </a:rPr>
              <a:t>PATIL  </a:t>
            </a:r>
            <a:r>
              <a:rPr dirty="0" sz="2000" spc="-204">
                <a:solidFill>
                  <a:srgbClr val="ACD433"/>
                </a:solidFill>
                <a:latin typeface="Arial Black"/>
                <a:cs typeface="Arial Black"/>
              </a:rPr>
              <a:t>NAMRATA </a:t>
            </a:r>
            <a:r>
              <a:rPr dirty="0" sz="2000" spc="-280">
                <a:solidFill>
                  <a:srgbClr val="ACD433"/>
                </a:solidFill>
                <a:latin typeface="Arial Black"/>
                <a:cs typeface="Arial Black"/>
              </a:rPr>
              <a:t>JOSHI  </a:t>
            </a:r>
            <a:r>
              <a:rPr dirty="0" sz="2000" spc="-125">
                <a:solidFill>
                  <a:srgbClr val="ACD433"/>
                </a:solidFill>
                <a:latin typeface="Arial Black"/>
                <a:cs typeface="Arial Black"/>
              </a:rPr>
              <a:t>GARGI</a:t>
            </a:r>
            <a:r>
              <a:rPr dirty="0" sz="2000" spc="-135">
                <a:solidFill>
                  <a:srgbClr val="ACD433"/>
                </a:solidFill>
                <a:latin typeface="Arial Black"/>
                <a:cs typeface="Arial Black"/>
              </a:rPr>
              <a:t> </a:t>
            </a:r>
            <a:r>
              <a:rPr dirty="0" sz="2000" spc="-340">
                <a:solidFill>
                  <a:srgbClr val="ACD433"/>
                </a:solidFill>
                <a:latin typeface="Arial Black"/>
                <a:cs typeface="Arial Black"/>
              </a:rPr>
              <a:t>SURVE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100" y="456781"/>
            <a:ext cx="39408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90"/>
              <a:t>INTRODUCTION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7746" y="1369860"/>
            <a:ext cx="6474460" cy="411226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60">
                <a:solidFill>
                  <a:srgbClr val="FFFFFF"/>
                </a:solidFill>
                <a:latin typeface="Arial Black"/>
                <a:cs typeface="Arial Black"/>
              </a:rPr>
              <a:t>WHY</a:t>
            </a:r>
            <a:endParaRPr sz="20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1005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28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1800" spc="-90">
                <a:solidFill>
                  <a:srgbClr val="FFFFFF"/>
                </a:solidFill>
                <a:latin typeface="Arial Black"/>
                <a:cs typeface="Arial Black"/>
              </a:rPr>
              <a:t>provide </a:t>
            </a:r>
            <a:r>
              <a:rPr dirty="0" sz="1800" spc="-130">
                <a:solidFill>
                  <a:srgbClr val="FFFFFF"/>
                </a:solidFill>
                <a:latin typeface="Arial Black"/>
                <a:cs typeface="Arial Black"/>
              </a:rPr>
              <a:t>control </a:t>
            </a:r>
            <a:r>
              <a:rPr dirty="0" sz="1800" spc="-110">
                <a:solidFill>
                  <a:srgbClr val="FFFFFF"/>
                </a:solidFill>
                <a:latin typeface="Arial Black"/>
                <a:cs typeface="Arial Black"/>
              </a:rPr>
              <a:t>over </a:t>
            </a:r>
            <a:r>
              <a:rPr dirty="0" sz="1800" spc="-90">
                <a:solidFill>
                  <a:srgbClr val="FFFFFF"/>
                </a:solidFill>
                <a:latin typeface="Arial Black"/>
                <a:cs typeface="Arial Black"/>
              </a:rPr>
              <a:t>one’s</a:t>
            </a: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Arial Black"/>
                <a:cs typeface="Arial Black"/>
              </a:rPr>
              <a:t>environment</a:t>
            </a:r>
            <a:endParaRPr sz="18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990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28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1800" spc="-114">
                <a:solidFill>
                  <a:srgbClr val="FFFFFF"/>
                </a:solidFill>
                <a:latin typeface="Arial Black"/>
                <a:cs typeface="Arial Black"/>
              </a:rPr>
              <a:t>ease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1800" spc="-110">
                <a:solidFill>
                  <a:srgbClr val="FFFFFF"/>
                </a:solidFill>
                <a:latin typeface="Arial Black"/>
                <a:cs typeface="Arial Black"/>
              </a:rPr>
              <a:t>improve </a:t>
            </a:r>
            <a:r>
              <a:rPr dirty="0" sz="1800" spc="-160">
                <a:solidFill>
                  <a:srgbClr val="FFFFFF"/>
                </a:solidFill>
                <a:latin typeface="Arial Black"/>
                <a:cs typeface="Arial Black"/>
              </a:rPr>
              <a:t>living</a:t>
            </a:r>
            <a:r>
              <a:rPr dirty="0" sz="180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Black"/>
                <a:cs typeface="Arial Black"/>
              </a:rPr>
              <a:t>experience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7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endParaRPr sz="20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1010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80">
                <a:solidFill>
                  <a:srgbClr val="FFFFFF"/>
                </a:solidFill>
                <a:latin typeface="Arial Black"/>
                <a:cs typeface="Arial Black"/>
              </a:rPr>
              <a:t>Automated </a:t>
            </a:r>
            <a:r>
              <a:rPr dirty="0" sz="1800" spc="-120">
                <a:solidFill>
                  <a:srgbClr val="FFFFFF"/>
                </a:solidFill>
                <a:latin typeface="Arial Black"/>
                <a:cs typeface="Arial Black"/>
              </a:rPr>
              <a:t>Room </a:t>
            </a:r>
            <a:r>
              <a:rPr dirty="0" sz="1800" spc="-114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dirty="0" sz="18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endParaRPr sz="18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990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155">
                <a:solidFill>
                  <a:srgbClr val="FFFFFF"/>
                </a:solidFill>
                <a:latin typeface="Arial Black"/>
                <a:cs typeface="Arial Black"/>
              </a:rPr>
              <a:t>Intelligent </a:t>
            </a:r>
            <a:r>
              <a:rPr dirty="0" sz="1800" spc="-260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dirty="0" sz="1800" spc="-155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18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Arial Black"/>
                <a:cs typeface="Arial Black"/>
              </a:rPr>
              <a:t>Profiling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11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endParaRPr sz="20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1010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Use </a:t>
            </a:r>
            <a:r>
              <a:rPr dirty="0" sz="1800" spc="-8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800" spc="-95">
                <a:solidFill>
                  <a:srgbClr val="FFFFFF"/>
                </a:solidFill>
                <a:latin typeface="Arial Black"/>
                <a:cs typeface="Arial Black"/>
              </a:rPr>
              <a:t>Android </a:t>
            </a:r>
            <a:r>
              <a:rPr dirty="0" sz="1800" spc="-235">
                <a:solidFill>
                  <a:srgbClr val="FFFFFF"/>
                </a:solidFill>
                <a:latin typeface="Arial Black"/>
                <a:cs typeface="Arial Black"/>
              </a:rPr>
              <a:t>Things </a:t>
            </a:r>
            <a:r>
              <a:rPr dirty="0" sz="1800" spc="-11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1800" spc="-130">
                <a:solidFill>
                  <a:srgbClr val="FFFFFF"/>
                </a:solidFill>
                <a:latin typeface="Arial Black"/>
                <a:cs typeface="Arial Black"/>
              </a:rPr>
              <a:t>control </a:t>
            </a:r>
            <a:r>
              <a:rPr dirty="0" sz="1800" spc="-114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1800" spc="-260">
                <a:solidFill>
                  <a:srgbClr val="FFFFFF"/>
                </a:solidFill>
                <a:latin typeface="Arial Black"/>
                <a:cs typeface="Arial Black"/>
              </a:rPr>
              <a:t>IOT</a:t>
            </a:r>
            <a:r>
              <a:rPr dirty="0" sz="1800" spc="-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Arial Black"/>
                <a:cs typeface="Arial Black"/>
              </a:rPr>
              <a:t>Experience</a:t>
            </a:r>
            <a:endParaRPr sz="1800">
              <a:latin typeface="Arial Black"/>
              <a:cs typeface="Arial Black"/>
            </a:endParaRPr>
          </a:p>
          <a:p>
            <a:pPr marL="479425">
              <a:lnSpc>
                <a:spcPct val="100000"/>
              </a:lnSpc>
              <a:spcBef>
                <a:spcPts val="990"/>
              </a:spcBef>
              <a:tabLst>
                <a:tab pos="854710" algn="l"/>
              </a:tabLst>
            </a:pPr>
            <a:r>
              <a:rPr dirty="0" sz="1400" spc="2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Use </a:t>
            </a:r>
            <a:r>
              <a:rPr dirty="0" sz="1800" spc="-8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800" spc="-200">
                <a:solidFill>
                  <a:srgbClr val="FFFFFF"/>
                </a:solidFill>
                <a:latin typeface="Arial Black"/>
                <a:cs typeface="Arial Black"/>
              </a:rPr>
              <a:t>Tensorflow </a:t>
            </a:r>
            <a:r>
              <a:rPr dirty="0" sz="1800" spc="-145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1800" spc="-8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dirty="0" sz="180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4" y="456781"/>
            <a:ext cx="25952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655"/>
              <a:t>ABSTRACT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64351" y="1405820"/>
            <a:ext cx="8838565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 marR="10795" indent="-442595">
              <a:lnSpc>
                <a:spcPct val="100000"/>
              </a:lnSpc>
              <a:spcBef>
                <a:spcPts val="1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54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114">
                <a:solidFill>
                  <a:srgbClr val="FFFFFF"/>
                </a:solidFill>
                <a:latin typeface="Arial Black"/>
                <a:cs typeface="Arial Black"/>
              </a:rPr>
              <a:t>objective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proposed </a:t>
            </a: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idea </a:t>
            </a:r>
            <a:r>
              <a:rPr dirty="0" sz="2000" spc="-36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000" spc="-150">
                <a:solidFill>
                  <a:srgbClr val="FFFFFF"/>
                </a:solidFill>
                <a:latin typeface="Arial Black"/>
                <a:cs typeface="Arial Black"/>
              </a:rPr>
              <a:t>explore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ever 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expanding 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world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70">
                <a:solidFill>
                  <a:srgbClr val="FFFFFF"/>
                </a:solidFill>
                <a:latin typeface="Arial Black"/>
                <a:cs typeface="Arial Black"/>
              </a:rPr>
              <a:t>IoT.</a:t>
            </a:r>
            <a:endParaRPr sz="2000">
              <a:latin typeface="Arial Black"/>
              <a:cs typeface="Arial Black"/>
            </a:endParaRPr>
          </a:p>
          <a:p>
            <a:pPr marL="454659" marR="403860" indent="-442595">
              <a:lnSpc>
                <a:spcPct val="100000"/>
              </a:lnSpc>
              <a:spcBef>
                <a:spcPts val="24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320">
                <a:solidFill>
                  <a:srgbClr val="FFFFFF"/>
                </a:solidFill>
                <a:latin typeface="Arial Black"/>
                <a:cs typeface="Arial Black"/>
              </a:rPr>
              <a:t>IoT 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involves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extending </a:t>
            </a:r>
            <a:r>
              <a:rPr dirty="0" sz="2000" spc="-165">
                <a:solidFill>
                  <a:srgbClr val="FFFFFF"/>
                </a:solidFill>
                <a:latin typeface="Arial Black"/>
                <a:cs typeface="Arial Black"/>
              </a:rPr>
              <a:t>internet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connectivity </a:t>
            </a:r>
            <a:r>
              <a:rPr dirty="0" sz="2000" spc="-50">
                <a:solidFill>
                  <a:srgbClr val="FFFFFF"/>
                </a:solidFill>
                <a:latin typeface="Arial Black"/>
                <a:cs typeface="Arial Black"/>
              </a:rPr>
              <a:t>beyond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standard 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devices,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000" spc="3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range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non-internet </a:t>
            </a:r>
            <a:r>
              <a:rPr dirty="0" sz="2000" spc="-55">
                <a:solidFill>
                  <a:srgbClr val="FFFFFF"/>
                </a:solidFill>
                <a:latin typeface="Arial Black"/>
                <a:cs typeface="Arial Black"/>
              </a:rPr>
              <a:t>enabled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physical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devices 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like  </a:t>
            </a:r>
            <a:r>
              <a:rPr dirty="0" sz="2000" spc="-220">
                <a:solidFill>
                  <a:srgbClr val="FFFFFF"/>
                </a:solidFill>
                <a:latin typeface="Arial Black"/>
                <a:cs typeface="Arial Black"/>
              </a:rPr>
              <a:t>lights </a:t>
            </a:r>
            <a:r>
              <a:rPr dirty="0" sz="2000" spc="-2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Arial Black"/>
                <a:cs typeface="Arial Black"/>
              </a:rPr>
              <a:t>fans.</a:t>
            </a:r>
            <a:endParaRPr sz="2000">
              <a:latin typeface="Arial Black"/>
              <a:cs typeface="Arial Black"/>
            </a:endParaRPr>
          </a:p>
          <a:p>
            <a:pPr marL="454659" marR="1167765" indent="-442595">
              <a:lnSpc>
                <a:spcPct val="100000"/>
              </a:lnSpc>
              <a:spcBef>
                <a:spcPts val="24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4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facilitates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integration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35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dirty="0" sz="2000" spc="-165">
                <a:solidFill>
                  <a:srgbClr val="FFFFFF"/>
                </a:solidFill>
                <a:latin typeface="Arial Black"/>
                <a:cs typeface="Arial Black"/>
              </a:rPr>
              <a:t>analytics </a:t>
            </a:r>
            <a:r>
              <a:rPr dirty="0" sz="20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pattern 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recognition 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based </a:t>
            </a:r>
            <a:r>
              <a:rPr dirty="0" sz="2000" spc="-75">
                <a:solidFill>
                  <a:srgbClr val="FFFFFF"/>
                </a:solidFill>
                <a:latin typeface="Arial Black"/>
                <a:cs typeface="Arial Black"/>
              </a:rPr>
              <a:t>on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certain</a:t>
            </a:r>
            <a:r>
              <a:rPr dirty="0" sz="2000" spc="-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 Black"/>
                <a:cs typeface="Arial Black"/>
              </a:rPr>
              <a:t>algorithms.</a:t>
            </a:r>
            <a:endParaRPr sz="2000">
              <a:latin typeface="Arial Black"/>
              <a:cs typeface="Arial Black"/>
            </a:endParaRPr>
          </a:p>
          <a:p>
            <a:pPr marL="454659" marR="88900" indent="-442595">
              <a:lnSpc>
                <a:spcPct val="100000"/>
              </a:lnSpc>
              <a:spcBef>
                <a:spcPts val="2400"/>
              </a:spcBef>
              <a:tabLst>
                <a:tab pos="525145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	</a:t>
            </a:r>
            <a:r>
              <a:rPr dirty="0" sz="2000" spc="-254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24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adapts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225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patterns </a:t>
            </a:r>
            <a:r>
              <a:rPr dirty="0" sz="2000" spc="-195">
                <a:solidFill>
                  <a:srgbClr val="FFFFFF"/>
                </a:solidFill>
                <a:latin typeface="Arial Black"/>
                <a:cs typeface="Arial Black"/>
              </a:rPr>
              <a:t>using 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machine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with 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help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Arial Black"/>
                <a:cs typeface="Arial Black"/>
              </a:rPr>
              <a:t>TensorFlow.</a:t>
            </a:r>
            <a:endParaRPr sz="2000">
              <a:latin typeface="Arial Black"/>
              <a:cs typeface="Arial Black"/>
            </a:endParaRPr>
          </a:p>
          <a:p>
            <a:pPr marL="454659" marR="5080" indent="-442595">
              <a:lnSpc>
                <a:spcPct val="100000"/>
              </a:lnSpc>
              <a:spcBef>
                <a:spcPts val="24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Following </a:t>
            </a:r>
            <a:r>
              <a:rPr dirty="0" sz="2000" spc="-36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000" spc="3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000" spc="-24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dirty="0" sz="2000" spc="-204">
                <a:solidFill>
                  <a:srgbClr val="FFFFFF"/>
                </a:solidFill>
                <a:latin typeface="Arial Black"/>
                <a:cs typeface="Arial Black"/>
              </a:rPr>
              <a:t>allows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225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000" spc="-145">
                <a:solidFill>
                  <a:srgbClr val="FFFFFF"/>
                </a:solidFill>
                <a:latin typeface="Arial Black"/>
                <a:cs typeface="Arial Black"/>
              </a:rPr>
              <a:t>control </a:t>
            </a:r>
            <a:r>
              <a:rPr dirty="0" sz="2000" spc="-190">
                <a:solidFill>
                  <a:srgbClr val="FFFFFF"/>
                </a:solidFill>
                <a:latin typeface="Arial Black"/>
                <a:cs typeface="Arial Black"/>
              </a:rPr>
              <a:t>their 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environment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over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165">
                <a:solidFill>
                  <a:srgbClr val="FFFFFF"/>
                </a:solidFill>
                <a:latin typeface="Arial Black"/>
                <a:cs typeface="Arial Black"/>
              </a:rPr>
              <a:t>internet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patterns </a:t>
            </a:r>
            <a:r>
              <a:rPr dirty="0" sz="20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maintaining 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185">
                <a:solidFill>
                  <a:srgbClr val="FFFFFF"/>
                </a:solidFill>
                <a:latin typeface="Arial Black"/>
                <a:cs typeface="Arial Black"/>
              </a:rPr>
              <a:t>profiles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every</a:t>
            </a:r>
            <a:r>
              <a:rPr dirty="0" sz="20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Arial Black"/>
                <a:cs typeface="Arial Black"/>
              </a:rPr>
              <a:t>user.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4" y="456781"/>
            <a:ext cx="48469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34"/>
              <a:t>PROPOSED</a:t>
            </a:r>
            <a:r>
              <a:rPr dirty="0" sz="4200" spc="-305"/>
              <a:t> </a:t>
            </a:r>
            <a:r>
              <a:rPr dirty="0" sz="4200" spc="-805"/>
              <a:t>SYSTEM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85306" y="1557324"/>
            <a:ext cx="4455160" cy="437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265">
                <a:solidFill>
                  <a:srgbClr val="FFFFFF"/>
                </a:solidFill>
                <a:latin typeface="Arial Black"/>
                <a:cs typeface="Arial Black"/>
              </a:rPr>
              <a:t>User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50" spc="-210">
                <a:solidFill>
                  <a:srgbClr val="FFFFFF"/>
                </a:solidFill>
                <a:latin typeface="Arial Black"/>
                <a:cs typeface="Arial Black"/>
              </a:rPr>
              <a:t>Profiles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125">
                <a:solidFill>
                  <a:srgbClr val="FFFFFF"/>
                </a:solidFill>
                <a:latin typeface="Arial Black"/>
                <a:cs typeface="Arial Black"/>
              </a:rPr>
              <a:t>Room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50" spc="-12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200">
                <a:solidFill>
                  <a:srgbClr val="FFFFFF"/>
                </a:solidFill>
                <a:latin typeface="Arial Black"/>
                <a:cs typeface="Arial Black"/>
              </a:rPr>
              <a:t>Smart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50" spc="-145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47040" marR="5080" indent="-434975">
              <a:lnSpc>
                <a:spcPts val="2000"/>
              </a:lnSpc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150">
                <a:solidFill>
                  <a:srgbClr val="FFFFFF"/>
                </a:solidFill>
                <a:latin typeface="Arial Black"/>
                <a:cs typeface="Arial Black"/>
              </a:rPr>
              <a:t>Decision 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Making </a:t>
            </a:r>
            <a:r>
              <a:rPr dirty="0" sz="1850" spc="-160">
                <a:solidFill>
                  <a:srgbClr val="FFFFFF"/>
                </a:solidFill>
                <a:latin typeface="Arial Black"/>
                <a:cs typeface="Arial Black"/>
              </a:rPr>
              <a:t>Based </a:t>
            </a:r>
            <a:r>
              <a:rPr dirty="0" sz="1850" spc="-70">
                <a:solidFill>
                  <a:srgbClr val="FFFFFF"/>
                </a:solidFill>
                <a:latin typeface="Arial Black"/>
                <a:cs typeface="Arial Black"/>
              </a:rPr>
              <a:t>on </a:t>
            </a:r>
            <a:r>
              <a:rPr dirty="0" sz="1850" spc="-150">
                <a:solidFill>
                  <a:srgbClr val="FFFFFF"/>
                </a:solidFill>
                <a:latin typeface="Arial Black"/>
                <a:cs typeface="Arial Black"/>
              </a:rPr>
              <a:t>patterns  </a:t>
            </a:r>
            <a:r>
              <a:rPr dirty="0" sz="1850" spc="-95">
                <a:solidFill>
                  <a:srgbClr val="FFFFFF"/>
                </a:solidFill>
                <a:latin typeface="Arial Black"/>
                <a:cs typeface="Arial Black"/>
              </a:rPr>
              <a:t>learned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125">
                <a:solidFill>
                  <a:srgbClr val="FFFFFF"/>
                </a:solidFill>
                <a:latin typeface="Arial Black"/>
                <a:cs typeface="Arial Black"/>
              </a:rPr>
              <a:t>Remote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50" spc="-120">
                <a:solidFill>
                  <a:srgbClr val="FFFFFF"/>
                </a:solidFill>
                <a:latin typeface="Arial Black"/>
                <a:cs typeface="Arial Black"/>
              </a:rPr>
              <a:t>Handling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7040" algn="l"/>
              </a:tabLst>
            </a:pPr>
            <a:r>
              <a:rPr dirty="0" sz="14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850" spc="-114">
                <a:solidFill>
                  <a:srgbClr val="FFFFFF"/>
                </a:solidFill>
                <a:latin typeface="Arial Black"/>
                <a:cs typeface="Arial Black"/>
              </a:rPr>
              <a:t>Motion </a:t>
            </a:r>
            <a:r>
              <a:rPr dirty="0" sz="1850" spc="-160">
                <a:solidFill>
                  <a:srgbClr val="FFFFFF"/>
                </a:solidFill>
                <a:latin typeface="Arial Black"/>
                <a:cs typeface="Arial Black"/>
              </a:rPr>
              <a:t>Based </a:t>
            </a:r>
            <a:r>
              <a:rPr dirty="0" sz="1850" spc="-150">
                <a:solidFill>
                  <a:srgbClr val="FFFFFF"/>
                </a:solidFill>
                <a:latin typeface="Arial Black"/>
                <a:cs typeface="Arial Black"/>
              </a:rPr>
              <a:t>Decision</a:t>
            </a:r>
            <a:r>
              <a:rPr dirty="0" sz="185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50" spc="-120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87" y="543698"/>
            <a:ext cx="3954816" cy="5561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4" y="456781"/>
            <a:ext cx="5461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20"/>
              <a:t>TECHNOLOGY</a:t>
            </a:r>
            <a:r>
              <a:rPr dirty="0" sz="4200" spc="-300"/>
              <a:t> </a:t>
            </a:r>
            <a:r>
              <a:rPr dirty="0" sz="4200" spc="-650"/>
              <a:t>STACK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7746" y="1741487"/>
            <a:ext cx="4799965" cy="38893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Sensor </a:t>
            </a:r>
            <a:r>
              <a:rPr dirty="0" sz="2000" spc="-6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Collection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20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Arduino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Commands </a:t>
            </a:r>
            <a:r>
              <a:rPr dirty="0" sz="2000" spc="-150">
                <a:solidFill>
                  <a:srgbClr val="FFFFFF"/>
                </a:solidFill>
                <a:latin typeface="Arial Black"/>
                <a:cs typeface="Arial Black"/>
              </a:rPr>
              <a:t>Relaying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Arduino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Actuation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dirty="0" sz="2000" spc="-60">
                <a:solidFill>
                  <a:srgbClr val="FFFFFF"/>
                </a:solidFill>
                <a:latin typeface="Arial Black"/>
                <a:cs typeface="Arial Black"/>
              </a:rPr>
              <a:t>Node</a:t>
            </a:r>
            <a:r>
              <a:rPr dirty="0" sz="20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MCU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Database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Firebase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Machine 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000" spc="-235">
                <a:solidFill>
                  <a:srgbClr val="FFFFFF"/>
                </a:solidFill>
                <a:latin typeface="Arial Black"/>
                <a:cs typeface="Arial Black"/>
              </a:rPr>
              <a:t>Tool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25">
                <a:solidFill>
                  <a:srgbClr val="FFFFFF"/>
                </a:solidFill>
                <a:latin typeface="Arial Black"/>
                <a:cs typeface="Arial Black"/>
              </a:rPr>
              <a:t>Tensorflow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75">
                <a:solidFill>
                  <a:srgbClr val="FFFFFF"/>
                </a:solidFill>
                <a:latin typeface="Arial Black"/>
                <a:cs typeface="Arial Black"/>
              </a:rPr>
              <a:t>Model </a:t>
            </a:r>
            <a:r>
              <a:rPr dirty="0" sz="2000" spc="-204">
                <a:solidFill>
                  <a:srgbClr val="FFFFFF"/>
                </a:solidFill>
                <a:latin typeface="Arial Black"/>
                <a:cs typeface="Arial Black"/>
              </a:rPr>
              <a:t>Training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50">
                <a:solidFill>
                  <a:srgbClr val="FFFFFF"/>
                </a:solidFill>
                <a:latin typeface="Arial Black"/>
                <a:cs typeface="Arial Black"/>
              </a:rPr>
              <a:t>Keras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290">
                <a:solidFill>
                  <a:srgbClr val="FFFFFF"/>
                </a:solidFill>
                <a:latin typeface="Arial Black"/>
                <a:cs typeface="Arial Black"/>
              </a:rPr>
              <a:t>IOT 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Enablement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dirty="0" sz="2000" spc="-105">
                <a:solidFill>
                  <a:srgbClr val="FFFFFF"/>
                </a:solidFill>
                <a:latin typeface="Arial Black"/>
                <a:cs typeface="Arial Black"/>
              </a:rPr>
              <a:t>Android</a:t>
            </a:r>
            <a:r>
              <a:rPr dirty="0" sz="2000" spc="-4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60">
                <a:solidFill>
                  <a:srgbClr val="FFFFFF"/>
                </a:solidFill>
                <a:latin typeface="Arial Black"/>
                <a:cs typeface="Arial Black"/>
              </a:rPr>
              <a:t>Things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Remote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Controlling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dirty="0" sz="2000" spc="-105">
                <a:solidFill>
                  <a:srgbClr val="FFFFFF"/>
                </a:solidFill>
                <a:latin typeface="Arial Black"/>
                <a:cs typeface="Arial Black"/>
              </a:rPr>
              <a:t>Android</a:t>
            </a:r>
            <a:r>
              <a:rPr dirty="0" sz="20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454659" algn="l"/>
              </a:tabLst>
            </a:pPr>
            <a:r>
              <a:rPr dirty="0" sz="1600" spc="-2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Image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Recognition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dirty="0" sz="2000" spc="-50">
                <a:solidFill>
                  <a:srgbClr val="FFFFFF"/>
                </a:solidFill>
                <a:latin typeface="Arial Black"/>
                <a:cs typeface="Arial Black"/>
              </a:rPr>
              <a:t>Google</a:t>
            </a:r>
            <a:r>
              <a:rPr dirty="0" sz="20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20">
                <a:solidFill>
                  <a:srgbClr val="FFFFFF"/>
                </a:solidFill>
                <a:latin typeface="Arial Black"/>
                <a:cs typeface="Arial Black"/>
              </a:rPr>
              <a:t>Vision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4" y="456781"/>
            <a:ext cx="51962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0"/>
              <a:t>PROJECT</a:t>
            </a:r>
            <a:r>
              <a:rPr dirty="0" sz="4200" spc="-310"/>
              <a:t> </a:t>
            </a:r>
            <a:r>
              <a:rPr dirty="0" sz="4200" spc="-415"/>
              <a:t>PLANNING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57833" y="1675573"/>
            <a:ext cx="8223884" cy="370586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10">
                <a:solidFill>
                  <a:srgbClr val="FFFFFF"/>
                </a:solidFill>
                <a:latin typeface="Arial Black"/>
                <a:cs typeface="Arial Black"/>
              </a:rPr>
              <a:t>1: </a:t>
            </a:r>
            <a:r>
              <a:rPr dirty="0" sz="2400" spc="-170">
                <a:solidFill>
                  <a:srgbClr val="FFFFFF"/>
                </a:solidFill>
                <a:latin typeface="Arial Black"/>
                <a:cs typeface="Arial Black"/>
              </a:rPr>
              <a:t>Planning(1</a:t>
            </a:r>
            <a:r>
              <a:rPr dirty="0" sz="2400" spc="-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week)</a:t>
            </a:r>
            <a:endParaRPr sz="24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125">
                <a:solidFill>
                  <a:srgbClr val="FFFFFF"/>
                </a:solidFill>
                <a:latin typeface="Arial Black"/>
                <a:cs typeface="Arial Black"/>
              </a:rPr>
              <a:t>Information </a:t>
            </a:r>
            <a:r>
              <a:rPr dirty="0" sz="1600" spc="-95">
                <a:solidFill>
                  <a:srgbClr val="FFFFFF"/>
                </a:solidFill>
                <a:latin typeface="Arial Black"/>
                <a:cs typeface="Arial Black"/>
              </a:rPr>
              <a:t>gathering </a:t>
            </a:r>
            <a:r>
              <a:rPr dirty="0" sz="160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dirty="0" sz="1600" spc="-140">
                <a:solidFill>
                  <a:srgbClr val="FFFFFF"/>
                </a:solidFill>
                <a:latin typeface="Arial Black"/>
                <a:cs typeface="Arial Black"/>
              </a:rPr>
              <a:t>literature 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base </a:t>
            </a:r>
            <a:r>
              <a:rPr dirty="0" sz="1600" spc="-120">
                <a:solidFill>
                  <a:srgbClr val="FFFFFF"/>
                </a:solidFill>
                <a:latin typeface="Arial Black"/>
                <a:cs typeface="Arial Black"/>
              </a:rPr>
              <a:t>,reviewing </a:t>
            </a:r>
            <a:r>
              <a:rPr dirty="0" sz="1600" spc="-130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dirty="0" sz="16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Black"/>
                <a:cs typeface="Arial Black"/>
              </a:rPr>
              <a:t>papers</a:t>
            </a:r>
            <a:endParaRPr sz="16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12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1600" spc="-105">
                <a:solidFill>
                  <a:srgbClr val="FFFFFF"/>
                </a:solidFill>
                <a:latin typeface="Arial Black"/>
                <a:cs typeface="Arial Black"/>
              </a:rPr>
              <a:t>new</a:t>
            </a:r>
            <a:r>
              <a:rPr dirty="0" sz="16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10">
                <a:solidFill>
                  <a:srgbClr val="FFFFFF"/>
                </a:solidFill>
                <a:latin typeface="Arial Black"/>
                <a:cs typeface="Arial Black"/>
              </a:rPr>
              <a:t>2: </a:t>
            </a:r>
            <a:r>
              <a:rPr dirty="0" sz="2400" spc="-160">
                <a:solidFill>
                  <a:srgbClr val="FFFFFF"/>
                </a:solidFill>
                <a:latin typeface="Arial Black"/>
                <a:cs typeface="Arial Black"/>
              </a:rPr>
              <a:t>Defining(1</a:t>
            </a:r>
            <a:r>
              <a:rPr dirty="0" sz="24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week)</a:t>
            </a:r>
            <a:endParaRPr sz="24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Documentation</a:t>
            </a:r>
            <a:endParaRPr sz="16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340">
                <a:solidFill>
                  <a:srgbClr val="FFFFFF"/>
                </a:solidFill>
                <a:latin typeface="Arial Black"/>
                <a:cs typeface="Arial Black"/>
              </a:rPr>
              <a:t>SRS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10">
                <a:solidFill>
                  <a:srgbClr val="FFFFFF"/>
                </a:solidFill>
                <a:latin typeface="Arial Black"/>
                <a:cs typeface="Arial Black"/>
              </a:rPr>
              <a:t>3: </a:t>
            </a:r>
            <a:r>
              <a:rPr dirty="0" sz="2400" spc="-175">
                <a:solidFill>
                  <a:srgbClr val="FFFFFF"/>
                </a:solidFill>
                <a:latin typeface="Arial Black"/>
                <a:cs typeface="Arial Black"/>
              </a:rPr>
              <a:t>Designing(2</a:t>
            </a:r>
            <a:r>
              <a:rPr dirty="0" sz="24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week)</a:t>
            </a:r>
            <a:endParaRPr sz="24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110">
                <a:solidFill>
                  <a:srgbClr val="FFFFFF"/>
                </a:solidFill>
                <a:latin typeface="Arial Black"/>
                <a:cs typeface="Arial Black"/>
              </a:rPr>
              <a:t>Preparation </a:t>
            </a:r>
            <a:r>
              <a:rPr dirty="0" sz="1600" spc="-7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95">
                <a:solidFill>
                  <a:srgbClr val="FFFFFF"/>
                </a:solidFill>
                <a:latin typeface="Arial Black"/>
                <a:cs typeface="Arial Black"/>
              </a:rPr>
              <a:t>DFDS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4" y="456781"/>
            <a:ext cx="51962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0"/>
              <a:t>PROJECT</a:t>
            </a:r>
            <a:r>
              <a:rPr dirty="0" sz="4200" spc="-310"/>
              <a:t> </a:t>
            </a:r>
            <a:r>
              <a:rPr dirty="0" sz="4200" spc="-415"/>
              <a:t>PLANNING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57833" y="1675573"/>
            <a:ext cx="6403340" cy="333438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10">
                <a:solidFill>
                  <a:srgbClr val="FFFFFF"/>
                </a:solidFill>
                <a:latin typeface="Arial Black"/>
                <a:cs typeface="Arial Black"/>
              </a:rPr>
              <a:t>4: 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Building(4</a:t>
            </a:r>
            <a:r>
              <a:rPr dirty="0" sz="2400" spc="-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90">
                <a:solidFill>
                  <a:srgbClr val="FFFFFF"/>
                </a:solidFill>
                <a:latin typeface="Arial Black"/>
                <a:cs typeface="Arial Black"/>
              </a:rPr>
              <a:t>months)</a:t>
            </a:r>
            <a:endParaRPr sz="24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110">
                <a:solidFill>
                  <a:srgbClr val="FFFFFF"/>
                </a:solidFill>
                <a:latin typeface="Arial Black"/>
                <a:cs typeface="Arial Black"/>
              </a:rPr>
              <a:t>Prototype</a:t>
            </a:r>
            <a:r>
              <a:rPr dirty="0" sz="160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Black"/>
                <a:cs typeface="Arial Black"/>
              </a:rPr>
              <a:t>building</a:t>
            </a:r>
            <a:endParaRPr sz="16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60">
                <a:solidFill>
                  <a:srgbClr val="FFFFFF"/>
                </a:solidFill>
                <a:latin typeface="Arial Black"/>
                <a:cs typeface="Arial Black"/>
              </a:rPr>
              <a:t>coding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70">
                <a:solidFill>
                  <a:srgbClr val="FFFFFF"/>
                </a:solidFill>
                <a:latin typeface="Arial Black"/>
                <a:cs typeface="Arial Black"/>
              </a:rPr>
              <a:t>5:Testing 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(1</a:t>
            </a:r>
            <a:r>
              <a:rPr dirty="0" sz="2400" spc="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Arial Black"/>
                <a:cs typeface="Arial Black"/>
              </a:rPr>
              <a:t>month)</a:t>
            </a:r>
            <a:endParaRPr sz="2400">
              <a:latin typeface="Arial Black"/>
              <a:cs typeface="Arial Black"/>
            </a:endParaRPr>
          </a:p>
          <a:p>
            <a:pPr marL="1423670">
              <a:lnSpc>
                <a:spcPct val="100000"/>
              </a:lnSpc>
              <a:spcBef>
                <a:spcPts val="1005"/>
              </a:spcBef>
              <a:tabLst>
                <a:tab pos="1732280" algn="l"/>
              </a:tabLst>
            </a:pPr>
            <a:r>
              <a:rPr dirty="0" sz="1250" spc="15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1600" spc="-165">
                <a:solidFill>
                  <a:srgbClr val="FFFFFF"/>
                </a:solidFill>
                <a:latin typeface="Arial Black"/>
                <a:cs typeface="Arial Black"/>
              </a:rPr>
              <a:t>Training </a:t>
            </a:r>
            <a:r>
              <a:rPr dirty="0" sz="16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1600" spc="-150">
                <a:solidFill>
                  <a:srgbClr val="FFFFFF"/>
                </a:solidFill>
                <a:latin typeface="Arial Black"/>
                <a:cs typeface="Arial Black"/>
              </a:rPr>
              <a:t>testing </a:t>
            </a:r>
            <a:r>
              <a:rPr dirty="0" sz="1600" spc="-235">
                <a:solidFill>
                  <a:srgbClr val="FFFFFF"/>
                </a:solidFill>
                <a:latin typeface="Arial Black"/>
                <a:cs typeface="Arial Black"/>
              </a:rPr>
              <a:t>sets </a:t>
            </a:r>
            <a:r>
              <a:rPr dirty="0" sz="1600" spc="-13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1600" spc="-10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6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dirty="0" sz="1900">
                <a:solidFill>
                  <a:srgbClr val="ACD433"/>
                </a:solidFill>
                <a:latin typeface="Noto Sans CJK JP Regular"/>
                <a:cs typeface="Noto Sans CJK JP Regular"/>
              </a:rPr>
              <a:t>▶	</a:t>
            </a:r>
            <a:r>
              <a:rPr dirty="0" sz="2400" spc="-204">
                <a:solidFill>
                  <a:srgbClr val="FFFFFF"/>
                </a:solidFill>
                <a:latin typeface="Arial Black"/>
                <a:cs typeface="Arial Black"/>
              </a:rPr>
              <a:t>Phase </a:t>
            </a:r>
            <a:r>
              <a:rPr dirty="0" sz="2400" spc="-210">
                <a:solidFill>
                  <a:srgbClr val="FFFFFF"/>
                </a:solidFill>
                <a:latin typeface="Arial Black"/>
                <a:cs typeface="Arial Black"/>
              </a:rPr>
              <a:t>6: </a:t>
            </a:r>
            <a:r>
              <a:rPr dirty="0" sz="2400" spc="-105">
                <a:solidFill>
                  <a:srgbClr val="FFFFFF"/>
                </a:solidFill>
                <a:latin typeface="Arial Black"/>
                <a:cs typeface="Arial Black"/>
              </a:rPr>
              <a:t>Maintenance </a:t>
            </a:r>
            <a:r>
              <a:rPr dirty="0" sz="2400" spc="-2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4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Arial Black"/>
                <a:cs typeface="Arial Black"/>
              </a:rPr>
              <a:t>Deployment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2019-04-23T16:47:04Z</dcterms:created>
  <dcterms:modified xsi:type="dcterms:W3CDTF">2019-04-23T16:47:04Z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2019-04-23T00:00:00Z</vt:filetime>
  </property>
</Properties>
</file>