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609076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9822" y="810259"/>
            <a:ext cx="945235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2080387"/>
            <a:ext cx="9827767" cy="297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PROFILE </a:t>
            </a:r>
            <a:r>
              <a:rPr dirty="0" spc="-5"/>
              <a:t>BASED </a:t>
            </a:r>
            <a:r>
              <a:rPr dirty="0"/>
              <a:t>ROOM  AUTOMATION USING</a:t>
            </a:r>
            <a:r>
              <a:rPr dirty="0" spc="-110"/>
              <a:t> </a:t>
            </a:r>
            <a:r>
              <a:rPr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3008" y="3715613"/>
            <a:ext cx="3522979" cy="17526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GUIDE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:</a:t>
            </a:r>
            <a:r>
              <a:rPr dirty="0" sz="2000" spc="-5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-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PROF. APEKSHA</a:t>
            </a:r>
            <a:r>
              <a:rPr dirty="0" sz="2000" spc="-50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MOHITE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CO-GUIDE:-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PROF.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NAHIDKAUSAR</a:t>
            </a:r>
            <a:r>
              <a:rPr dirty="0" sz="2000" spc="-60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SHAIKH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741" y="2998724"/>
            <a:ext cx="2045335" cy="2469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GROUP NO :-</a:t>
            </a:r>
            <a:r>
              <a:rPr dirty="0" sz="2000" spc="-80" b="1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5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17780" marR="5080">
              <a:lnSpc>
                <a:spcPct val="141700"/>
              </a:lnSpc>
              <a:spcBef>
                <a:spcPts val="5"/>
              </a:spcBef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MEMBERS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:- 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ANIRUDDH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PATIL  NAMRATA</a:t>
            </a:r>
            <a:r>
              <a:rPr dirty="0" sz="2000" spc="-12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JOSHI  GARGI</a:t>
            </a:r>
            <a:r>
              <a:rPr dirty="0" sz="2000" spc="-2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spc="-15">
                <a:solidFill>
                  <a:srgbClr val="ACD333"/>
                </a:solidFill>
                <a:latin typeface="Century Gothic"/>
                <a:cs typeface="Century Gothic"/>
              </a:rPr>
              <a:t>SURVE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4536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USE</a:t>
            </a:r>
            <a:r>
              <a:rPr dirty="0" sz="4200" spc="-110"/>
              <a:t> </a:t>
            </a:r>
            <a:r>
              <a:rPr dirty="0" sz="4200"/>
              <a:t>CASE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1011936" y="1272539"/>
            <a:ext cx="9305544" cy="4776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7973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ARCHITECTURE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928116" y="1853183"/>
            <a:ext cx="9796272" cy="381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9756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PROJECT PLAN </a:t>
            </a:r>
            <a:r>
              <a:rPr dirty="0" sz="4200" spc="-5"/>
              <a:t>(GANTT</a:t>
            </a:r>
            <a:r>
              <a:rPr dirty="0" sz="4200" spc="-85"/>
              <a:t> </a:t>
            </a:r>
            <a:r>
              <a:rPr dirty="0" sz="4200" spc="-5"/>
              <a:t>CHART)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646176" y="1440180"/>
            <a:ext cx="10570464" cy="481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65493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SUMMARY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80387"/>
            <a:ext cx="8612505" cy="297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175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600" spc="-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600" spc="-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 prototype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will aim at automating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basic appliances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like one  of each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ACs,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fans, lights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dirty="0" sz="2000" spc="-1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PCs.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826135" indent="-343535">
              <a:lnSpc>
                <a:spcPct val="100000"/>
              </a:lnSpc>
              <a:spcBef>
                <a:spcPts val="1645"/>
              </a:spcBef>
              <a:tabLst>
                <a:tab pos="355600" algn="l"/>
              </a:tabLst>
            </a:pPr>
            <a:r>
              <a:rPr dirty="0" sz="1600" spc="-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600" spc="-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 result we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wish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achieve,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if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prototype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shows</a:t>
            </a:r>
            <a:r>
              <a:rPr dirty="0" sz="2000" spc="-24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optimal  performance,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automate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complete</a:t>
            </a:r>
            <a:r>
              <a:rPr dirty="0" sz="2000" spc="-18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lab.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635"/>
              </a:spcBef>
              <a:tabLst>
                <a:tab pos="425450" algn="l"/>
              </a:tabLst>
            </a:pPr>
            <a:r>
              <a:rPr dirty="0" sz="1600" spc="-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600" spc="-5">
                <a:solidFill>
                  <a:srgbClr val="ACD333"/>
                </a:solidFill>
                <a:latin typeface="Times New Roman"/>
                <a:cs typeface="Times New Roman"/>
              </a:rPr>
              <a:t>	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 system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will facilitate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user with much more control over</a:t>
            </a:r>
            <a:r>
              <a:rPr dirty="0" sz="2000" spc="-2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their 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ambience.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9044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REFERENCE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1462278"/>
            <a:ext cx="9829165" cy="501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Towards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the Implementation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IoT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Environmental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Condition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Monitoring in Homes-Sean Dieter 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Tebje 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Kelly,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Nagender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Kumar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Suryadevara,  and Subhas Chandra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Mukhopadhyay, 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Fellow,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IEEE, IEEE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SENSORS JOURNAL,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VOL.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13, NO. 10,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OCTOBER</a:t>
            </a:r>
            <a:r>
              <a:rPr dirty="0" sz="1200" spc="-1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2013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Smart Home and Smart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City Solutions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enabled by 5G, 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IoT,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AAIand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CoT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ServicesK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E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Skouby,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Lynggaard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- 2014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International Conference</a:t>
            </a:r>
            <a:r>
              <a:rPr dirty="0" sz="12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Contemporary Computing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Informatics</a:t>
            </a:r>
            <a:r>
              <a:rPr dirty="0" sz="12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(IC3I)</a:t>
            </a:r>
            <a:endParaRPr sz="1200">
              <a:latin typeface="Times New Roman"/>
              <a:cs typeface="Times New Roman"/>
            </a:endParaRPr>
          </a:p>
          <a:p>
            <a:pPr marL="355600" marR="6604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Mobile based Home Automation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Internet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of Things(IoT)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Kumar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Mandula, Ramu Parupalli,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CH.A.S.Murty,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E.Magesh, Rutul Lunagariya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-  2015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International Conference on Control,lnstrumentation, Communication and Computational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r>
              <a:rPr dirty="0" sz="1200" spc="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(lCCICCT)</a:t>
            </a:r>
            <a:endParaRPr sz="1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 Remote Sensor Network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Android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Things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and Cloud Computing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the Food Reserve Agency in Zambia –Mulima Chibuye, Jackson Phiri  (IJACSA) International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Journal of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Advanced Computer Science and Applications, </a:t>
            </a:r>
            <a:r>
              <a:rPr dirty="0" sz="1200" spc="-30" b="1">
                <a:solidFill>
                  <a:srgbClr val="FFFFFF"/>
                </a:solidFill>
                <a:latin typeface="Times New Roman"/>
                <a:cs typeface="Times New Roman"/>
              </a:rPr>
              <a:t>Vol.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8,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No. 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11,</a:t>
            </a:r>
            <a:r>
              <a:rPr dirty="0" sz="1200" spc="-1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2017</a:t>
            </a:r>
            <a:endParaRPr sz="1200">
              <a:latin typeface="Times New Roman"/>
              <a:cs typeface="Times New Roman"/>
            </a:endParaRPr>
          </a:p>
          <a:p>
            <a:pPr marL="355600" marR="6985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Implementation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Voice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Home Automation System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Raspberry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Pi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-Harshada Rajput1, Karuna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Sawant2, Dipika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Shetty3, Punit  Shukla4,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Prof. Amit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Chougule5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International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Research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Journal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Engineering and 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(IRJET)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e-ISSN: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2395-0056 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Volume: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05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Issue: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05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|  May-2018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Intelligent smart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energy efficiency model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using artificial 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TensorFlow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engine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Jo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200" spc="-35" b="1">
                <a:solidFill>
                  <a:srgbClr val="FFFFFF"/>
                </a:solidFill>
                <a:latin typeface="Times New Roman"/>
                <a:cs typeface="Times New Roman"/>
              </a:rPr>
              <a:t>Yoon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Hum. Cent. Comput.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Inf.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Sci.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(2018)</a:t>
            </a:r>
            <a:r>
              <a:rPr dirty="0" sz="1200" spc="1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8:9</a:t>
            </a:r>
            <a:endParaRPr sz="1200">
              <a:latin typeface="Times New Roman"/>
              <a:cs typeface="Times New Roman"/>
            </a:endParaRPr>
          </a:p>
          <a:p>
            <a:pPr marL="355600" marR="544830" indent="-343535">
              <a:lnSpc>
                <a:spcPct val="100000"/>
              </a:lnSpc>
              <a:spcBef>
                <a:spcPts val="1030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IoT Based Home Automation System over the CloudMs.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Fareha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Firdous, Ms. Sumayya, </a:t>
            </a:r>
            <a:r>
              <a:rPr dirty="0" sz="1200" spc="-40" b="1">
                <a:solidFill>
                  <a:srgbClr val="FFFFFF"/>
                </a:solidFill>
                <a:latin typeface="Times New Roman"/>
                <a:cs typeface="Times New Roman"/>
              </a:rPr>
              <a:t>Mr.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Aseem Mohd Umair International Journal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Innovations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Advancement in Computer Science IJIACS ISSN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2347 – 8616 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Volume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7,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Issue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March</a:t>
            </a:r>
            <a:r>
              <a:rPr dirty="0" sz="1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2018</a:t>
            </a:r>
            <a:endParaRPr sz="1200">
              <a:latin typeface="Times New Roman"/>
              <a:cs typeface="Times New Roman"/>
            </a:endParaRPr>
          </a:p>
          <a:p>
            <a:pPr marL="355600" marR="164465" indent="-343535">
              <a:lnSpc>
                <a:spcPct val="101699"/>
              </a:lnSpc>
              <a:spcBef>
                <a:spcPts val="955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IoT based Smart Home Automation System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Sensor Node Himanshu </a:t>
            </a:r>
            <a:r>
              <a:rPr dirty="0" sz="1200" spc="5" b="1">
                <a:solidFill>
                  <a:srgbClr val="FFFFFF"/>
                </a:solidFill>
                <a:latin typeface="Times New Roman"/>
                <a:cs typeface="Times New Roman"/>
              </a:rPr>
              <a:t>Singh</a:t>
            </a:r>
            <a:r>
              <a:rPr dirty="0" sz="1200" spc="3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Vishal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Pallagani†, 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Vedant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Khandelwal‡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Venkanna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U.</a:t>
            </a: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§ 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4th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Int’l Conf.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Recent Advances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| 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RAIT-2018</a:t>
            </a:r>
            <a:r>
              <a:rPr dirty="0" sz="1200" spc="-11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  <a:p>
            <a:pPr marL="355600" marR="43307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Gesture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Control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Home Automation Using Internet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of Things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Sunil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Kumar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Khatri, Govind Sharma, Prashant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Johriand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Sachit Mohan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© 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Springer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Nature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Singapore Pte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Ltd. 2018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S.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Bhalla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et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al.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(eds.), Intelligent Computing and Information and Communication,Advances in  Intelligent Systems and Computing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673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950" spc="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950" spc="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Smart Home Automation System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Bluetooth 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Muhammad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Asadullah, IEEE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Student </a:t>
            </a: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Member,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Khalil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Ullah</a:t>
            </a:r>
            <a:r>
              <a:rPr dirty="0" sz="1200" spc="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978-1-5090-3310-2/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17/$3\.00 ©2017</a:t>
            </a:r>
            <a:r>
              <a:rPr dirty="0" sz="12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453" y="473709"/>
            <a:ext cx="39408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INTRODUCTION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3335" y="1381591"/>
            <a:ext cx="6390640" cy="41148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</a:tabLst>
            </a:pPr>
            <a:r>
              <a:rPr dirty="0" sz="1600" spc="-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600" spc="-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FFFFFF"/>
                </a:solidFill>
                <a:latin typeface="Century Gothic"/>
                <a:cs typeface="Century Gothic"/>
              </a:rPr>
              <a:t>WHY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dirty="0" sz="1450" spc="-1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450" spc="-1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provide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control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over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one’s</a:t>
            </a:r>
            <a:r>
              <a:rPr dirty="0" sz="1800" spc="-7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environment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1450" spc="-1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450" spc="-1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ease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improve living</a:t>
            </a:r>
            <a:r>
              <a:rPr dirty="0" sz="1800" spc="-9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experience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600" spc="-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600" spc="-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FFFFFF"/>
                </a:solidFill>
                <a:latin typeface="Century Gothic"/>
                <a:cs typeface="Century Gothic"/>
              </a:rPr>
              <a:t>WHAT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dirty="0" sz="1450" spc="-1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450" spc="-1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Automated Room Control</a:t>
            </a:r>
            <a:r>
              <a:rPr dirty="0" sz="1800" spc="-4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System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1450" spc="-1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450" spc="-1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Intelligent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User Based</a:t>
            </a:r>
            <a:r>
              <a:rPr dirty="0" sz="18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Profiling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600" spc="-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600" spc="-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HOW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dirty="0" sz="1450" spc="-1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450" spc="-1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of Android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Things to control the </a:t>
            </a:r>
            <a:r>
              <a:rPr dirty="0" sz="1800" spc="5">
                <a:solidFill>
                  <a:srgbClr val="FFFFFF"/>
                </a:solidFill>
                <a:latin typeface="Century Gothic"/>
                <a:cs typeface="Century Gothic"/>
              </a:rPr>
              <a:t>IOT</a:t>
            </a:r>
            <a:r>
              <a:rPr dirty="0" sz="1800" spc="-7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Experience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1450" spc="-1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450" spc="-1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Tensorflow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for Machine</a:t>
            </a:r>
            <a:r>
              <a:rPr dirty="0" sz="1800" spc="-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Learning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8621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LITERATURE</a:t>
            </a:r>
            <a:r>
              <a:rPr dirty="0" sz="4200" spc="-95"/>
              <a:t> </a:t>
            </a:r>
            <a:r>
              <a:rPr dirty="0" sz="4200"/>
              <a:t>REVIEW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1522" y="1428496"/>
          <a:ext cx="10420350" cy="476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3434079"/>
                <a:gridCol w="2157094"/>
                <a:gridCol w="2079625"/>
                <a:gridCol w="2080895"/>
              </a:tblGrid>
              <a:tr h="456564">
                <a:tc>
                  <a:txBody>
                    <a:bodyPr/>
                    <a:lstStyle/>
                    <a:p>
                      <a:pPr algn="ctr" marL="63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NO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Paper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Methodology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Disadvantages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</a:tr>
              <a:tr h="1864614">
                <a:tc>
                  <a:txBody>
                    <a:bodyPr/>
                    <a:lstStyle/>
                    <a:p>
                      <a:pPr marL="273050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Towards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the Implementation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of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IoT</a:t>
                      </a:r>
                      <a:r>
                        <a:rPr dirty="0" sz="1400" spc="-6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for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81280" marR="73660">
                        <a:lnSpc>
                          <a:spcPct val="1070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Environmental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Condition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Monitoring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in 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Homes-Sean Dieter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Tebje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Kelly,  Nagender Kumar Suryadevara, and  Subhas Chandra Mukhopadhyay, 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Fellow, IEEE, IEEE SENSORS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JOURNAL,  VOL.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13, NO. 10,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OCTOBER</a:t>
                      </a:r>
                      <a:r>
                        <a:rPr dirty="0" sz="1400" spc="-12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2013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ZigBee WSN</a:t>
                      </a:r>
                      <a:r>
                        <a:rPr dirty="0" sz="1400" spc="-5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Network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83820" marR="74930">
                        <a:lnSpc>
                          <a:spcPct val="1070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using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IPv6</a:t>
                      </a:r>
                      <a:r>
                        <a:rPr dirty="0" sz="1400" spc="-9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Connectivity  with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packet  Transmission and data  storage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with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UDP  packets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Moderate</a:t>
                      </a:r>
                      <a:r>
                        <a:rPr dirty="0" sz="1400" spc="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scalability,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613410" marR="603885" indent="635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fault 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Tole</a:t>
                      </a:r>
                      <a:r>
                        <a:rPr dirty="0" sz="1400" spc="-10" b="1">
                          <a:latin typeface="Century Gothic"/>
                          <a:cs typeface="Century Gothic"/>
                        </a:rPr>
                        <a:t>r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-10" b="1"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23825" marR="114300">
                        <a:lnSpc>
                          <a:spcPct val="1068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low-cost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solution</a:t>
                      </a:r>
                      <a:r>
                        <a:rPr dirty="0" sz="1400" spc="-9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and 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flexible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connection  greater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90805" marR="82550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control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over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routing</a:t>
                      </a:r>
                      <a:r>
                        <a:rPr dirty="0" sz="1400" spc="-6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of  packets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IPv6</a:t>
                      </a:r>
                      <a:r>
                        <a:rPr dirty="0" sz="1400" spc="-4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connectivity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297815" marR="288290">
                        <a:lnSpc>
                          <a:spcPct val="1072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security issues</a:t>
                      </a:r>
                      <a:r>
                        <a:rPr dirty="0" sz="1400" spc="-6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for  ZigBee 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Uncommon  architecture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</a:tr>
              <a:tr h="2426855">
                <a:tc>
                  <a:txBody>
                    <a:bodyPr/>
                    <a:lstStyle/>
                    <a:p>
                      <a:pPr marL="273050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Smart Home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and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Smart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City</a:t>
                      </a:r>
                      <a:r>
                        <a:rPr dirty="0" sz="1400" spc="-9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Solutions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98145" marR="391160" indent="294005">
                        <a:lnSpc>
                          <a:spcPct val="1072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enabled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by 5G, IoT, AAI 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and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CoT ServicesK E Skouby, P 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Lynggaard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- 2014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International  Conference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on</a:t>
                      </a:r>
                      <a:r>
                        <a:rPr dirty="0" sz="1400" spc="-3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Contemporary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2794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Computing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and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Informatics</a:t>
                      </a:r>
                      <a:r>
                        <a:rPr dirty="0" sz="1400" spc="-8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(IC3I)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Four layer model</a:t>
                      </a:r>
                      <a:r>
                        <a:rPr dirty="0" sz="1400" spc="-7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which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280035" marR="271145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join and</a:t>
                      </a:r>
                      <a:r>
                        <a:rPr dirty="0" sz="1400" spc="-6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interfaces 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these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85090" marR="77470">
                        <a:lnSpc>
                          <a:spcPct val="1070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elements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by</a:t>
                      </a:r>
                      <a:r>
                        <a:rPr dirty="0" sz="1400" spc="-8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deploying  technologies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such as 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5G,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internet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of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things,  cloud of things, and  distributed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artificial 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intelligence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ability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to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upgrade</a:t>
                      </a:r>
                      <a:r>
                        <a:rPr dirty="0" sz="1400" spc="-2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the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294640" marR="284480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smart homes</a:t>
                      </a:r>
                      <a:r>
                        <a:rPr dirty="0" sz="1400" spc="-8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and  implement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91135" marR="18097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new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service</a:t>
                      </a:r>
                      <a:r>
                        <a:rPr dirty="0" sz="1400" spc="-6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offered 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from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cloud based  repositories.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71755" marR="61594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benefits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of</a:t>
                      </a:r>
                      <a:r>
                        <a:rPr dirty="0" sz="1400" spc="-7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centralizing  all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the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big-data 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information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on few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cloud</a:t>
                      </a:r>
                      <a:r>
                        <a:rPr dirty="0" sz="1400" spc="-6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servers.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Technology</a:t>
                      </a:r>
                      <a:r>
                        <a:rPr dirty="0" sz="1400" spc="-2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isn’t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67310" marR="57150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availed at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-6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consumer  level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8621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LITERATURE</a:t>
            </a:r>
            <a:r>
              <a:rPr dirty="0" sz="4200" spc="-95"/>
              <a:t> </a:t>
            </a:r>
            <a:r>
              <a:rPr dirty="0" sz="4200"/>
              <a:t>REVIEW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1522" y="1428496"/>
          <a:ext cx="10420350" cy="5138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3434079"/>
                <a:gridCol w="2157094"/>
                <a:gridCol w="2079625"/>
                <a:gridCol w="2080895"/>
              </a:tblGrid>
              <a:tr h="456564">
                <a:tc>
                  <a:txBody>
                    <a:bodyPr/>
                    <a:lstStyle/>
                    <a:p>
                      <a:pPr algn="ctr" marL="63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NO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Paper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Methodology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Disadvantages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</a:tr>
              <a:tr h="2282825">
                <a:tc>
                  <a:txBody>
                    <a:bodyPr/>
                    <a:lstStyle/>
                    <a:p>
                      <a:pPr marL="278130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Mobile based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Home Automation</a:t>
                      </a:r>
                      <a:r>
                        <a:rPr dirty="0" sz="1400" spc="-1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54760" marR="1248410" indent="1270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Internet of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Thing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(I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3040" marR="185420">
                        <a:lnSpc>
                          <a:spcPct val="1070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Kumar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Mandula,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Ramu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Parupalli, 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CH.A.S.Murty,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E.Magesh,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Rutul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Lunagariya -2015 International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Control,lnstrumentation,  Communication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Computational 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Technologies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(lCCICCT)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Home automation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37210" marR="177165" indent="-352425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Bluetooth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Ethernet  using</a:t>
                      </a:r>
                      <a:r>
                        <a:rPr dirty="0" sz="1400" spc="-1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Arduino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Low energy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consumption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and easy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connectivity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Lack of standards</a:t>
                      </a:r>
                      <a:r>
                        <a:rPr dirty="0" sz="14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for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94615" marR="85725" indent="-1905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integrating various  sensors,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applications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and  other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existing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67640" marR="161925" indent="254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intelligent embedded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devices.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Providing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unique IP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addresses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for connected devices  and privacy &amp;</a:t>
                      </a:r>
                      <a:r>
                        <a:rPr dirty="0" sz="1400" spc="-1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security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</a:tr>
              <a:tr h="2386291">
                <a:tc>
                  <a:txBody>
                    <a:bodyPr/>
                    <a:lstStyle/>
                    <a:p>
                      <a:pPr marL="278130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95250" marR="87630" indent="-190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Remote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Sensor Network using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Android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Things and Cloud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for the</a:t>
                      </a:r>
                      <a:r>
                        <a:rPr dirty="0" sz="1400" spc="-1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Food  Reserve Agency in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Zambia</a:t>
                      </a:r>
                      <a:r>
                        <a:rPr dirty="0" sz="140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675"/>
                        </a:lnSpc>
                        <a:spcBef>
                          <a:spcPts val="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Mulima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Chibuye,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75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Jackson Phiri (IJACSA)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International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12725" marR="205740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Journal of Advanced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dirty="0" sz="1400" spc="-229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Science  and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Applications, 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Vol.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8,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No.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11,</a:t>
                      </a:r>
                      <a:r>
                        <a:rPr dirty="0" sz="1400" spc="-1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2017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Using Android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things</a:t>
                      </a:r>
                      <a:r>
                        <a:rPr dirty="0" sz="1400" spc="-1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enable IOT and</a:t>
                      </a:r>
                      <a:r>
                        <a:rPr dirty="0" sz="14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cloud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Ease of interfacing</a:t>
                      </a:r>
                      <a:r>
                        <a:rPr dirty="0" sz="14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easy app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integration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8621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LITERATURE</a:t>
            </a:r>
            <a:r>
              <a:rPr dirty="0" sz="4200" spc="-95"/>
              <a:t> </a:t>
            </a:r>
            <a:r>
              <a:rPr dirty="0" sz="4200"/>
              <a:t>REVIEW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9762" y="1527302"/>
          <a:ext cx="10420350" cy="483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3434079"/>
                <a:gridCol w="2157094"/>
                <a:gridCol w="2079625"/>
                <a:gridCol w="2080895"/>
              </a:tblGrid>
              <a:tr h="456564">
                <a:tc>
                  <a:txBody>
                    <a:bodyPr/>
                    <a:lstStyle/>
                    <a:p>
                      <a:pPr algn="ctr" marL="635">
                        <a:lnSpc>
                          <a:spcPts val="162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NO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Paper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ts val="1625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Methodology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ts val="1625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625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Disadvantages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</a:tr>
              <a:tr h="2252980"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27000" marR="122555" indent="1905">
                        <a:lnSpc>
                          <a:spcPct val="1036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Implementation of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Voice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Home  Automation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Raspberry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Pi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-  Harshada Rajput1, Karuna Sawant2,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Dipika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Shetty3,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Punit Shukla4,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Prof.</a:t>
                      </a:r>
                      <a:r>
                        <a:rPr dirty="0" sz="1400" spc="-1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Amit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Chougule5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00025" marR="191135" indent="-4445">
                        <a:lnSpc>
                          <a:spcPct val="1069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Research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Journal of  Engineering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Technology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(IRJET)</a:t>
                      </a:r>
                      <a:r>
                        <a:rPr dirty="0" sz="1400" spc="-1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e-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ISSN: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2395-0056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Volume: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05 Issue: 05 |  May-2018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06045" marR="99060">
                        <a:lnSpc>
                          <a:spcPct val="107200"/>
                        </a:lnSpc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Voice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Home  Automation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1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using  Raspberry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Easy interaction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1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system and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increased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comfort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level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25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Authenticaton,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accent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recognition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</a:tr>
              <a:tr h="2113254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Intelligent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smart home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energy</a:t>
                      </a:r>
                      <a:r>
                        <a:rPr dirty="0" sz="1400" spc="-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efficiency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16839" marR="109220" indent="-3175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using artificial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TensorFlow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engine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Jo and 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Yoon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Hum. Cent. Comput.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Inf.</a:t>
                      </a:r>
                      <a:r>
                        <a:rPr dirty="0" sz="14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Sci.  (2018)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8:9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Tensorflow</a:t>
                      </a:r>
                      <a:r>
                        <a:rPr dirty="0" sz="1400" spc="-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90805" marR="83185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optimize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the use of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energy  consumption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Better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least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379095" marR="370205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inter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ct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n,s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art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Developing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correct</a:t>
                      </a:r>
                      <a:r>
                        <a:rPr dirty="0" sz="14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model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can be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difficult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8621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LITERATURE</a:t>
            </a:r>
            <a:r>
              <a:rPr dirty="0" sz="4200" spc="-95"/>
              <a:t> </a:t>
            </a:r>
            <a:r>
              <a:rPr dirty="0" sz="4200"/>
              <a:t>REVIEW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9762" y="1539621"/>
          <a:ext cx="10420350" cy="480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3434079"/>
                <a:gridCol w="2157094"/>
                <a:gridCol w="2079625"/>
                <a:gridCol w="2080895"/>
              </a:tblGrid>
              <a:tr h="456564">
                <a:tc>
                  <a:txBody>
                    <a:bodyPr/>
                    <a:lstStyle/>
                    <a:p>
                      <a:pPr algn="ctr" marL="63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NO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Paper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Methodology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9890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Di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g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</a:tr>
              <a:tr h="2282825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IoT Based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Home Automation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1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over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Cloud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01600" marR="91440" indent="-63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Ms. Fareha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Firdous, Ms. Sumayya, 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Mr.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Aseem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Mohd Umair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1400" spc="-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Journal  of Innovations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Advancement in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Science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50925" marR="1041400" indent="373380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IJIACS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ISSN 2347 –</a:t>
                      </a:r>
                      <a:r>
                        <a:rPr dirty="0" sz="14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8616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Volume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7, Issue</a:t>
                      </a:r>
                      <a:r>
                        <a:rPr dirty="0" sz="14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March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2018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Home automation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5355" marR="126364" indent="-802005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private cloud and</a:t>
                      </a:r>
                      <a:r>
                        <a:rPr dirty="0" sz="1400" spc="-1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mobile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app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Reduced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installation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4460" marR="116205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costs: System</a:t>
                      </a:r>
                      <a:r>
                        <a:rPr dirty="0" sz="1400" spc="-1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scalability  and easy extension  Integration of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mobile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devices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8620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voice</a:t>
                      </a:r>
                      <a:r>
                        <a:rPr dirty="0" sz="14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support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</a:tr>
              <a:tr h="2052053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IoT based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Smart Home</a:t>
                      </a:r>
                      <a:r>
                        <a:rPr dirty="0" sz="1400" spc="-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Automation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63830" marR="157480">
                        <a:lnSpc>
                          <a:spcPct val="107000"/>
                        </a:lnSpc>
                        <a:tabLst>
                          <a:tab pos="2707640" algn="l"/>
                        </a:tabLst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Sensor Node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Himanshu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Singh	,</a:t>
                      </a:r>
                      <a:r>
                        <a:rPr dirty="0" sz="1400" spc="-1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Vishal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Pallagani†,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Vedant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Khandelwal‡ and 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Venkanna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U.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§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4th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Int’l Conf.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on Recent  Advances in Information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Technology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| 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RAIT-2018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|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Sensor Network</a:t>
                      </a:r>
                      <a:r>
                        <a:rPr dirty="0" sz="14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microcontroller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sense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data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be integration</a:t>
                      </a:r>
                      <a:r>
                        <a:rPr dirty="0" sz="1400" spc="-1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with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other technologies</a:t>
                      </a:r>
                      <a:r>
                        <a:rPr dirty="0" sz="1400" spc="-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easily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2425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Lacks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intelligence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8621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LITERATURE</a:t>
            </a:r>
            <a:r>
              <a:rPr dirty="0" sz="4200" spc="-95"/>
              <a:t> </a:t>
            </a:r>
            <a:r>
              <a:rPr dirty="0" sz="4200"/>
              <a:t>REVIEW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9762" y="1428496"/>
          <a:ext cx="10420350" cy="501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3434079"/>
                <a:gridCol w="2157094"/>
                <a:gridCol w="2079625"/>
                <a:gridCol w="2080895"/>
              </a:tblGrid>
              <a:tr h="456564">
                <a:tc>
                  <a:txBody>
                    <a:bodyPr/>
                    <a:lstStyle/>
                    <a:p>
                      <a:pPr algn="ctr" marL="63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NO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Paper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Methodology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63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Disadvantages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</a:tr>
              <a:tr h="2511044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Smart Gesture Control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90805" marR="86995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Automation Using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Internet of Things</a:t>
                      </a:r>
                      <a:r>
                        <a:rPr dirty="0" sz="1400" spc="-1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Sunil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Kumar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Khatri, Govind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Sharma,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Prashant  Johri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88925" marR="275590">
                        <a:lnSpc>
                          <a:spcPct val="106400"/>
                        </a:lnSpc>
                        <a:spcBef>
                          <a:spcPts val="1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and Sachit Mohan © Springer</a:t>
                      </a:r>
                      <a:r>
                        <a:rPr dirty="0" sz="1400" spc="-1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Nature  Singapore Pte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Ltd.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2018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1805" marR="464820" indent="36195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S. Bhalla et al. (eds.), Intelligent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and Information</a:t>
                      </a:r>
                      <a:r>
                        <a:rPr dirty="0" sz="1400" spc="-1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7980" marR="343535" indent="732790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Communication, 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Advances in Intelligent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1400" spc="-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08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673,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Using gesture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control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appliances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Gives the ability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03505" marR="94615">
                        <a:lnSpc>
                          <a:spcPct val="1071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improve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400" spc="-1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interaction  and ease of</a:t>
                      </a:r>
                      <a:r>
                        <a:rPr dirty="0" sz="140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Complex algorithms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457200" marR="448309">
                        <a:lnSpc>
                          <a:spcPct val="1071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resource 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equi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ECD"/>
                    </a:solidFill>
                  </a:tcPr>
                </a:tc>
              </a:tr>
              <a:tr h="2029536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Smart Home Automation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1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33350" marR="127000" indent="1270">
                        <a:lnSpc>
                          <a:spcPct val="1072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Bluetooth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Technology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Muhammad  Asadullah,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IEEE Student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Member,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Khalil 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Ullah 978-1-5090-3310-2/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17/$3\.00 ©2017  IEEE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6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for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consumption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Easy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compatibility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low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energy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Low range, low</a:t>
                      </a:r>
                      <a:r>
                        <a:rPr dirty="0" sz="1400" spc="-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data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rates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4063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PROBLEM</a:t>
            </a:r>
            <a:r>
              <a:rPr dirty="0" sz="4200" spc="-75"/>
              <a:t> </a:t>
            </a:r>
            <a:r>
              <a:rPr dirty="0" sz="4200" spc="-5"/>
              <a:t>STATEMENT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23998"/>
            <a:ext cx="5320030" cy="3901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dirty="0" sz="1500" spc="2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500" spc="2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Wastage of</a:t>
            </a:r>
            <a:r>
              <a:rPr dirty="0" sz="1900" spc="4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resources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2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500" spc="2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Unoptimized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power</a:t>
            </a:r>
            <a:r>
              <a:rPr dirty="0" sz="1900" spc="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consumption.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2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500" spc="2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No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absolute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control over our</a:t>
            </a:r>
            <a:r>
              <a:rPr dirty="0" sz="1900" spc="1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environment.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2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500" spc="2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Low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comfort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dirty="0" sz="1900" spc="7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living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2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500" spc="2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Automated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Room Control</a:t>
            </a:r>
            <a:r>
              <a:rPr dirty="0" sz="1900" spc="1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System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2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500" spc="2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Intelligent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User Based</a:t>
            </a:r>
            <a:r>
              <a:rPr dirty="0" sz="1900" spc="7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Profiling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2462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PROJECT</a:t>
            </a:r>
            <a:r>
              <a:rPr dirty="0" sz="4200" spc="-90"/>
              <a:t> </a:t>
            </a:r>
            <a:r>
              <a:rPr dirty="0" sz="4200" spc="-5"/>
              <a:t>SCOPE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80386"/>
            <a:ext cx="386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900" spc="1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900" spc="1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Smart Homes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dirty="0" sz="24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Buildings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355892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900" spc="1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900" spc="1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Smart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Classroom /</a:t>
            </a:r>
            <a:r>
              <a:rPr dirty="0" sz="2400" spc="-1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Lab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5037277"/>
            <a:ext cx="20872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900" spc="15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dirty="0" sz="1900" spc="15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Smart</a:t>
            </a:r>
            <a:r>
              <a:rPr dirty="0" sz="2400" spc="-8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Cities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Aniruddh Patil</dc:creator>
  <dc:title>PROFILE BASED ROOM AUTOMATION USING AI</dc:title>
  <dcterms:created xsi:type="dcterms:W3CDTF">2019-04-23T16:53:02Z</dcterms:created>
  <dcterms:modified xsi:type="dcterms:W3CDTF">2019-04-23T16:53:02Z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2019-04-23T00:00:00Z</vt:filetime>
  </property>
</Properties>
</file>