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018c800f6_0_9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018c800f6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018c800f6_0_9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018c800f6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f8edf2dd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f8edf2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018c800f6_0_12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018c800f6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018c800f6_0_1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018c800f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018c800f6_0_1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018c800f6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reactjs.org/docs/hello-world.html" TargetMode="External"/><Relationship Id="rId4" Type="http://schemas.openxmlformats.org/officeDocument/2006/relationships/hyperlink" Target="https://redux.js.org/introduction" TargetMode="External"/><Relationship Id="rId5" Type="http://schemas.openxmlformats.org/officeDocument/2006/relationships/hyperlink" Target="https://www.rethinkd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a:off x="535400" y="1423000"/>
            <a:ext cx="4229100" cy="3286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300"/>
              <a:t>AN </a:t>
            </a:r>
            <a:endParaRPr sz="3300"/>
          </a:p>
          <a:p>
            <a:pPr indent="0" lvl="0" marL="0" rtl="0" algn="l">
              <a:spcBef>
                <a:spcPts val="0"/>
              </a:spcBef>
              <a:spcAft>
                <a:spcPts val="0"/>
              </a:spcAft>
              <a:buNone/>
            </a:pPr>
            <a:r>
              <a:rPr lang="en" sz="3300">
                <a:solidFill>
                  <a:srgbClr val="00BCD4"/>
                </a:solidFill>
              </a:rPr>
              <a:t>INTEGRATED PLATFORM </a:t>
            </a:r>
            <a:endParaRPr sz="3300">
              <a:solidFill>
                <a:srgbClr val="00BCD4"/>
              </a:solidFill>
            </a:endParaRPr>
          </a:p>
          <a:p>
            <a:pPr indent="0" lvl="0" marL="0" rtl="0" algn="l">
              <a:spcBef>
                <a:spcPts val="0"/>
              </a:spcBef>
              <a:spcAft>
                <a:spcPts val="0"/>
              </a:spcAft>
              <a:buNone/>
            </a:pPr>
            <a:r>
              <a:rPr lang="en" sz="3300"/>
              <a:t>FOR KNOWLEDGE SHARING</a:t>
            </a:r>
            <a:endParaRPr sz="3300"/>
          </a:p>
        </p:txBody>
      </p:sp>
      <p:grpSp>
        <p:nvGrpSpPr>
          <p:cNvPr id="66" name="Google Shape;66;p14"/>
          <p:cNvGrpSpPr/>
          <p:nvPr/>
        </p:nvGrpSpPr>
        <p:grpSpPr>
          <a:xfrm>
            <a:off x="535617" y="591496"/>
            <a:ext cx="1458971" cy="1227440"/>
            <a:chOff x="5292575" y="3681900"/>
            <a:chExt cx="420150" cy="373275"/>
          </a:xfrm>
        </p:grpSpPr>
        <p:sp>
          <p:nvSpPr>
            <p:cNvPr id="67" name="Google Shape;67;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nvSpPr>
        <p:spPr>
          <a:xfrm>
            <a:off x="5153400" y="2383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Group members:</a:t>
            </a:r>
            <a:endParaRPr b="1" sz="30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Shankarlal Sharma</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Gaurav Babar</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Dharmraj Yadav</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Satyajeet Yadav</a:t>
            </a:r>
            <a:endParaRPr b="1" sz="2400">
              <a:solidFill>
                <a:srgbClr val="FFFFFF"/>
              </a:solidFill>
              <a:latin typeface="Montserrat"/>
              <a:ea typeface="Montserrat"/>
              <a:cs typeface="Montserrat"/>
              <a:sym typeface="Montserrat"/>
            </a:endParaRPr>
          </a:p>
        </p:txBody>
      </p:sp>
      <p:sp>
        <p:nvSpPr>
          <p:cNvPr id="75" name="Google Shape;75;p14"/>
          <p:cNvSpPr txBox="1"/>
          <p:nvPr/>
        </p:nvSpPr>
        <p:spPr>
          <a:xfrm>
            <a:off x="5216125" y="27241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Guide</a:t>
            </a:r>
            <a:r>
              <a:rPr b="1" lang="en" sz="3000">
                <a:solidFill>
                  <a:srgbClr val="FFFFFF"/>
                </a:solidFill>
                <a:latin typeface="Montserrat"/>
                <a:ea typeface="Montserrat"/>
                <a:cs typeface="Montserrat"/>
                <a:sym typeface="Montserrat"/>
              </a:rPr>
              <a:t>:</a:t>
            </a:r>
            <a:endParaRPr b="1" sz="30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2400">
                <a:solidFill>
                  <a:srgbClr val="FFFFFF"/>
                </a:solidFill>
                <a:latin typeface="Montserrat"/>
                <a:ea typeface="Montserrat"/>
                <a:cs typeface="Montserrat"/>
                <a:sym typeface="Montserrat"/>
              </a:rPr>
              <a:t>Prof. Apeksha Mohite</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000">
                <a:solidFill>
                  <a:schemeClr val="lt1"/>
                </a:solidFill>
                <a:latin typeface="Montserrat"/>
                <a:ea typeface="Montserrat"/>
                <a:cs typeface="Montserrat"/>
                <a:sym typeface="Montserrat"/>
              </a:rPr>
              <a:t>Co-Guide:</a:t>
            </a:r>
            <a:endParaRPr b="1" sz="3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400">
                <a:solidFill>
                  <a:schemeClr val="lt1"/>
                </a:solidFill>
                <a:latin typeface="Montserrat"/>
                <a:ea typeface="Montserrat"/>
                <a:cs typeface="Montserrat"/>
                <a:sym typeface="Montserrat"/>
              </a:rPr>
              <a:t>Prof. Neha Deshmukh</a:t>
            </a:r>
            <a:endParaRPr b="1"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76" name="Google Shape;76;p14"/>
          <p:cNvSpPr txBox="1"/>
          <p:nvPr/>
        </p:nvSpPr>
        <p:spPr>
          <a:xfrm>
            <a:off x="2145250" y="728500"/>
            <a:ext cx="1831500" cy="9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00BCD4"/>
                </a:solidFill>
                <a:latin typeface="Montserrat"/>
                <a:ea typeface="Montserrat"/>
                <a:cs typeface="Montserrat"/>
                <a:sym typeface="Montserrat"/>
              </a:rPr>
              <a:t>GROUP</a:t>
            </a:r>
            <a:endParaRPr b="1" sz="3300">
              <a:solidFill>
                <a:srgbClr val="00BCD4"/>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3300">
                <a:solidFill>
                  <a:srgbClr val="00BCD4"/>
                </a:solidFill>
                <a:latin typeface="Montserrat"/>
                <a:ea typeface="Montserrat"/>
                <a:cs typeface="Montserrat"/>
                <a:sym typeface="Montserrat"/>
              </a:rPr>
              <a:t>6</a:t>
            </a:r>
            <a:endParaRPr b="1" sz="3300">
              <a:solidFill>
                <a:srgbClr val="00BCD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3" name="Shape 183"/>
        <p:cNvGrpSpPr/>
        <p:nvPr/>
      </p:nvGrpSpPr>
      <p:grpSpPr>
        <a:xfrm>
          <a:off x="0" y="0"/>
          <a:ext cx="0" cy="0"/>
          <a:chOff x="0" y="0"/>
          <a:chExt cx="0" cy="0"/>
        </a:xfrm>
      </p:grpSpPr>
      <p:sp>
        <p:nvSpPr>
          <p:cNvPr id="184" name="Google Shape;184;p23"/>
          <p:cNvSpPr txBox="1"/>
          <p:nvPr>
            <p:ph idx="4294967295" type="title"/>
          </p:nvPr>
        </p:nvSpPr>
        <p:spPr>
          <a:xfrm>
            <a:off x="2939800" y="234375"/>
            <a:ext cx="3281100" cy="8277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00000"/>
                </a:solidFill>
              </a:rPr>
              <a:t>Architecture</a:t>
            </a:r>
            <a:endParaRPr sz="3600">
              <a:solidFill>
                <a:srgbClr val="000000"/>
              </a:solidFill>
            </a:endParaRPr>
          </a:p>
        </p:txBody>
      </p:sp>
      <p:cxnSp>
        <p:nvCxnSpPr>
          <p:cNvPr id="185" name="Google Shape;185;p23"/>
          <p:cNvCxnSpPr>
            <a:stCxn id="186" idx="2"/>
            <a:endCxn id="187" idx="0"/>
          </p:cNvCxnSpPr>
          <p:nvPr/>
        </p:nvCxnSpPr>
        <p:spPr>
          <a:xfrm flipH="1" rot="-5400000">
            <a:off x="4396050" y="1822475"/>
            <a:ext cx="360300" cy="8400"/>
          </a:xfrm>
          <a:prstGeom prst="bentConnector3">
            <a:avLst>
              <a:gd fmla="val 94866"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188" name="Google Shape;188;p23"/>
          <p:cNvCxnSpPr>
            <a:stCxn id="189" idx="0"/>
            <a:endCxn id="190" idx="2"/>
          </p:cNvCxnSpPr>
          <p:nvPr/>
        </p:nvCxnSpPr>
        <p:spPr>
          <a:xfrm rot="-5400000">
            <a:off x="1480550" y="2632613"/>
            <a:ext cx="209100" cy="600"/>
          </a:xfrm>
          <a:prstGeom prst="bentConnector3">
            <a:avLst>
              <a:gd fmla="val 50024"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191" name="Google Shape;191;p23"/>
          <p:cNvCxnSpPr>
            <a:stCxn id="187" idx="2"/>
            <a:endCxn id="192" idx="0"/>
          </p:cNvCxnSpPr>
          <p:nvPr/>
        </p:nvCxnSpPr>
        <p:spPr>
          <a:xfrm flipH="1" rot="-5400000">
            <a:off x="4359250" y="2812250"/>
            <a:ext cx="1295400" cy="853200"/>
          </a:xfrm>
          <a:prstGeom prst="bentConnector3">
            <a:avLst>
              <a:gd fmla="val 50002"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193" name="Google Shape;193;p23"/>
          <p:cNvCxnSpPr>
            <a:stCxn id="194" idx="0"/>
            <a:endCxn id="187" idx="2"/>
          </p:cNvCxnSpPr>
          <p:nvPr/>
        </p:nvCxnSpPr>
        <p:spPr>
          <a:xfrm rot="-5400000">
            <a:off x="3497725" y="2804050"/>
            <a:ext cx="1295400" cy="869700"/>
          </a:xfrm>
          <a:prstGeom prst="bentConnector3">
            <a:avLst>
              <a:gd fmla="val 50002"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195" name="Google Shape;195;p23"/>
          <p:cNvCxnSpPr>
            <a:stCxn id="190" idx="0"/>
            <a:endCxn id="186" idx="2"/>
          </p:cNvCxnSpPr>
          <p:nvPr/>
        </p:nvCxnSpPr>
        <p:spPr>
          <a:xfrm rot="-5400000">
            <a:off x="2929700" y="301663"/>
            <a:ext cx="297300" cy="2987100"/>
          </a:xfrm>
          <a:prstGeom prst="bentConnector3">
            <a:avLst>
              <a:gd fmla="val 50006"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sp>
        <p:nvSpPr>
          <p:cNvPr id="186" name="Google Shape;186;p23"/>
          <p:cNvSpPr txBox="1"/>
          <p:nvPr/>
        </p:nvSpPr>
        <p:spPr>
          <a:xfrm>
            <a:off x="3724950" y="1062125"/>
            <a:ext cx="1694100" cy="58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Landing Page</a:t>
            </a:r>
            <a:endParaRPr sz="1800">
              <a:latin typeface="Montserrat SemiBold"/>
              <a:ea typeface="Montserrat SemiBold"/>
              <a:cs typeface="Montserrat SemiBold"/>
              <a:sym typeface="Montserrat SemiBold"/>
            </a:endParaRPr>
          </a:p>
        </p:txBody>
      </p:sp>
      <p:sp>
        <p:nvSpPr>
          <p:cNvPr id="190" name="Google Shape;190;p23"/>
          <p:cNvSpPr txBox="1"/>
          <p:nvPr/>
        </p:nvSpPr>
        <p:spPr>
          <a:xfrm>
            <a:off x="815750" y="1943863"/>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Login</a:t>
            </a:r>
            <a:endParaRPr sz="1800">
              <a:latin typeface="Montserrat SemiBold"/>
              <a:ea typeface="Montserrat SemiBold"/>
              <a:cs typeface="Montserrat SemiBold"/>
              <a:sym typeface="Montserrat SemiBold"/>
            </a:endParaRPr>
          </a:p>
        </p:txBody>
      </p:sp>
      <p:sp>
        <p:nvSpPr>
          <p:cNvPr id="187" name="Google Shape;187;p23"/>
          <p:cNvSpPr txBox="1"/>
          <p:nvPr/>
        </p:nvSpPr>
        <p:spPr>
          <a:xfrm>
            <a:off x="3811300" y="2006750"/>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Register</a:t>
            </a:r>
            <a:endParaRPr sz="1800">
              <a:latin typeface="Montserrat SemiBold"/>
              <a:ea typeface="Montserrat SemiBold"/>
              <a:cs typeface="Montserrat SemiBold"/>
              <a:sym typeface="Montserrat SemiBold"/>
            </a:endParaRPr>
          </a:p>
        </p:txBody>
      </p:sp>
      <p:sp>
        <p:nvSpPr>
          <p:cNvPr id="194" name="Google Shape;194;p23"/>
          <p:cNvSpPr txBox="1"/>
          <p:nvPr/>
        </p:nvSpPr>
        <p:spPr>
          <a:xfrm>
            <a:off x="2941525" y="3886600"/>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Student</a:t>
            </a:r>
            <a:endParaRPr sz="1800">
              <a:latin typeface="Montserrat SemiBold"/>
              <a:ea typeface="Montserrat SemiBold"/>
              <a:cs typeface="Montserrat SemiBold"/>
              <a:sym typeface="Montserrat SemiBold"/>
            </a:endParaRPr>
          </a:p>
        </p:txBody>
      </p:sp>
      <p:sp>
        <p:nvSpPr>
          <p:cNvPr id="192" name="Google Shape;192;p23"/>
          <p:cNvSpPr txBox="1"/>
          <p:nvPr/>
        </p:nvSpPr>
        <p:spPr>
          <a:xfrm>
            <a:off x="4664375" y="3886600"/>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Professor</a:t>
            </a:r>
            <a:endParaRPr sz="1800">
              <a:latin typeface="Montserrat SemiBold"/>
              <a:ea typeface="Montserrat SemiBold"/>
              <a:cs typeface="Montserrat SemiBold"/>
              <a:sym typeface="Montserrat SemiBold"/>
            </a:endParaRPr>
          </a:p>
        </p:txBody>
      </p:sp>
      <p:sp>
        <p:nvSpPr>
          <p:cNvPr id="189" name="Google Shape;189;p23"/>
          <p:cNvSpPr txBox="1"/>
          <p:nvPr/>
        </p:nvSpPr>
        <p:spPr>
          <a:xfrm>
            <a:off x="815750" y="2737463"/>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My classroom</a:t>
            </a:r>
            <a:endParaRPr sz="1800">
              <a:latin typeface="Montserrat SemiBold"/>
              <a:ea typeface="Montserrat SemiBold"/>
              <a:cs typeface="Montserrat SemiBold"/>
              <a:sym typeface="Montserrat SemiBold"/>
            </a:endParaRPr>
          </a:p>
        </p:txBody>
      </p:sp>
      <p:sp>
        <p:nvSpPr>
          <p:cNvPr id="196" name="Google Shape;196;p23"/>
          <p:cNvSpPr txBox="1"/>
          <p:nvPr/>
        </p:nvSpPr>
        <p:spPr>
          <a:xfrm>
            <a:off x="816050" y="4324663"/>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My modules</a:t>
            </a:r>
            <a:endParaRPr sz="1800">
              <a:latin typeface="Montserrat SemiBold"/>
              <a:ea typeface="Montserrat SemiBold"/>
              <a:cs typeface="Montserrat SemiBold"/>
              <a:sym typeface="Montserrat SemiBold"/>
            </a:endParaRPr>
          </a:p>
        </p:txBody>
      </p:sp>
      <p:sp>
        <p:nvSpPr>
          <p:cNvPr id="197" name="Google Shape;197;p23"/>
          <p:cNvSpPr txBox="1"/>
          <p:nvPr/>
        </p:nvSpPr>
        <p:spPr>
          <a:xfrm>
            <a:off x="816050" y="3531063"/>
            <a:ext cx="1538100" cy="5844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My subjects</a:t>
            </a:r>
            <a:endParaRPr sz="1800">
              <a:latin typeface="Montserrat SemiBold"/>
              <a:ea typeface="Montserrat SemiBold"/>
              <a:cs typeface="Montserrat SemiBold"/>
              <a:sym typeface="Montserrat SemiBold"/>
            </a:endParaRPr>
          </a:p>
        </p:txBody>
      </p:sp>
      <p:cxnSp>
        <p:nvCxnSpPr>
          <p:cNvPr id="198" name="Google Shape;198;p23"/>
          <p:cNvCxnSpPr>
            <a:stCxn id="197" idx="0"/>
            <a:endCxn id="189" idx="2"/>
          </p:cNvCxnSpPr>
          <p:nvPr/>
        </p:nvCxnSpPr>
        <p:spPr>
          <a:xfrm rot="-5400000">
            <a:off x="1480850" y="3426213"/>
            <a:ext cx="209100" cy="600"/>
          </a:xfrm>
          <a:prstGeom prst="bentConnector3">
            <a:avLst>
              <a:gd fmla="val 50024"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199" name="Google Shape;199;p23"/>
          <p:cNvCxnSpPr>
            <a:stCxn id="196" idx="0"/>
            <a:endCxn id="197" idx="2"/>
          </p:cNvCxnSpPr>
          <p:nvPr/>
        </p:nvCxnSpPr>
        <p:spPr>
          <a:xfrm rot="-5400000">
            <a:off x="1480850" y="4219813"/>
            <a:ext cx="209100" cy="600"/>
          </a:xfrm>
          <a:prstGeom prst="bentConnector3">
            <a:avLst>
              <a:gd fmla="val 50024"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sp>
        <p:nvSpPr>
          <p:cNvPr id="200" name="Google Shape;200;p23"/>
          <p:cNvSpPr txBox="1"/>
          <p:nvPr/>
        </p:nvSpPr>
        <p:spPr>
          <a:xfrm>
            <a:off x="6902000" y="2006831"/>
            <a:ext cx="1694100" cy="8817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Continue without login</a:t>
            </a:r>
            <a:endParaRPr sz="1800">
              <a:latin typeface="Montserrat SemiBold"/>
              <a:ea typeface="Montserrat SemiBold"/>
              <a:cs typeface="Montserrat SemiBold"/>
              <a:sym typeface="Montserrat SemiBold"/>
            </a:endParaRPr>
          </a:p>
        </p:txBody>
      </p:sp>
      <p:sp>
        <p:nvSpPr>
          <p:cNvPr id="201" name="Google Shape;201;p23"/>
          <p:cNvSpPr txBox="1"/>
          <p:nvPr/>
        </p:nvSpPr>
        <p:spPr>
          <a:xfrm>
            <a:off x="6902000" y="3612850"/>
            <a:ext cx="1694100" cy="11319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SemiBold"/>
                <a:ea typeface="Montserrat SemiBold"/>
                <a:cs typeface="Montserrat SemiBold"/>
                <a:sym typeface="Montserrat SemiBold"/>
              </a:rPr>
              <a:t>View the content and lesser priviliges</a:t>
            </a:r>
            <a:endParaRPr sz="1800">
              <a:latin typeface="Montserrat SemiBold"/>
              <a:ea typeface="Montserrat SemiBold"/>
              <a:cs typeface="Montserrat SemiBold"/>
              <a:sym typeface="Montserrat SemiBold"/>
            </a:endParaRPr>
          </a:p>
        </p:txBody>
      </p:sp>
      <p:cxnSp>
        <p:nvCxnSpPr>
          <p:cNvPr id="202" name="Google Shape;202;p23"/>
          <p:cNvCxnSpPr>
            <a:stCxn id="186" idx="2"/>
            <a:endCxn id="200" idx="0"/>
          </p:cNvCxnSpPr>
          <p:nvPr/>
        </p:nvCxnSpPr>
        <p:spPr>
          <a:xfrm flipH="1" rot="-5400000">
            <a:off x="5980350" y="238175"/>
            <a:ext cx="360300" cy="3177000"/>
          </a:xfrm>
          <a:prstGeom prst="bentConnector3">
            <a:avLst>
              <a:gd fmla="val 43304"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cxnSp>
        <p:nvCxnSpPr>
          <p:cNvPr id="203" name="Google Shape;203;p23"/>
          <p:cNvCxnSpPr>
            <a:stCxn id="201" idx="0"/>
            <a:endCxn id="200" idx="2"/>
          </p:cNvCxnSpPr>
          <p:nvPr/>
        </p:nvCxnSpPr>
        <p:spPr>
          <a:xfrm rot="-5400000">
            <a:off x="7387250" y="3250450"/>
            <a:ext cx="724200" cy="600"/>
          </a:xfrm>
          <a:prstGeom prst="bentConnector3">
            <a:avLst>
              <a:gd fmla="val 50008" name="adj1"/>
            </a:avLst>
          </a:prstGeom>
          <a:noFill/>
          <a:ln cap="flat" cmpd="sng" w="9525">
            <a:solidFill>
              <a:srgbClr val="000000"/>
            </a:solidFill>
            <a:prstDash val="solid"/>
            <a:round/>
            <a:headEnd len="med" w="med" type="diamond"/>
            <a:tailEnd len="med" w="med" type="diamond"/>
          </a:ln>
          <a:effectLst>
            <a:outerShdw blurRad="57150" rotWithShape="0" algn="bl" dir="5400000" dist="19050">
              <a:srgbClr val="000000">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349550" y="290600"/>
            <a:ext cx="4641600" cy="8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Technology stack</a:t>
            </a:r>
            <a:endParaRPr sz="3600">
              <a:solidFill>
                <a:srgbClr val="FFFFFF"/>
              </a:solidFill>
            </a:endParaRPr>
          </a:p>
        </p:txBody>
      </p:sp>
      <p:sp>
        <p:nvSpPr>
          <p:cNvPr id="209" name="Google Shape;209;p24"/>
          <p:cNvSpPr txBox="1"/>
          <p:nvPr/>
        </p:nvSpPr>
        <p:spPr>
          <a:xfrm>
            <a:off x="3261725" y="1492875"/>
            <a:ext cx="4641600" cy="31488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ReactJS</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Redux</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RethinkDB</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Wysiwyg editor</a:t>
            </a:r>
            <a:endParaRPr sz="3000">
              <a:solidFill>
                <a:srgbClr val="FFFFFF"/>
              </a:solidFill>
              <a:latin typeface="Montserrat SemiBold"/>
              <a:ea typeface="Montserrat SemiBold"/>
              <a:cs typeface="Montserrat SemiBold"/>
              <a:sym typeface="Montserrat SemiBold"/>
            </a:endParaRPr>
          </a:p>
          <a:p>
            <a:pPr indent="-419100" lvl="0" marL="457200" rtl="0" algn="l">
              <a:spcBef>
                <a:spcPts val="0"/>
              </a:spcBef>
              <a:spcAft>
                <a:spcPts val="0"/>
              </a:spcAft>
              <a:buClr>
                <a:srgbClr val="FFFFFF"/>
              </a:buClr>
              <a:buSzPts val="3000"/>
              <a:buFont typeface="Montserrat SemiBold"/>
              <a:buChar char="●"/>
            </a:pPr>
            <a:r>
              <a:rPr lang="en" sz="3000">
                <a:solidFill>
                  <a:srgbClr val="FFFFFF"/>
                </a:solidFill>
                <a:latin typeface="Montserrat SemiBold"/>
                <a:ea typeface="Montserrat SemiBold"/>
                <a:cs typeface="Montserrat SemiBold"/>
                <a:sym typeface="Montserrat SemiBold"/>
              </a:rPr>
              <a:t>Machine Learning / Artificial Intelligence </a:t>
            </a:r>
            <a:endParaRPr sz="3000">
              <a:solidFill>
                <a:srgbClr val="FFFFFF"/>
              </a:solidFill>
              <a:latin typeface="Montserrat SemiBold"/>
              <a:ea typeface="Montserrat SemiBold"/>
              <a:cs typeface="Montserrat SemiBold"/>
              <a:sym typeface="Montserrat SemiBold"/>
            </a:endParaRPr>
          </a:p>
        </p:txBody>
      </p:sp>
      <p:pic>
        <p:nvPicPr>
          <p:cNvPr id="210" name="Google Shape;210;p24"/>
          <p:cNvPicPr preferRelativeResize="0"/>
          <p:nvPr/>
        </p:nvPicPr>
        <p:blipFill>
          <a:blip r:embed="rId3">
            <a:alphaModFix/>
          </a:blip>
          <a:stretch>
            <a:fillRect/>
          </a:stretch>
        </p:blipFill>
        <p:spPr>
          <a:xfrm>
            <a:off x="195150" y="2979025"/>
            <a:ext cx="2956925" cy="2164484"/>
          </a:xfrm>
          <a:prstGeom prst="rect">
            <a:avLst/>
          </a:prstGeom>
          <a:noFill/>
          <a:ln>
            <a:noFill/>
          </a:ln>
        </p:spPr>
      </p:pic>
      <p:pic>
        <p:nvPicPr>
          <p:cNvPr id="211" name="Google Shape;211;p24"/>
          <p:cNvPicPr preferRelativeResize="0"/>
          <p:nvPr/>
        </p:nvPicPr>
        <p:blipFill>
          <a:blip r:embed="rId4">
            <a:alphaModFix/>
          </a:blip>
          <a:stretch>
            <a:fillRect/>
          </a:stretch>
        </p:blipFill>
        <p:spPr>
          <a:xfrm>
            <a:off x="-359975" y="20713"/>
            <a:ext cx="1897340" cy="1340474"/>
          </a:xfrm>
          <a:prstGeom prst="rect">
            <a:avLst/>
          </a:prstGeom>
          <a:noFill/>
          <a:ln>
            <a:noFill/>
          </a:ln>
        </p:spPr>
      </p:pic>
      <p:pic>
        <p:nvPicPr>
          <p:cNvPr id="212" name="Google Shape;212;p24"/>
          <p:cNvPicPr preferRelativeResize="0"/>
          <p:nvPr/>
        </p:nvPicPr>
        <p:blipFill>
          <a:blip r:embed="rId5">
            <a:alphaModFix/>
          </a:blip>
          <a:stretch>
            <a:fillRect/>
          </a:stretch>
        </p:blipFill>
        <p:spPr>
          <a:xfrm>
            <a:off x="-268325" y="2038700"/>
            <a:ext cx="1714055" cy="1340475"/>
          </a:xfrm>
          <a:prstGeom prst="rect">
            <a:avLst/>
          </a:prstGeom>
          <a:noFill/>
          <a:ln>
            <a:noFill/>
          </a:ln>
        </p:spPr>
      </p:pic>
      <p:pic>
        <p:nvPicPr>
          <p:cNvPr id="213" name="Google Shape;213;p24"/>
          <p:cNvPicPr preferRelativeResize="0"/>
          <p:nvPr/>
        </p:nvPicPr>
        <p:blipFill>
          <a:blip r:embed="rId6">
            <a:alphaModFix/>
          </a:blip>
          <a:stretch>
            <a:fillRect/>
          </a:stretch>
        </p:blipFill>
        <p:spPr>
          <a:xfrm>
            <a:off x="505200" y="982400"/>
            <a:ext cx="1787295" cy="134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688"/>
        </a:solidFill>
      </p:bgPr>
    </p:bg>
    <p:spTree>
      <p:nvGrpSpPr>
        <p:cNvPr id="217" name="Shape 217"/>
        <p:cNvGrpSpPr/>
        <p:nvPr/>
      </p:nvGrpSpPr>
      <p:grpSpPr>
        <a:xfrm>
          <a:off x="0" y="0"/>
          <a:ext cx="0" cy="0"/>
          <a:chOff x="0" y="0"/>
          <a:chExt cx="0" cy="0"/>
        </a:xfrm>
      </p:grpSpPr>
      <p:sp>
        <p:nvSpPr>
          <p:cNvPr id="218" name="Google Shape;218;p25"/>
          <p:cNvSpPr txBox="1"/>
          <p:nvPr>
            <p:ph idx="4294967295" type="title"/>
          </p:nvPr>
        </p:nvSpPr>
        <p:spPr>
          <a:xfrm>
            <a:off x="1648200" y="198650"/>
            <a:ext cx="5847600" cy="62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OUR </a:t>
            </a:r>
            <a:r>
              <a:rPr lang="en" sz="3600">
                <a:solidFill>
                  <a:srgbClr val="FFFFFF"/>
                </a:solidFill>
              </a:rPr>
              <a:t>PROJECT</a:t>
            </a:r>
            <a:r>
              <a:rPr lang="en" sz="3600"/>
              <a:t> FLOW</a:t>
            </a:r>
            <a:endParaRPr sz="3600"/>
          </a:p>
        </p:txBody>
      </p:sp>
      <p:grpSp>
        <p:nvGrpSpPr>
          <p:cNvPr id="219" name="Google Shape;219;p25"/>
          <p:cNvGrpSpPr/>
          <p:nvPr/>
        </p:nvGrpSpPr>
        <p:grpSpPr>
          <a:xfrm>
            <a:off x="2630850" y="1514325"/>
            <a:ext cx="376898" cy="330345"/>
            <a:chOff x="5323500" y="1591325"/>
            <a:chExt cx="376898" cy="330345"/>
          </a:xfrm>
        </p:grpSpPr>
        <p:sp>
          <p:nvSpPr>
            <p:cNvPr id="220" name="Google Shape;220;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5"/>
          <p:cNvGrpSpPr/>
          <p:nvPr/>
        </p:nvGrpSpPr>
        <p:grpSpPr>
          <a:xfrm>
            <a:off x="2630850" y="2342073"/>
            <a:ext cx="376898" cy="330345"/>
            <a:chOff x="5323500" y="1591325"/>
            <a:chExt cx="376898" cy="330345"/>
          </a:xfrm>
        </p:grpSpPr>
        <p:sp>
          <p:nvSpPr>
            <p:cNvPr id="223" name="Google Shape;223;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5"/>
          <p:cNvGrpSpPr/>
          <p:nvPr/>
        </p:nvGrpSpPr>
        <p:grpSpPr>
          <a:xfrm>
            <a:off x="0" y="22003"/>
            <a:ext cx="1346869" cy="1813000"/>
            <a:chOff x="4630125" y="278900"/>
            <a:chExt cx="400675" cy="456675"/>
          </a:xfrm>
        </p:grpSpPr>
        <p:sp>
          <p:nvSpPr>
            <p:cNvPr id="226" name="Google Shape;226;p25"/>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5"/>
          <p:cNvSpPr txBox="1"/>
          <p:nvPr/>
        </p:nvSpPr>
        <p:spPr>
          <a:xfrm>
            <a:off x="919700" y="1031913"/>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Requirement gathering</a:t>
            </a:r>
            <a:endParaRPr sz="1800">
              <a:solidFill>
                <a:srgbClr val="FFFFFF"/>
              </a:solidFill>
              <a:latin typeface="Montserrat SemiBold"/>
              <a:ea typeface="Montserrat SemiBold"/>
              <a:cs typeface="Montserrat SemiBold"/>
              <a:sym typeface="Montserrat SemiBold"/>
            </a:endParaRPr>
          </a:p>
        </p:txBody>
      </p:sp>
      <p:sp>
        <p:nvSpPr>
          <p:cNvPr id="231" name="Google Shape;231;p25"/>
          <p:cNvSpPr txBox="1"/>
          <p:nvPr/>
        </p:nvSpPr>
        <p:spPr>
          <a:xfrm>
            <a:off x="919700" y="1872863"/>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Create SRS</a:t>
            </a:r>
            <a:endParaRPr sz="1800">
              <a:solidFill>
                <a:srgbClr val="FFFFFF"/>
              </a:solidFill>
              <a:latin typeface="Montserrat SemiBold"/>
              <a:ea typeface="Montserrat SemiBold"/>
              <a:cs typeface="Montserrat SemiBold"/>
              <a:sym typeface="Montserrat SemiBold"/>
            </a:endParaRPr>
          </a:p>
        </p:txBody>
      </p:sp>
      <p:sp>
        <p:nvSpPr>
          <p:cNvPr id="232" name="Google Shape;232;p25"/>
          <p:cNvSpPr txBox="1"/>
          <p:nvPr/>
        </p:nvSpPr>
        <p:spPr>
          <a:xfrm>
            <a:off x="919700" y="2587075"/>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Verify the terms &amp; conditions</a:t>
            </a:r>
            <a:endParaRPr sz="1800">
              <a:solidFill>
                <a:srgbClr val="FFFFFF"/>
              </a:solidFill>
              <a:latin typeface="Montserrat SemiBold"/>
              <a:ea typeface="Montserrat SemiBold"/>
              <a:cs typeface="Montserrat SemiBold"/>
              <a:sym typeface="Montserrat SemiBold"/>
            </a:endParaRPr>
          </a:p>
        </p:txBody>
      </p:sp>
      <p:grpSp>
        <p:nvGrpSpPr>
          <p:cNvPr id="233" name="Google Shape;233;p25"/>
          <p:cNvGrpSpPr/>
          <p:nvPr/>
        </p:nvGrpSpPr>
        <p:grpSpPr>
          <a:xfrm>
            <a:off x="2630850" y="3169823"/>
            <a:ext cx="376898" cy="330345"/>
            <a:chOff x="5323500" y="1591325"/>
            <a:chExt cx="376898" cy="330345"/>
          </a:xfrm>
        </p:grpSpPr>
        <p:sp>
          <p:nvSpPr>
            <p:cNvPr id="234" name="Google Shape;234;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5"/>
          <p:cNvSpPr txBox="1"/>
          <p:nvPr/>
        </p:nvSpPr>
        <p:spPr>
          <a:xfrm>
            <a:off x="919700" y="3471463"/>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Finalise user flow</a:t>
            </a:r>
            <a:endParaRPr sz="1800">
              <a:solidFill>
                <a:srgbClr val="FFFFFF"/>
              </a:solidFill>
              <a:latin typeface="Montserrat SemiBold"/>
              <a:ea typeface="Montserrat SemiBold"/>
              <a:cs typeface="Montserrat SemiBold"/>
              <a:sym typeface="Montserrat SemiBold"/>
            </a:endParaRPr>
          </a:p>
        </p:txBody>
      </p:sp>
      <p:grpSp>
        <p:nvGrpSpPr>
          <p:cNvPr id="237" name="Google Shape;237;p25"/>
          <p:cNvGrpSpPr/>
          <p:nvPr/>
        </p:nvGrpSpPr>
        <p:grpSpPr>
          <a:xfrm>
            <a:off x="2630850" y="4724698"/>
            <a:ext cx="376898" cy="330345"/>
            <a:chOff x="5323500" y="1591325"/>
            <a:chExt cx="376898" cy="330345"/>
          </a:xfrm>
        </p:grpSpPr>
        <p:sp>
          <p:nvSpPr>
            <p:cNvPr id="238" name="Google Shape;238;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5"/>
          <p:cNvGrpSpPr/>
          <p:nvPr/>
        </p:nvGrpSpPr>
        <p:grpSpPr>
          <a:xfrm>
            <a:off x="6731400" y="1508910"/>
            <a:ext cx="376898" cy="330345"/>
            <a:chOff x="5323500" y="1591325"/>
            <a:chExt cx="376898" cy="330345"/>
          </a:xfrm>
        </p:grpSpPr>
        <p:sp>
          <p:nvSpPr>
            <p:cNvPr id="241" name="Google Shape;241;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5"/>
          <p:cNvSpPr txBox="1"/>
          <p:nvPr/>
        </p:nvSpPr>
        <p:spPr>
          <a:xfrm>
            <a:off x="919700" y="4193650"/>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Create User Interface</a:t>
            </a:r>
            <a:endParaRPr sz="1800">
              <a:solidFill>
                <a:srgbClr val="FFFFFF"/>
              </a:solidFill>
              <a:latin typeface="Montserrat SemiBold"/>
              <a:ea typeface="Montserrat SemiBold"/>
              <a:cs typeface="Montserrat SemiBold"/>
              <a:sym typeface="Montserrat SemiBold"/>
            </a:endParaRPr>
          </a:p>
        </p:txBody>
      </p:sp>
      <p:sp>
        <p:nvSpPr>
          <p:cNvPr id="244" name="Google Shape;244;p25"/>
          <p:cNvSpPr txBox="1"/>
          <p:nvPr/>
        </p:nvSpPr>
        <p:spPr>
          <a:xfrm>
            <a:off x="4617425" y="1021100"/>
            <a:ext cx="44019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Build User Interaction/Experience</a:t>
            </a:r>
            <a:endParaRPr sz="1800">
              <a:solidFill>
                <a:srgbClr val="FFFFFF"/>
              </a:solidFill>
              <a:latin typeface="Montserrat SemiBold"/>
              <a:ea typeface="Montserrat SemiBold"/>
              <a:cs typeface="Montserrat SemiBold"/>
              <a:sym typeface="Montserrat SemiBold"/>
            </a:endParaRPr>
          </a:p>
        </p:txBody>
      </p:sp>
      <p:sp>
        <p:nvSpPr>
          <p:cNvPr id="245" name="Google Shape;245;p25"/>
          <p:cNvSpPr txBox="1"/>
          <p:nvPr/>
        </p:nvSpPr>
        <p:spPr>
          <a:xfrm>
            <a:off x="5020250" y="1752650"/>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Build Front End</a:t>
            </a:r>
            <a:endParaRPr sz="1800">
              <a:solidFill>
                <a:srgbClr val="FFFFFF"/>
              </a:solidFill>
              <a:latin typeface="Montserrat SemiBold"/>
              <a:ea typeface="Montserrat SemiBold"/>
              <a:cs typeface="Montserrat SemiBold"/>
              <a:sym typeface="Montserrat SemiBold"/>
            </a:endParaRPr>
          </a:p>
        </p:txBody>
      </p:sp>
      <p:grpSp>
        <p:nvGrpSpPr>
          <p:cNvPr id="246" name="Google Shape;246;p25"/>
          <p:cNvGrpSpPr/>
          <p:nvPr/>
        </p:nvGrpSpPr>
        <p:grpSpPr>
          <a:xfrm>
            <a:off x="6731400" y="2241735"/>
            <a:ext cx="376898" cy="330345"/>
            <a:chOff x="5323500" y="1591325"/>
            <a:chExt cx="376898" cy="330345"/>
          </a:xfrm>
        </p:grpSpPr>
        <p:sp>
          <p:nvSpPr>
            <p:cNvPr id="247" name="Google Shape;247;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5"/>
          <p:cNvSpPr txBox="1"/>
          <p:nvPr/>
        </p:nvSpPr>
        <p:spPr>
          <a:xfrm>
            <a:off x="5020250" y="2484225"/>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Build Back End</a:t>
            </a:r>
            <a:endParaRPr sz="1800">
              <a:solidFill>
                <a:srgbClr val="FFFFFF"/>
              </a:solidFill>
              <a:latin typeface="Montserrat SemiBold"/>
              <a:ea typeface="Montserrat SemiBold"/>
              <a:cs typeface="Montserrat SemiBold"/>
              <a:sym typeface="Montserrat SemiBold"/>
            </a:endParaRPr>
          </a:p>
        </p:txBody>
      </p:sp>
      <p:grpSp>
        <p:nvGrpSpPr>
          <p:cNvPr id="250" name="Google Shape;250;p25"/>
          <p:cNvGrpSpPr/>
          <p:nvPr/>
        </p:nvGrpSpPr>
        <p:grpSpPr>
          <a:xfrm>
            <a:off x="6731400" y="2976310"/>
            <a:ext cx="376898" cy="330345"/>
            <a:chOff x="5323500" y="1591325"/>
            <a:chExt cx="376898" cy="330345"/>
          </a:xfrm>
        </p:grpSpPr>
        <p:sp>
          <p:nvSpPr>
            <p:cNvPr id="251" name="Google Shape;251;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5"/>
          <p:cNvSpPr txBox="1"/>
          <p:nvPr/>
        </p:nvSpPr>
        <p:spPr>
          <a:xfrm>
            <a:off x="4918850" y="3945988"/>
            <a:ext cx="40020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Integrate Advanced AI/ML algo</a:t>
            </a:r>
            <a:endParaRPr sz="1800">
              <a:solidFill>
                <a:srgbClr val="FFFFFF"/>
              </a:solidFill>
              <a:latin typeface="Montserrat SemiBold"/>
              <a:ea typeface="Montserrat SemiBold"/>
              <a:cs typeface="Montserrat SemiBold"/>
              <a:sym typeface="Montserrat SemiBold"/>
            </a:endParaRPr>
          </a:p>
        </p:txBody>
      </p:sp>
      <p:grpSp>
        <p:nvGrpSpPr>
          <p:cNvPr id="254" name="Google Shape;254;p25"/>
          <p:cNvGrpSpPr/>
          <p:nvPr/>
        </p:nvGrpSpPr>
        <p:grpSpPr>
          <a:xfrm>
            <a:off x="6731400" y="4394348"/>
            <a:ext cx="376898" cy="330345"/>
            <a:chOff x="5323500" y="1591325"/>
            <a:chExt cx="376898" cy="330345"/>
          </a:xfrm>
        </p:grpSpPr>
        <p:sp>
          <p:nvSpPr>
            <p:cNvPr id="255" name="Google Shape;255;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5"/>
          <p:cNvSpPr txBox="1"/>
          <p:nvPr/>
        </p:nvSpPr>
        <p:spPr>
          <a:xfrm>
            <a:off x="5020250" y="3242188"/>
            <a:ext cx="37992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Testing</a:t>
            </a:r>
            <a:endParaRPr sz="1800">
              <a:solidFill>
                <a:srgbClr val="FFFFFF"/>
              </a:solidFill>
              <a:latin typeface="Montserrat SemiBold"/>
              <a:ea typeface="Montserrat SemiBold"/>
              <a:cs typeface="Montserrat SemiBold"/>
              <a:sym typeface="Montserrat SemiBold"/>
            </a:endParaRPr>
          </a:p>
        </p:txBody>
      </p:sp>
      <p:grpSp>
        <p:nvGrpSpPr>
          <p:cNvPr id="258" name="Google Shape;258;p25"/>
          <p:cNvGrpSpPr/>
          <p:nvPr/>
        </p:nvGrpSpPr>
        <p:grpSpPr>
          <a:xfrm>
            <a:off x="6731400" y="3710873"/>
            <a:ext cx="376898" cy="330345"/>
            <a:chOff x="5323500" y="1591325"/>
            <a:chExt cx="376898" cy="330345"/>
          </a:xfrm>
        </p:grpSpPr>
        <p:sp>
          <p:nvSpPr>
            <p:cNvPr id="259" name="Google Shape;259;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txBox="1"/>
          <p:nvPr/>
        </p:nvSpPr>
        <p:spPr>
          <a:xfrm>
            <a:off x="4918850" y="4649800"/>
            <a:ext cx="40020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Deploy</a:t>
            </a:r>
            <a:endParaRPr sz="1800">
              <a:solidFill>
                <a:srgbClr val="FFFFFF"/>
              </a:solidFill>
              <a:latin typeface="Montserrat SemiBold"/>
              <a:ea typeface="Montserrat SemiBold"/>
              <a:cs typeface="Montserrat SemiBold"/>
              <a:sym typeface="Montserrat SemiBold"/>
            </a:endParaRPr>
          </a:p>
        </p:txBody>
      </p:sp>
      <p:grpSp>
        <p:nvGrpSpPr>
          <p:cNvPr id="262" name="Google Shape;262;p25"/>
          <p:cNvGrpSpPr/>
          <p:nvPr/>
        </p:nvGrpSpPr>
        <p:grpSpPr>
          <a:xfrm>
            <a:off x="2630850" y="3897073"/>
            <a:ext cx="376898" cy="330345"/>
            <a:chOff x="5323500" y="1591325"/>
            <a:chExt cx="376898" cy="330345"/>
          </a:xfrm>
        </p:grpSpPr>
        <p:sp>
          <p:nvSpPr>
            <p:cNvPr id="263" name="Google Shape;263;p25"/>
            <p:cNvSpPr/>
            <p:nvPr/>
          </p:nvSpPr>
          <p:spPr>
            <a:xfrm rot="5400000">
              <a:off x="5385398" y="1606670"/>
              <a:ext cx="312600" cy="317400"/>
            </a:xfrm>
            <a:prstGeom prst="rightArrow">
              <a:avLst>
                <a:gd fmla="val 50000" name="adj1"/>
                <a:gd fmla="val 50000" name="adj2"/>
              </a:avLst>
            </a:prstGeom>
            <a:solidFill>
              <a:srgbClr val="000000">
                <a:alpha val="7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5400000">
              <a:off x="5325900" y="1588925"/>
              <a:ext cx="312600" cy="317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D85C6"/>
        </a:solidFill>
      </p:bgPr>
    </p:bg>
    <p:spTree>
      <p:nvGrpSpPr>
        <p:cNvPr id="268" name="Shape 268"/>
        <p:cNvGrpSpPr/>
        <p:nvPr/>
      </p:nvGrpSpPr>
      <p:grpSpPr>
        <a:xfrm>
          <a:off x="0" y="0"/>
          <a:ext cx="0" cy="0"/>
          <a:chOff x="0" y="0"/>
          <a:chExt cx="0" cy="0"/>
        </a:xfrm>
      </p:grpSpPr>
      <p:sp>
        <p:nvSpPr>
          <p:cNvPr id="269" name="Google Shape;269;p26"/>
          <p:cNvSpPr txBox="1"/>
          <p:nvPr>
            <p:ph idx="4294967295" type="title"/>
          </p:nvPr>
        </p:nvSpPr>
        <p:spPr>
          <a:xfrm>
            <a:off x="3120600" y="265525"/>
            <a:ext cx="2902800" cy="72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References</a:t>
            </a:r>
            <a:endParaRPr sz="3600">
              <a:solidFill>
                <a:srgbClr val="FFFFFF"/>
              </a:solidFill>
            </a:endParaRPr>
          </a:p>
        </p:txBody>
      </p:sp>
      <p:sp>
        <p:nvSpPr>
          <p:cNvPr id="270" name="Google Shape;270;p26"/>
          <p:cNvSpPr txBox="1"/>
          <p:nvPr/>
        </p:nvSpPr>
        <p:spPr>
          <a:xfrm>
            <a:off x="965975" y="1317250"/>
            <a:ext cx="7251000" cy="3224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Montserrat"/>
              <a:buAutoNum type="arabicPeriod"/>
            </a:pPr>
            <a:r>
              <a:rPr b="1" lang="en" sz="2000">
                <a:solidFill>
                  <a:srgbClr val="FFFFFF"/>
                </a:solidFill>
                <a:latin typeface="Montserrat"/>
                <a:ea typeface="Montserrat"/>
                <a:cs typeface="Montserrat"/>
                <a:sym typeface="Montserrat"/>
              </a:rPr>
              <a:t>https://en.wikipedia.org/wiki/Learning_environment</a:t>
            </a:r>
            <a:endParaRPr sz="2000">
              <a:solidFill>
                <a:srgbClr val="FFFFFF"/>
              </a:solidFill>
            </a:endParaRPr>
          </a:p>
          <a:p>
            <a:pPr indent="-355600" lvl="0" marL="457200" rtl="0" algn="l">
              <a:spcBef>
                <a:spcPts val="0"/>
              </a:spcBef>
              <a:spcAft>
                <a:spcPts val="0"/>
              </a:spcAft>
              <a:buClr>
                <a:srgbClr val="FFFFFF"/>
              </a:buClr>
              <a:buSzPts val="2000"/>
              <a:buFont typeface="Montserrat"/>
              <a:buAutoNum type="arabicPeriod"/>
            </a:pPr>
            <a:r>
              <a:rPr b="1" lang="en" sz="2000" u="sng">
                <a:solidFill>
                  <a:srgbClr val="FFFFFF"/>
                </a:solidFill>
                <a:latin typeface="Montserrat"/>
                <a:ea typeface="Montserrat"/>
                <a:cs typeface="Montserrat"/>
                <a:sym typeface="Montserrat"/>
                <a:hlinkClick r:id="rId3"/>
              </a:rPr>
              <a:t>https://reactjs.org/docs/hello-world.html</a:t>
            </a:r>
            <a:endParaRPr sz="2000">
              <a:solidFill>
                <a:srgbClr val="FFFFFF"/>
              </a:solidFill>
            </a:endParaRPr>
          </a:p>
          <a:p>
            <a:pPr indent="-355600" lvl="0" marL="457200" rtl="0" algn="l">
              <a:spcBef>
                <a:spcPts val="0"/>
              </a:spcBef>
              <a:spcAft>
                <a:spcPts val="0"/>
              </a:spcAft>
              <a:buClr>
                <a:srgbClr val="FFFFFF"/>
              </a:buClr>
              <a:buSzPts val="2000"/>
              <a:buFont typeface="Montserrat"/>
              <a:buAutoNum type="arabicPeriod"/>
            </a:pPr>
            <a:r>
              <a:rPr b="1" lang="en" sz="2000" u="sng">
                <a:solidFill>
                  <a:srgbClr val="FFFFFF"/>
                </a:solidFill>
                <a:latin typeface="Montserrat"/>
                <a:ea typeface="Montserrat"/>
                <a:cs typeface="Montserrat"/>
                <a:sym typeface="Montserrat"/>
                <a:hlinkClick r:id="rId4"/>
              </a:rPr>
              <a:t>https://redux.js.org/introduction</a:t>
            </a:r>
            <a:endParaRPr sz="2000">
              <a:solidFill>
                <a:srgbClr val="FFFFFF"/>
              </a:solidFill>
            </a:endParaRPr>
          </a:p>
          <a:p>
            <a:pPr indent="-355600" lvl="0" marL="457200" rtl="0" algn="l">
              <a:spcBef>
                <a:spcPts val="0"/>
              </a:spcBef>
              <a:spcAft>
                <a:spcPts val="0"/>
              </a:spcAft>
              <a:buClr>
                <a:srgbClr val="FFFFFF"/>
              </a:buClr>
              <a:buSzPts val="2000"/>
              <a:buFont typeface="Montserrat"/>
              <a:buAutoNum type="arabicPeriod"/>
            </a:pPr>
            <a:r>
              <a:rPr b="1" lang="en" sz="2000" u="sng">
                <a:solidFill>
                  <a:srgbClr val="FFFFFF"/>
                </a:solidFill>
                <a:latin typeface="Montserrat"/>
                <a:ea typeface="Montserrat"/>
                <a:cs typeface="Montserrat"/>
                <a:sym typeface="Montserrat"/>
                <a:hlinkClick r:id="rId5"/>
              </a:rPr>
              <a:t>https://www.rethinkdb.com/</a:t>
            </a:r>
            <a:endParaRPr b="1" sz="20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4" name="Shape 274"/>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28"/>
          <p:cNvPicPr preferRelativeResize="0"/>
          <p:nvPr/>
        </p:nvPicPr>
        <p:blipFill>
          <a:blip r:embed="rId3">
            <a:alphaModFix/>
          </a:blip>
          <a:stretch>
            <a:fillRect/>
          </a:stretch>
        </p:blipFill>
        <p:spPr>
          <a:xfrm>
            <a:off x="170975" y="2202556"/>
            <a:ext cx="2231326" cy="2590644"/>
          </a:xfrm>
          <a:prstGeom prst="rect">
            <a:avLst/>
          </a:prstGeom>
          <a:noFill/>
          <a:ln>
            <a:noFill/>
          </a:ln>
        </p:spPr>
      </p:pic>
      <p:sp>
        <p:nvSpPr>
          <p:cNvPr id="280" name="Google Shape;280;p28"/>
          <p:cNvSpPr txBox="1"/>
          <p:nvPr/>
        </p:nvSpPr>
        <p:spPr>
          <a:xfrm>
            <a:off x="2536125" y="812200"/>
            <a:ext cx="6283200" cy="343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Thank you for your attention! </a:t>
            </a:r>
            <a:endParaRPr b="1" sz="4200">
              <a:solidFill>
                <a:srgbClr val="FFFFFF"/>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We hope you enjoyed our presentation!</a:t>
            </a:r>
            <a:endParaRPr b="1" sz="42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107"/>
        </a:solidFill>
      </p:bgPr>
    </p:bg>
    <p:spTree>
      <p:nvGrpSpPr>
        <p:cNvPr id="80" name="Shape 80"/>
        <p:cNvGrpSpPr/>
        <p:nvPr/>
      </p:nvGrpSpPr>
      <p:grpSpPr>
        <a:xfrm>
          <a:off x="0" y="0"/>
          <a:ext cx="0" cy="0"/>
          <a:chOff x="0" y="0"/>
          <a:chExt cx="0" cy="0"/>
        </a:xfrm>
      </p:grpSpPr>
      <p:sp>
        <p:nvSpPr>
          <p:cNvPr id="81" name="Google Shape;81;p15"/>
          <p:cNvSpPr txBox="1"/>
          <p:nvPr>
            <p:ph type="ctrTitle"/>
          </p:nvPr>
        </p:nvSpPr>
        <p:spPr>
          <a:xfrm>
            <a:off x="598100" y="2763325"/>
            <a:ext cx="3522300" cy="1559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1.</a:t>
            </a:r>
            <a:endParaRPr sz="7200">
              <a:solidFill>
                <a:srgbClr val="FFC107"/>
              </a:solidFill>
            </a:endParaRPr>
          </a:p>
          <a:p>
            <a:pPr indent="0" lvl="0" marL="0" rtl="0" algn="l">
              <a:spcBef>
                <a:spcPts val="0"/>
              </a:spcBef>
              <a:spcAft>
                <a:spcPts val="0"/>
              </a:spcAft>
              <a:buNone/>
            </a:pPr>
            <a:r>
              <a:rPr lang="en" sz="3600"/>
              <a:t>Introduction</a:t>
            </a:r>
            <a:endParaRPr sz="3600"/>
          </a:p>
        </p:txBody>
      </p:sp>
      <p:sp>
        <p:nvSpPr>
          <p:cNvPr id="82" name="Google Shape;82;p15"/>
          <p:cNvSpPr txBox="1"/>
          <p:nvPr>
            <p:ph idx="1" type="subTitle"/>
          </p:nvPr>
        </p:nvSpPr>
        <p:spPr>
          <a:xfrm>
            <a:off x="5005475" y="564500"/>
            <a:ext cx="3437400" cy="3096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4572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Purpose</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What?</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Why?</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How?</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Who?</a:t>
            </a:r>
            <a:endParaRPr sz="3600">
              <a:latin typeface="Montserrat SemiBold"/>
              <a:ea typeface="Montserrat SemiBold"/>
              <a:cs typeface="Montserrat SemiBold"/>
              <a:sym typeface="Montserrat SemiBold"/>
            </a:endParaRPr>
          </a:p>
        </p:txBody>
      </p:sp>
      <p:pic>
        <p:nvPicPr>
          <p:cNvPr id="83" name="Google Shape;83;p15"/>
          <p:cNvPicPr preferRelativeResize="0"/>
          <p:nvPr/>
        </p:nvPicPr>
        <p:blipFill>
          <a:blip r:embed="rId3">
            <a:alphaModFix/>
          </a:blip>
          <a:stretch>
            <a:fillRect/>
          </a:stretch>
        </p:blipFill>
        <p:spPr>
          <a:xfrm>
            <a:off x="1442350" y="991075"/>
            <a:ext cx="2588325" cy="276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C39"/>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841000" y="313625"/>
            <a:ext cx="4801500" cy="76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Purpose of the project</a:t>
            </a:r>
            <a:endParaRPr sz="3000">
              <a:solidFill>
                <a:srgbClr val="CDDC39"/>
              </a:solidFill>
            </a:endParaRPr>
          </a:p>
        </p:txBody>
      </p:sp>
      <p:sp>
        <p:nvSpPr>
          <p:cNvPr id="89" name="Google Shape;89;p16"/>
          <p:cNvSpPr txBox="1"/>
          <p:nvPr/>
        </p:nvSpPr>
        <p:spPr>
          <a:xfrm>
            <a:off x="841000" y="1302250"/>
            <a:ext cx="6384900" cy="3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CDDC39"/>
                </a:solidFill>
                <a:latin typeface="Montserrat"/>
                <a:ea typeface="Montserrat"/>
                <a:cs typeface="Montserrat"/>
                <a:sym typeface="Montserrat"/>
              </a:rPr>
              <a:t>What?</a:t>
            </a:r>
            <a:endParaRPr sz="3900">
              <a:solidFill>
                <a:srgbClr val="CDDC39"/>
              </a:solidFill>
              <a:latin typeface="Karla"/>
              <a:ea typeface="Karla"/>
              <a:cs typeface="Karla"/>
              <a:sym typeface="Karla"/>
            </a:endParaRPr>
          </a:p>
          <a:p>
            <a:pPr indent="457200" lvl="0" marL="0" rtl="0" algn="just">
              <a:lnSpc>
                <a:spcPct val="115000"/>
              </a:lnSpc>
              <a:spcBef>
                <a:spcPts val="0"/>
              </a:spcBef>
              <a:spcAft>
                <a:spcPts val="0"/>
              </a:spcAft>
              <a:buClr>
                <a:schemeClr val="dk1"/>
              </a:buClr>
              <a:buSzPts val="1100"/>
              <a:buFont typeface="Arial"/>
              <a:buNone/>
            </a:pPr>
            <a:r>
              <a:rPr lang="en" sz="2600">
                <a:solidFill>
                  <a:srgbClr val="666666"/>
                </a:solidFill>
                <a:latin typeface="Karla"/>
                <a:ea typeface="Karla"/>
                <a:cs typeface="Karla"/>
                <a:sym typeface="Karla"/>
              </a:rPr>
              <a:t>Our motive is to build a platform that will help teachers and students of a university to come together to share their knowledge and learn with each other.</a:t>
            </a:r>
            <a:endParaRPr sz="2600">
              <a:solidFill>
                <a:srgbClr val="666666"/>
              </a:solidFill>
              <a:latin typeface="Karla"/>
              <a:ea typeface="Karla"/>
              <a:cs typeface="Karla"/>
              <a:sym typeface="Karla"/>
            </a:endParaRPr>
          </a:p>
          <a:p>
            <a:pPr indent="0" lvl="0" marL="0" rtl="0" algn="l">
              <a:spcBef>
                <a:spcPts val="600"/>
              </a:spcBef>
              <a:spcAft>
                <a:spcPts val="0"/>
              </a:spcAft>
              <a:buClr>
                <a:schemeClr val="dk1"/>
              </a:buClr>
              <a:buSzPts val="1100"/>
              <a:buFont typeface="Arial"/>
              <a:buNone/>
            </a:pPr>
            <a:r>
              <a:t/>
            </a:r>
            <a:endParaRPr sz="2400">
              <a:solidFill>
                <a:srgbClr val="666666"/>
              </a:solidFill>
              <a:latin typeface="Karla"/>
              <a:ea typeface="Karla"/>
              <a:cs typeface="Karla"/>
              <a:sym typeface="Karla"/>
            </a:endParaRPr>
          </a:p>
        </p:txBody>
      </p:sp>
      <p:pic>
        <p:nvPicPr>
          <p:cNvPr id="90" name="Google Shape;90;p16"/>
          <p:cNvPicPr preferRelativeResize="0"/>
          <p:nvPr/>
        </p:nvPicPr>
        <p:blipFill>
          <a:blip r:embed="rId3">
            <a:alphaModFix/>
          </a:blip>
          <a:stretch>
            <a:fillRect/>
          </a:stretch>
        </p:blipFill>
        <p:spPr>
          <a:xfrm>
            <a:off x="7288625" y="0"/>
            <a:ext cx="1778250" cy="28014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B3B"/>
        </a:solidFill>
      </p:bgPr>
    </p:bg>
    <p:spTree>
      <p:nvGrpSpPr>
        <p:cNvPr id="94" name="Shape 94"/>
        <p:cNvGrpSpPr/>
        <p:nvPr/>
      </p:nvGrpSpPr>
      <p:grpSpPr>
        <a:xfrm>
          <a:off x="0" y="0"/>
          <a:ext cx="0" cy="0"/>
          <a:chOff x="0" y="0"/>
          <a:chExt cx="0" cy="0"/>
        </a:xfrm>
      </p:grpSpPr>
      <p:sp>
        <p:nvSpPr>
          <p:cNvPr id="95" name="Google Shape;95;p17"/>
          <p:cNvSpPr txBox="1"/>
          <p:nvPr>
            <p:ph idx="4294967295" type="ctrTitle"/>
          </p:nvPr>
        </p:nvSpPr>
        <p:spPr>
          <a:xfrm>
            <a:off x="685800" y="530975"/>
            <a:ext cx="16728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EB3B"/>
                </a:solidFill>
              </a:rPr>
              <a:t>Why?</a:t>
            </a:r>
            <a:endParaRPr sz="3600">
              <a:solidFill>
                <a:srgbClr val="FFEB3B"/>
              </a:solidFill>
            </a:endParaRPr>
          </a:p>
        </p:txBody>
      </p:sp>
      <p:sp>
        <p:nvSpPr>
          <p:cNvPr id="96" name="Google Shape;96;p17"/>
          <p:cNvSpPr txBox="1"/>
          <p:nvPr>
            <p:ph idx="4294967295" type="body"/>
          </p:nvPr>
        </p:nvSpPr>
        <p:spPr>
          <a:xfrm>
            <a:off x="685800" y="1387825"/>
            <a:ext cx="6665700" cy="27396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 sz="2200"/>
              <a:t>The problem that comes is there is no single book, portal, website where students of a university can get relevant content for learning of the courses in that particular university. This causes the students to read from various unreliable sources and understanding of the subject is unclear at the end and that leads to less understanding and low score in examinations.</a:t>
            </a:r>
            <a:endParaRPr sz="2200"/>
          </a:p>
        </p:txBody>
      </p:sp>
      <p:pic>
        <p:nvPicPr>
          <p:cNvPr id="97" name="Google Shape;97;p17"/>
          <p:cNvPicPr preferRelativeResize="0"/>
          <p:nvPr/>
        </p:nvPicPr>
        <p:blipFill>
          <a:blip r:embed="rId3">
            <a:alphaModFix/>
          </a:blip>
          <a:stretch>
            <a:fillRect/>
          </a:stretch>
        </p:blipFill>
        <p:spPr>
          <a:xfrm>
            <a:off x="7471200" y="0"/>
            <a:ext cx="1672800" cy="330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15400" y="264850"/>
            <a:ext cx="1695900" cy="7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600">
                <a:solidFill>
                  <a:srgbClr val="FF9800"/>
                </a:solidFill>
                <a:latin typeface="Montserrat SemiBold"/>
                <a:ea typeface="Montserrat SemiBold"/>
                <a:cs typeface="Montserrat SemiBold"/>
                <a:sym typeface="Montserrat SemiBold"/>
              </a:rPr>
              <a:t>How?</a:t>
            </a:r>
            <a:endParaRPr b="0" sz="3600">
              <a:solidFill>
                <a:srgbClr val="FF9800"/>
              </a:solidFill>
              <a:latin typeface="Montserrat SemiBold"/>
              <a:ea typeface="Montserrat SemiBold"/>
              <a:cs typeface="Montserrat SemiBold"/>
              <a:sym typeface="Montserrat SemiBold"/>
            </a:endParaRPr>
          </a:p>
        </p:txBody>
      </p:sp>
      <p:grpSp>
        <p:nvGrpSpPr>
          <p:cNvPr id="103" name="Google Shape;103;p18"/>
          <p:cNvGrpSpPr/>
          <p:nvPr/>
        </p:nvGrpSpPr>
        <p:grpSpPr>
          <a:xfrm>
            <a:off x="0" y="1189989"/>
            <a:ext cx="2726700" cy="3482836"/>
            <a:chOff x="0" y="1189989"/>
            <a:chExt cx="2726700" cy="3482836"/>
          </a:xfrm>
        </p:grpSpPr>
        <p:sp>
          <p:nvSpPr>
            <p:cNvPr id="104" name="Google Shape;104;p18"/>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Register</a:t>
              </a:r>
              <a:endParaRPr sz="1800">
                <a:solidFill>
                  <a:srgbClr val="FFFFFF"/>
                </a:solidFill>
                <a:latin typeface="Montserrat SemiBold"/>
                <a:ea typeface="Montserrat SemiBold"/>
                <a:cs typeface="Montserrat SemiBold"/>
                <a:sym typeface="Montserrat SemiBold"/>
              </a:endParaRPr>
            </a:p>
          </p:txBody>
        </p:sp>
        <p:sp>
          <p:nvSpPr>
            <p:cNvPr id="105" name="Google Shape;105;p1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The user will first have to register to the site to create his/her own identity to browse through the entire site</a:t>
              </a:r>
              <a:endParaRPr>
                <a:solidFill>
                  <a:srgbClr val="980000"/>
                </a:solidFill>
                <a:latin typeface="Montserrat SemiBold"/>
                <a:ea typeface="Montserrat SemiBold"/>
                <a:cs typeface="Montserrat SemiBold"/>
                <a:sym typeface="Montserrat SemiBold"/>
              </a:endParaRPr>
            </a:p>
          </p:txBody>
        </p:sp>
      </p:grpSp>
      <p:grpSp>
        <p:nvGrpSpPr>
          <p:cNvPr id="106" name="Google Shape;106;p18"/>
          <p:cNvGrpSpPr/>
          <p:nvPr/>
        </p:nvGrpSpPr>
        <p:grpSpPr>
          <a:xfrm>
            <a:off x="2263425" y="1189775"/>
            <a:ext cx="2541300" cy="3483050"/>
            <a:chOff x="2263425" y="1189775"/>
            <a:chExt cx="2541300" cy="3483050"/>
          </a:xfrm>
        </p:grpSpPr>
        <p:sp>
          <p:nvSpPr>
            <p:cNvPr id="107" name="Google Shape;107;p18"/>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Learn</a:t>
              </a:r>
              <a:endParaRPr sz="1800">
                <a:solidFill>
                  <a:srgbClr val="FFFFFF"/>
                </a:solidFill>
                <a:latin typeface="Montserrat SemiBold"/>
                <a:ea typeface="Montserrat SemiBold"/>
                <a:cs typeface="Montserrat SemiBold"/>
                <a:sym typeface="Montserrat SemiBold"/>
              </a:endParaRPr>
            </a:p>
          </p:txBody>
        </p:sp>
        <p:sp>
          <p:nvSpPr>
            <p:cNvPr id="108" name="Google Shape;108;p1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After the sign in, the user will be able to start </a:t>
              </a:r>
              <a:r>
                <a:rPr lang="en">
                  <a:solidFill>
                    <a:srgbClr val="980000"/>
                  </a:solidFill>
                  <a:highlight>
                    <a:srgbClr val="FFFFFF"/>
                  </a:highlight>
                  <a:latin typeface="Montserrat SemiBold"/>
                  <a:ea typeface="Montserrat SemiBold"/>
                  <a:cs typeface="Montserrat SemiBold"/>
                  <a:sym typeface="Montserrat SemiBold"/>
                </a:rPr>
                <a:t>the process of acquiring new, or modifying existing, knowledge, behaviors, skills, values</a:t>
              </a:r>
              <a:endParaRPr>
                <a:solidFill>
                  <a:srgbClr val="980000"/>
                </a:solidFill>
                <a:latin typeface="Montserrat SemiBold"/>
                <a:ea typeface="Montserrat SemiBold"/>
                <a:cs typeface="Montserrat SemiBold"/>
                <a:sym typeface="Montserrat SemiBold"/>
              </a:endParaRPr>
            </a:p>
          </p:txBody>
        </p:sp>
      </p:grpSp>
      <p:grpSp>
        <p:nvGrpSpPr>
          <p:cNvPr id="109" name="Google Shape;109;p18"/>
          <p:cNvGrpSpPr/>
          <p:nvPr/>
        </p:nvGrpSpPr>
        <p:grpSpPr>
          <a:xfrm>
            <a:off x="4329974" y="1189775"/>
            <a:ext cx="2541300" cy="3483050"/>
            <a:chOff x="4329974" y="1189775"/>
            <a:chExt cx="2541300" cy="3483050"/>
          </a:xfrm>
        </p:grpSpPr>
        <p:sp>
          <p:nvSpPr>
            <p:cNvPr id="110" name="Google Shape;110;p18"/>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Teach</a:t>
              </a:r>
              <a:endParaRPr sz="1800">
                <a:solidFill>
                  <a:srgbClr val="FFFFFF"/>
                </a:solidFill>
                <a:latin typeface="Montserrat SemiBold"/>
                <a:ea typeface="Montserrat SemiBold"/>
                <a:cs typeface="Montserrat SemiBold"/>
                <a:sym typeface="Montserrat SemiBold"/>
              </a:endParaRPr>
            </a:p>
          </p:txBody>
        </p:sp>
        <p:sp>
          <p:nvSpPr>
            <p:cNvPr id="111" name="Google Shape;111;p1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highlight>
                    <a:srgbClr val="FFFFFF"/>
                  </a:highlight>
                  <a:latin typeface="Montserrat SemiBold"/>
                  <a:ea typeface="Montserrat SemiBold"/>
                  <a:cs typeface="Montserrat SemiBold"/>
                  <a:sym typeface="Montserrat SemiBold"/>
                </a:rPr>
                <a:t>If the user has better skills, he can show enthusiasm towards the course materials and students can create a positive learning experience.</a:t>
              </a:r>
              <a:endParaRPr>
                <a:solidFill>
                  <a:srgbClr val="980000"/>
                </a:solidFill>
                <a:latin typeface="Montserrat SemiBold"/>
                <a:ea typeface="Montserrat SemiBold"/>
                <a:cs typeface="Montserrat SemiBold"/>
                <a:sym typeface="Montserrat SemiBold"/>
              </a:endParaRPr>
            </a:p>
          </p:txBody>
        </p:sp>
      </p:grpSp>
      <p:grpSp>
        <p:nvGrpSpPr>
          <p:cNvPr id="112" name="Google Shape;112;p18"/>
          <p:cNvGrpSpPr/>
          <p:nvPr/>
        </p:nvGrpSpPr>
        <p:grpSpPr>
          <a:xfrm>
            <a:off x="6396739" y="1189775"/>
            <a:ext cx="2541300" cy="3483050"/>
            <a:chOff x="6396739" y="1189775"/>
            <a:chExt cx="2541300" cy="3483050"/>
          </a:xfrm>
        </p:grpSpPr>
        <p:sp>
          <p:nvSpPr>
            <p:cNvPr id="113" name="Google Shape;113;p18"/>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Grow</a:t>
              </a:r>
              <a:endParaRPr sz="1800">
                <a:solidFill>
                  <a:srgbClr val="FFFFFF"/>
                </a:solidFill>
                <a:latin typeface="Montserrat SemiBold"/>
                <a:ea typeface="Montserrat SemiBold"/>
                <a:cs typeface="Montserrat SemiBold"/>
                <a:sym typeface="Montserrat SemiBold"/>
              </a:endParaRPr>
            </a:p>
          </p:txBody>
        </p:sp>
        <p:sp>
          <p:nvSpPr>
            <p:cNvPr id="114" name="Google Shape;114;p1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Keep exploring the content to enhance your skill set and boost your knowledge through flexible and collaborative learning</a:t>
              </a:r>
              <a:endParaRPr>
                <a:solidFill>
                  <a:srgbClr val="980000"/>
                </a:solidFill>
                <a:latin typeface="Montserrat SemiBold"/>
                <a:ea typeface="Montserrat SemiBold"/>
                <a:cs typeface="Montserrat SemiBold"/>
                <a:sym typeface="Montserrat SemiBold"/>
              </a:endParaRPr>
            </a:p>
          </p:txBody>
        </p:sp>
      </p:grpSp>
      <p:pic>
        <p:nvPicPr>
          <p:cNvPr id="115" name="Google Shape;115;p18"/>
          <p:cNvPicPr preferRelativeResize="0"/>
          <p:nvPr/>
        </p:nvPicPr>
        <p:blipFill>
          <a:blip r:embed="rId3">
            <a:alphaModFix/>
          </a:blip>
          <a:stretch>
            <a:fillRect/>
          </a:stretch>
        </p:blipFill>
        <p:spPr>
          <a:xfrm>
            <a:off x="7100550" y="0"/>
            <a:ext cx="1630875" cy="132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9" name="Shape 119"/>
        <p:cNvGrpSpPr/>
        <p:nvPr/>
      </p:nvGrpSpPr>
      <p:grpSpPr>
        <a:xfrm>
          <a:off x="0" y="0"/>
          <a:ext cx="0" cy="0"/>
          <a:chOff x="0" y="0"/>
          <a:chExt cx="0" cy="0"/>
        </a:xfrm>
      </p:grpSpPr>
      <p:grpSp>
        <p:nvGrpSpPr>
          <p:cNvPr id="120" name="Google Shape;120;p19"/>
          <p:cNvGrpSpPr/>
          <p:nvPr/>
        </p:nvGrpSpPr>
        <p:grpSpPr>
          <a:xfrm>
            <a:off x="3995555" y="157057"/>
            <a:ext cx="602315" cy="926984"/>
            <a:chOff x="3384375" y="2267500"/>
            <a:chExt cx="203375" cy="507825"/>
          </a:xfrm>
        </p:grpSpPr>
        <p:sp>
          <p:nvSpPr>
            <p:cNvPr id="121" name="Google Shape;121;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2" name="Google Shape;122;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23" name="Google Shape;123;p19"/>
          <p:cNvGrpSpPr/>
          <p:nvPr/>
        </p:nvGrpSpPr>
        <p:grpSpPr>
          <a:xfrm>
            <a:off x="5980218" y="3789282"/>
            <a:ext cx="602315" cy="926984"/>
            <a:chOff x="3384375" y="2267500"/>
            <a:chExt cx="203375" cy="507825"/>
          </a:xfrm>
        </p:grpSpPr>
        <p:sp>
          <p:nvSpPr>
            <p:cNvPr id="124" name="Google Shape;124;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5" name="Google Shape;125;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26" name="Google Shape;126;p19"/>
          <p:cNvGrpSpPr/>
          <p:nvPr/>
        </p:nvGrpSpPr>
        <p:grpSpPr>
          <a:xfrm>
            <a:off x="1597455" y="3751082"/>
            <a:ext cx="602315" cy="926984"/>
            <a:chOff x="3384375" y="2267500"/>
            <a:chExt cx="203375" cy="507825"/>
          </a:xfrm>
        </p:grpSpPr>
        <p:sp>
          <p:nvSpPr>
            <p:cNvPr id="127" name="Google Shape;127;p19"/>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28" name="Google Shape;128;p19"/>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sp>
        <p:nvSpPr>
          <p:cNvPr id="129" name="Google Shape;129;p19"/>
          <p:cNvSpPr/>
          <p:nvPr/>
        </p:nvSpPr>
        <p:spPr>
          <a:xfrm>
            <a:off x="123275" y="1969450"/>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Login and register</a:t>
            </a:r>
            <a:endParaRPr>
              <a:latin typeface="Montserrat SemiBold"/>
              <a:ea typeface="Montserrat SemiBold"/>
              <a:cs typeface="Montserrat SemiBold"/>
              <a:sym typeface="Montserrat SemiBold"/>
            </a:endParaRPr>
          </a:p>
        </p:txBody>
      </p:sp>
      <p:sp>
        <p:nvSpPr>
          <p:cNvPr id="130" name="Google Shape;130;p19"/>
          <p:cNvSpPr/>
          <p:nvPr/>
        </p:nvSpPr>
        <p:spPr>
          <a:xfrm>
            <a:off x="1541550" y="1969438"/>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View Content</a:t>
            </a:r>
            <a:endParaRPr>
              <a:latin typeface="Montserrat SemiBold"/>
              <a:ea typeface="Montserrat SemiBold"/>
              <a:cs typeface="Montserrat SemiBold"/>
              <a:sym typeface="Montserrat SemiBold"/>
            </a:endParaRPr>
          </a:p>
        </p:txBody>
      </p:sp>
      <p:sp>
        <p:nvSpPr>
          <p:cNvPr id="131" name="Google Shape;131;p19"/>
          <p:cNvSpPr/>
          <p:nvPr/>
        </p:nvSpPr>
        <p:spPr>
          <a:xfrm>
            <a:off x="2959825"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Create content</a:t>
            </a:r>
            <a:endParaRPr>
              <a:latin typeface="Montserrat SemiBold"/>
              <a:ea typeface="Montserrat SemiBold"/>
              <a:cs typeface="Montserrat SemiBold"/>
              <a:sym typeface="Montserrat SemiBold"/>
            </a:endParaRPr>
          </a:p>
        </p:txBody>
      </p:sp>
      <p:sp>
        <p:nvSpPr>
          <p:cNvPr id="132" name="Google Shape;132;p19"/>
          <p:cNvSpPr/>
          <p:nvPr/>
        </p:nvSpPr>
        <p:spPr>
          <a:xfrm>
            <a:off x="4470250"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Verify &amp; edit content</a:t>
            </a:r>
            <a:endParaRPr>
              <a:latin typeface="Montserrat SemiBold"/>
              <a:ea typeface="Montserrat SemiBold"/>
              <a:cs typeface="Montserrat SemiBold"/>
              <a:sym typeface="Montserrat SemiBold"/>
            </a:endParaRPr>
          </a:p>
        </p:txBody>
      </p:sp>
      <p:sp>
        <p:nvSpPr>
          <p:cNvPr id="133" name="Google Shape;133;p19"/>
          <p:cNvSpPr/>
          <p:nvPr/>
        </p:nvSpPr>
        <p:spPr>
          <a:xfrm>
            <a:off x="7449650" y="2007550"/>
            <a:ext cx="1632900" cy="76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professors</a:t>
            </a:r>
            <a:endParaRPr>
              <a:latin typeface="Montserrat SemiBold"/>
              <a:ea typeface="Montserrat SemiBold"/>
              <a:cs typeface="Montserrat SemiBold"/>
              <a:sym typeface="Montserrat SemiBold"/>
            </a:endParaRPr>
          </a:p>
        </p:txBody>
      </p:sp>
      <p:sp>
        <p:nvSpPr>
          <p:cNvPr id="134" name="Google Shape;134;p19"/>
          <p:cNvSpPr txBox="1"/>
          <p:nvPr/>
        </p:nvSpPr>
        <p:spPr>
          <a:xfrm>
            <a:off x="3888863" y="1084050"/>
            <a:ext cx="8157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Admin</a:t>
            </a:r>
            <a:endParaRPr>
              <a:latin typeface="Montserrat SemiBold"/>
              <a:ea typeface="Montserrat SemiBold"/>
              <a:cs typeface="Montserrat SemiBold"/>
              <a:sym typeface="Montserrat SemiBold"/>
            </a:endParaRPr>
          </a:p>
        </p:txBody>
      </p:sp>
      <p:cxnSp>
        <p:nvCxnSpPr>
          <p:cNvPr id="135" name="Google Shape;135;p19"/>
          <p:cNvCxnSpPr>
            <a:stCxn id="134" idx="2"/>
            <a:endCxn id="133" idx="0"/>
          </p:cNvCxnSpPr>
          <p:nvPr/>
        </p:nvCxnSpPr>
        <p:spPr>
          <a:xfrm>
            <a:off x="4296713" y="1510650"/>
            <a:ext cx="3969300" cy="4968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9"/>
          <p:cNvSpPr txBox="1"/>
          <p:nvPr/>
        </p:nvSpPr>
        <p:spPr>
          <a:xfrm>
            <a:off x="1597450" y="3324475"/>
            <a:ext cx="752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User</a:t>
            </a:r>
            <a:endParaRPr>
              <a:latin typeface="Montserrat SemiBold"/>
              <a:ea typeface="Montserrat SemiBold"/>
              <a:cs typeface="Montserrat SemiBold"/>
              <a:sym typeface="Montserrat SemiBold"/>
            </a:endParaRPr>
          </a:p>
        </p:txBody>
      </p:sp>
      <p:sp>
        <p:nvSpPr>
          <p:cNvPr id="137" name="Google Shape;137;p19"/>
          <p:cNvSpPr txBox="1"/>
          <p:nvPr/>
        </p:nvSpPr>
        <p:spPr>
          <a:xfrm>
            <a:off x="5716763" y="3324475"/>
            <a:ext cx="11292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Professor</a:t>
            </a:r>
            <a:endParaRPr>
              <a:latin typeface="Montserrat SemiBold"/>
              <a:ea typeface="Montserrat SemiBold"/>
              <a:cs typeface="Montserrat SemiBold"/>
              <a:sym typeface="Montserrat SemiBold"/>
            </a:endParaRPr>
          </a:p>
        </p:txBody>
      </p:sp>
      <p:cxnSp>
        <p:nvCxnSpPr>
          <p:cNvPr id="138" name="Google Shape;138;p19"/>
          <p:cNvCxnSpPr>
            <a:stCxn id="136" idx="0"/>
            <a:endCxn id="129" idx="4"/>
          </p:cNvCxnSpPr>
          <p:nvPr/>
        </p:nvCxnSpPr>
        <p:spPr>
          <a:xfrm rot="10800000">
            <a:off x="781600" y="2809975"/>
            <a:ext cx="1192200" cy="5145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9"/>
          <p:cNvCxnSpPr>
            <a:stCxn id="137" idx="0"/>
            <a:endCxn id="129" idx="5"/>
          </p:cNvCxnSpPr>
          <p:nvPr/>
        </p:nvCxnSpPr>
        <p:spPr>
          <a:xfrm rot="10800000">
            <a:off x="1247063" y="2686975"/>
            <a:ext cx="5034300" cy="637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9"/>
          <p:cNvCxnSpPr>
            <a:stCxn id="136" idx="0"/>
            <a:endCxn id="130" idx="4"/>
          </p:cNvCxnSpPr>
          <p:nvPr/>
        </p:nvCxnSpPr>
        <p:spPr>
          <a:xfrm flipH="1" rot="10800000">
            <a:off x="1973800" y="2809975"/>
            <a:ext cx="226200" cy="5145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9"/>
          <p:cNvCxnSpPr>
            <a:stCxn id="136" idx="0"/>
            <a:endCxn id="131" idx="4"/>
          </p:cNvCxnSpPr>
          <p:nvPr/>
        </p:nvCxnSpPr>
        <p:spPr>
          <a:xfrm flipH="1" rot="10800000">
            <a:off x="1973800" y="2809975"/>
            <a:ext cx="1669800" cy="514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a:stCxn id="137" idx="0"/>
            <a:endCxn id="132" idx="4"/>
          </p:cNvCxnSpPr>
          <p:nvPr/>
        </p:nvCxnSpPr>
        <p:spPr>
          <a:xfrm rot="10800000">
            <a:off x="5153963" y="2809975"/>
            <a:ext cx="1127400" cy="5145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37" idx="0"/>
            <a:endCxn id="130" idx="5"/>
          </p:cNvCxnSpPr>
          <p:nvPr/>
        </p:nvCxnSpPr>
        <p:spPr>
          <a:xfrm rot="10800000">
            <a:off x="2665463" y="2686975"/>
            <a:ext cx="3615900" cy="6375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a:stCxn id="134" idx="2"/>
            <a:endCxn id="132" idx="0"/>
          </p:cNvCxnSpPr>
          <p:nvPr/>
        </p:nvCxnSpPr>
        <p:spPr>
          <a:xfrm>
            <a:off x="4296713" y="1510650"/>
            <a:ext cx="857100" cy="4587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stCxn id="137" idx="0"/>
            <a:endCxn id="131" idx="4"/>
          </p:cNvCxnSpPr>
          <p:nvPr/>
        </p:nvCxnSpPr>
        <p:spPr>
          <a:xfrm rot="10800000">
            <a:off x="3643463" y="2809975"/>
            <a:ext cx="2637900" cy="5145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19"/>
          <p:cNvSpPr/>
          <p:nvPr/>
        </p:nvSpPr>
        <p:spPr>
          <a:xfrm>
            <a:off x="5898750" y="2039650"/>
            <a:ext cx="1489800" cy="7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students</a:t>
            </a:r>
            <a:endParaRPr>
              <a:latin typeface="Montserrat SemiBold"/>
              <a:ea typeface="Montserrat SemiBold"/>
              <a:cs typeface="Montserrat SemiBold"/>
              <a:sym typeface="Montserrat SemiBold"/>
            </a:endParaRPr>
          </a:p>
        </p:txBody>
      </p:sp>
      <p:cxnSp>
        <p:nvCxnSpPr>
          <p:cNvPr id="147" name="Google Shape;147;p19"/>
          <p:cNvCxnSpPr>
            <a:stCxn id="137" idx="0"/>
            <a:endCxn id="146" idx="4"/>
          </p:cNvCxnSpPr>
          <p:nvPr/>
        </p:nvCxnSpPr>
        <p:spPr>
          <a:xfrm flipH="1" rot="10800000">
            <a:off x="6281363" y="2739775"/>
            <a:ext cx="362400" cy="5847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9"/>
          <p:cNvCxnSpPr>
            <a:stCxn id="134" idx="2"/>
            <a:endCxn id="146" idx="0"/>
          </p:cNvCxnSpPr>
          <p:nvPr/>
        </p:nvCxnSpPr>
        <p:spPr>
          <a:xfrm>
            <a:off x="4296713" y="1510650"/>
            <a:ext cx="2346900" cy="528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a:stCxn id="134" idx="2"/>
            <a:endCxn id="130" idx="0"/>
          </p:cNvCxnSpPr>
          <p:nvPr/>
        </p:nvCxnSpPr>
        <p:spPr>
          <a:xfrm flipH="1">
            <a:off x="2200013" y="1510650"/>
            <a:ext cx="2096700" cy="45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722"/>
        </a:solid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2717250" y="175625"/>
            <a:ext cx="6026700" cy="12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BIG </a:t>
            </a:r>
            <a:r>
              <a:rPr lang="en" sz="6000">
                <a:solidFill>
                  <a:srgbClr val="FFFFFF"/>
                </a:solidFill>
              </a:rPr>
              <a:t>CONCEPT</a:t>
            </a:r>
            <a:endParaRPr sz="6000">
              <a:solidFill>
                <a:srgbClr val="FFFFFF"/>
              </a:solidFill>
            </a:endParaRPr>
          </a:p>
        </p:txBody>
      </p:sp>
      <p:grpSp>
        <p:nvGrpSpPr>
          <p:cNvPr id="155" name="Google Shape;155;p20"/>
          <p:cNvGrpSpPr/>
          <p:nvPr/>
        </p:nvGrpSpPr>
        <p:grpSpPr>
          <a:xfrm>
            <a:off x="349791" y="2572684"/>
            <a:ext cx="1707767" cy="2031416"/>
            <a:chOff x="6718575" y="2318625"/>
            <a:chExt cx="256950" cy="407375"/>
          </a:xfrm>
        </p:grpSpPr>
        <p:sp>
          <p:nvSpPr>
            <p:cNvPr id="156" name="Google Shape;156;p2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0"/>
          <p:cNvSpPr/>
          <p:nvPr/>
        </p:nvSpPr>
        <p:spPr>
          <a:xfrm>
            <a:off x="2616875"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OF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165" name="Google Shape;165;p20"/>
          <p:cNvSpPr/>
          <p:nvPr/>
        </p:nvSpPr>
        <p:spPr>
          <a:xfrm>
            <a:off x="6534399"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BY</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166" name="Google Shape;166;p20"/>
          <p:cNvSpPr/>
          <p:nvPr/>
        </p:nvSpPr>
        <p:spPr>
          <a:xfrm>
            <a:off x="4550297" y="1793950"/>
            <a:ext cx="2372700" cy="2433900"/>
          </a:xfrm>
          <a:prstGeom prst="ellipse">
            <a:avLst/>
          </a:prstGeom>
          <a:solidFill>
            <a:srgbClr val="000000">
              <a:alpha val="7310"/>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FOR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1E63"/>
        </a:solidFill>
      </p:bgPr>
    </p:bg>
    <p:spTree>
      <p:nvGrpSpPr>
        <p:cNvPr id="170" name="Shape 170"/>
        <p:cNvGrpSpPr/>
        <p:nvPr/>
      </p:nvGrpSpPr>
      <p:grpSpPr>
        <a:xfrm>
          <a:off x="0" y="0"/>
          <a:ext cx="0" cy="0"/>
          <a:chOff x="0" y="0"/>
          <a:chExt cx="0" cy="0"/>
        </a:xfrm>
      </p:grpSpPr>
      <p:sp>
        <p:nvSpPr>
          <p:cNvPr id="171" name="Google Shape;171;p21"/>
          <p:cNvSpPr txBox="1"/>
          <p:nvPr>
            <p:ph idx="4294967295" type="body"/>
          </p:nvPr>
        </p:nvSpPr>
        <p:spPr>
          <a:xfrm>
            <a:off x="683100" y="1527850"/>
            <a:ext cx="7777800" cy="27249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None/>
            </a:pPr>
            <a:r>
              <a:rPr b="1" lang="en" sz="2200">
                <a:solidFill>
                  <a:srgbClr val="FFFFFF"/>
                </a:solidFill>
              </a:rPr>
              <a:t>The issue of what content to be written in exams is generally faced by most of the students. It may happen that a student understands the concept but isn’t able to represent it in a way that examiner can understand. Therefore, we intend to build a community source platform that will assist students in preparing for their exams and also for learning a proper skillset.</a:t>
            </a:r>
            <a:endParaRPr sz="2200">
              <a:solidFill>
                <a:srgbClr val="FFFFFF"/>
              </a:solidFill>
            </a:endParaRPr>
          </a:p>
        </p:txBody>
      </p:sp>
      <p:sp>
        <p:nvSpPr>
          <p:cNvPr id="172" name="Google Shape;172;p21"/>
          <p:cNvSpPr txBox="1"/>
          <p:nvPr>
            <p:ph idx="4294967295" type="title"/>
          </p:nvPr>
        </p:nvSpPr>
        <p:spPr>
          <a:xfrm>
            <a:off x="3141600" y="397050"/>
            <a:ext cx="2860800" cy="6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ABSTRACT</a:t>
            </a:r>
            <a:endParaRPr sz="3600">
              <a:solidFill>
                <a:srgbClr val="FFFFFF"/>
              </a:solidFill>
            </a:endParaRPr>
          </a:p>
        </p:txBody>
      </p:sp>
      <p:sp>
        <p:nvSpPr>
          <p:cNvPr id="173" name="Google Shape;173;p21"/>
          <p:cNvSpPr/>
          <p:nvPr/>
        </p:nvSpPr>
        <p:spPr>
          <a:xfrm>
            <a:off x="596548" y="584762"/>
            <a:ext cx="905243" cy="731983"/>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a:effectLst>
            <a:outerShdw blurRad="57150" rotWithShape="0" algn="bl" dir="5400000" dist="19050">
              <a:srgbClr val="FFFFFF">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177" name="Shape 177"/>
        <p:cNvGrpSpPr/>
        <p:nvPr/>
      </p:nvGrpSpPr>
      <p:grpSpPr>
        <a:xfrm>
          <a:off x="0" y="0"/>
          <a:ext cx="0" cy="0"/>
          <a:chOff x="0" y="0"/>
          <a:chExt cx="0" cy="0"/>
        </a:xfrm>
      </p:grpSpPr>
      <p:sp>
        <p:nvSpPr>
          <p:cNvPr id="178" name="Google Shape;178;p22"/>
          <p:cNvSpPr txBox="1"/>
          <p:nvPr>
            <p:ph type="title"/>
          </p:nvPr>
        </p:nvSpPr>
        <p:spPr>
          <a:xfrm>
            <a:off x="828450" y="464150"/>
            <a:ext cx="33615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9800"/>
                </a:solidFill>
              </a:rPr>
              <a:t>Key Features</a:t>
            </a:r>
            <a:endParaRPr sz="3600">
              <a:solidFill>
                <a:srgbClr val="FF9800"/>
              </a:solidFill>
            </a:endParaRPr>
          </a:p>
        </p:txBody>
      </p:sp>
      <p:sp>
        <p:nvSpPr>
          <p:cNvPr id="179" name="Google Shape;179;p22"/>
          <p:cNvSpPr txBox="1"/>
          <p:nvPr/>
        </p:nvSpPr>
        <p:spPr>
          <a:xfrm>
            <a:off x="777800" y="1254500"/>
            <a:ext cx="6096900" cy="3600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Content uploaded by students and verified by Professors.</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 user can vote for the content of the module if he finds it helpful.</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 question-answers will be automatically generated and evaluated through the system.</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There will be a feature where user inputs exam dates and gets a schedule for exam preparation.</a:t>
            </a:r>
            <a:endParaRPr sz="1800">
              <a:solidFill>
                <a:srgbClr val="666666"/>
              </a:solidFill>
              <a:latin typeface="Montserrat SemiBold"/>
              <a:ea typeface="Montserrat SemiBold"/>
              <a:cs typeface="Montserrat SemiBold"/>
              <a:sym typeface="Montserrat SemiBold"/>
            </a:endParaRPr>
          </a:p>
          <a:p>
            <a:pPr indent="-342900" lvl="0" marL="457200" rtl="0" algn="just">
              <a:lnSpc>
                <a:spcPct val="115000"/>
              </a:lnSpc>
              <a:spcBef>
                <a:spcPts val="0"/>
              </a:spcBef>
              <a:spcAft>
                <a:spcPts val="0"/>
              </a:spcAft>
              <a:buClr>
                <a:srgbClr val="666666"/>
              </a:buClr>
              <a:buSzPts val="1800"/>
              <a:buFont typeface="Montserrat SemiBold"/>
              <a:buChar char="●"/>
            </a:pPr>
            <a:r>
              <a:rPr lang="en" sz="1800">
                <a:solidFill>
                  <a:srgbClr val="666666"/>
                </a:solidFill>
                <a:latin typeface="Montserrat SemiBold"/>
                <a:ea typeface="Montserrat SemiBold"/>
                <a:cs typeface="Montserrat SemiBold"/>
                <a:sym typeface="Montserrat SemiBold"/>
              </a:rPr>
              <a:t>View content through mind-map for revision.</a:t>
            </a:r>
            <a:endParaRPr sz="1800">
              <a:solidFill>
                <a:srgbClr val="666666"/>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