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sldIdLst>
    <p:sldId id="278" r:id="rId3"/>
    <p:sldId id="281" r:id="rId4"/>
    <p:sldId id="293" r:id="rId5"/>
    <p:sldId id="294" r:id="rId6"/>
    <p:sldId id="282" r:id="rId7"/>
    <p:sldId id="289" r:id="rId8"/>
    <p:sldId id="284" r:id="rId9"/>
    <p:sldId id="272" r:id="rId10"/>
    <p:sldId id="285" r:id="rId11"/>
    <p:sldId id="286" r:id="rId12"/>
    <p:sldId id="287" r:id="rId13"/>
    <p:sldId id="290" r:id="rId14"/>
    <p:sldId id="29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8"/>
            <p14:sldId id="281"/>
            <p14:sldId id="293"/>
            <p14:sldId id="294"/>
            <p14:sldId id="282"/>
            <p14:sldId id="289"/>
            <p14:sldId id="284"/>
            <p14:sldId id="272"/>
            <p14:sldId id="285"/>
            <p14:sldId id="286"/>
            <p14:sldId id="287"/>
            <p14:sldId id="290"/>
            <p14:sldId id="292"/>
            <p14:sldId id="279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25" y="-90152"/>
            <a:ext cx="13338020" cy="1208868"/>
          </a:xfrm>
        </p:spPr>
        <p:txBody>
          <a:bodyPr>
            <a:normAutofit/>
          </a:bodyPr>
          <a:lstStyle/>
          <a:p>
            <a:r>
              <a:rPr lang="en-IN" sz="4800" dirty="0" err="1" smtClean="0"/>
              <a:t>IoT</a:t>
            </a:r>
            <a:r>
              <a:rPr lang="en-IN" sz="4800" dirty="0" smtClean="0"/>
              <a:t> BASED SMART IRRIGATION SYSTEM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748" y="1593805"/>
            <a:ext cx="7187284" cy="4974420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</a:rPr>
              <a:t>		</a:t>
            </a:r>
            <a:r>
              <a:rPr lang="en-IN" sz="2400" u="sng" dirty="0" smtClean="0">
                <a:solidFill>
                  <a:schemeClr val="tx1"/>
                </a:solidFill>
              </a:rPr>
              <a:t>GROUP NUMBER:8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	</a:t>
            </a:r>
            <a:r>
              <a:rPr lang="en-IN" sz="2000" u="sng" dirty="0" smtClean="0">
                <a:solidFill>
                  <a:schemeClr val="tx1"/>
                </a:solidFill>
              </a:rPr>
              <a:t>TEAM MEMBERS</a:t>
            </a:r>
            <a:r>
              <a:rPr lang="en-IN" sz="2000" dirty="0" smtClean="0">
                <a:solidFill>
                  <a:schemeClr val="tx1"/>
                </a:solidFill>
              </a:rPr>
              <a:t>:	1. </a:t>
            </a:r>
            <a:r>
              <a:rPr lang="en-IN" sz="1800" u="sng" dirty="0" err="1" smtClean="0">
                <a:solidFill>
                  <a:schemeClr val="tx1"/>
                </a:solidFill>
              </a:rPr>
              <a:t>Ashwini</a:t>
            </a:r>
            <a:r>
              <a:rPr lang="en-IN" sz="1800" u="sng" dirty="0" smtClean="0">
                <a:solidFill>
                  <a:schemeClr val="tx1"/>
                </a:solidFill>
              </a:rPr>
              <a:t> </a:t>
            </a:r>
            <a:r>
              <a:rPr lang="en-IN" sz="1800" u="sng" dirty="0" err="1" smtClean="0">
                <a:solidFill>
                  <a:schemeClr val="tx1"/>
                </a:solidFill>
              </a:rPr>
              <a:t>Salunke</a:t>
            </a:r>
            <a:endParaRPr lang="en-IN" sz="1800" u="sng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				2. </a:t>
            </a:r>
            <a:r>
              <a:rPr lang="en-IN" sz="1800" u="sng" dirty="0" err="1" smtClean="0">
                <a:solidFill>
                  <a:schemeClr val="tx1"/>
                </a:solidFill>
              </a:rPr>
              <a:t>Kavita</a:t>
            </a:r>
            <a:r>
              <a:rPr lang="en-IN" sz="1800" u="sng" dirty="0" smtClean="0">
                <a:solidFill>
                  <a:schemeClr val="tx1"/>
                </a:solidFill>
              </a:rPr>
              <a:t> Patel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				3. </a:t>
            </a:r>
            <a:r>
              <a:rPr lang="en-IN" sz="1800" u="sng" dirty="0" err="1" smtClean="0">
                <a:solidFill>
                  <a:schemeClr val="tx1"/>
                </a:solidFill>
              </a:rPr>
              <a:t>Yatin</a:t>
            </a:r>
            <a:r>
              <a:rPr lang="en-IN" sz="1800" u="sng" dirty="0" smtClean="0">
                <a:solidFill>
                  <a:schemeClr val="tx1"/>
                </a:solidFill>
              </a:rPr>
              <a:t> </a:t>
            </a:r>
            <a:r>
              <a:rPr lang="en-IN" sz="1800" u="sng" dirty="0" err="1" smtClean="0">
                <a:solidFill>
                  <a:schemeClr val="tx1"/>
                </a:solidFill>
              </a:rPr>
              <a:t>Kalra</a:t>
            </a:r>
            <a:endParaRPr lang="en-IN" sz="1800" u="sng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				4. </a:t>
            </a:r>
            <a:r>
              <a:rPr lang="en-IN" sz="1800" u="sng" dirty="0" smtClean="0">
                <a:solidFill>
                  <a:schemeClr val="tx1"/>
                </a:solidFill>
              </a:rPr>
              <a:t>Deepak Sharma</a:t>
            </a:r>
          </a:p>
          <a:p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u="sng" dirty="0" smtClean="0">
                <a:solidFill>
                  <a:schemeClr val="tx1"/>
                </a:solidFill>
              </a:rPr>
              <a:t>GUIDE:</a:t>
            </a:r>
            <a:r>
              <a:rPr lang="en-IN" sz="1800" dirty="0" smtClean="0">
                <a:solidFill>
                  <a:schemeClr val="tx1"/>
                </a:solidFill>
              </a:rPr>
              <a:t>		</a:t>
            </a:r>
            <a:r>
              <a:rPr lang="en-IN" sz="1800" u="sng" dirty="0" err="1" smtClean="0">
                <a:solidFill>
                  <a:schemeClr val="tx1"/>
                </a:solidFill>
              </a:rPr>
              <a:t>Prof.</a:t>
            </a:r>
            <a:r>
              <a:rPr lang="en-IN" sz="1800" u="sng" dirty="0" smtClean="0">
                <a:solidFill>
                  <a:schemeClr val="tx1"/>
                </a:solidFill>
              </a:rPr>
              <a:t> Rahul </a:t>
            </a:r>
            <a:r>
              <a:rPr lang="en-IN" sz="1800" u="sng" dirty="0" err="1" smtClean="0">
                <a:solidFill>
                  <a:schemeClr val="tx1"/>
                </a:solidFill>
              </a:rPr>
              <a:t>Ambekar</a:t>
            </a:r>
            <a:endParaRPr lang="en-IN" sz="1800" u="sng" dirty="0" smtClean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u="sng" dirty="0" smtClean="0">
                <a:solidFill>
                  <a:schemeClr val="tx1"/>
                </a:solidFill>
              </a:rPr>
              <a:t>CO-GUIDE:</a:t>
            </a:r>
            <a:r>
              <a:rPr lang="en-IN" sz="1800" dirty="0" smtClean="0">
                <a:solidFill>
                  <a:schemeClr val="tx1"/>
                </a:solidFill>
              </a:rPr>
              <a:t>	</a:t>
            </a:r>
            <a:r>
              <a:rPr lang="en-IN" sz="1800" u="sng" dirty="0" err="1" smtClean="0">
                <a:solidFill>
                  <a:schemeClr val="tx1"/>
                </a:solidFill>
              </a:rPr>
              <a:t>Prof.</a:t>
            </a:r>
            <a:r>
              <a:rPr lang="en-IN" sz="1800" u="sng" dirty="0" smtClean="0">
                <a:solidFill>
                  <a:schemeClr val="tx1"/>
                </a:solidFill>
              </a:rPr>
              <a:t> Vishal </a:t>
            </a:r>
            <a:r>
              <a:rPr lang="en-IN" sz="1800" u="sng" dirty="0" err="1" smtClean="0">
                <a:solidFill>
                  <a:schemeClr val="tx1"/>
                </a:solidFill>
              </a:rPr>
              <a:t>Badgujar</a:t>
            </a:r>
            <a:endParaRPr lang="en-IN" sz="1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ARCHITECTURE</a:t>
            </a:r>
            <a:endParaRPr lang="en-IN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9" y="1637806"/>
            <a:ext cx="10921284" cy="5059207"/>
          </a:xfrm>
        </p:spPr>
      </p:pic>
    </p:spTree>
    <p:extLst>
      <p:ext uri="{BB962C8B-B14F-4D97-AF65-F5344CB8AC3E}">
        <p14:creationId xmlns:p14="http://schemas.microsoft.com/office/powerpoint/2010/main" val="4175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PEOJECT SCOPE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84102"/>
            <a:ext cx="10993193" cy="4997002"/>
          </a:xfrm>
        </p:spPr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automated irrigation </a:t>
            </a:r>
            <a:r>
              <a:rPr lang="en-IN" sz="2000" dirty="0" smtClean="0">
                <a:solidFill>
                  <a:schemeClr val="tx1"/>
                </a:solidFill>
              </a:rPr>
              <a:t>system </a:t>
            </a:r>
            <a:r>
              <a:rPr lang="en-IN" sz="2000" dirty="0">
                <a:solidFill>
                  <a:schemeClr val="tx1"/>
                </a:solidFill>
              </a:rPr>
              <a:t>helps to optimize the use of water for irrigation purpose. The water consumption will be  reduced with the implementation of soil-moisture based automated irrigation </a:t>
            </a:r>
            <a:r>
              <a:rPr lang="en-IN" sz="2000" dirty="0" smtClean="0">
                <a:solidFill>
                  <a:schemeClr val="tx1"/>
                </a:solidFill>
              </a:rPr>
              <a:t>system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IN" sz="2000" dirty="0">
                <a:solidFill>
                  <a:schemeClr val="tx1"/>
                </a:solidFill>
              </a:rPr>
              <a:t>The technique can be used for application of accurate amount of fertilizer, water, pesticide etc. to enhance productivity and excellence. 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Alarm System can be used to alert the Farmer/Land Owner in case of any Unusual activities on the field </a:t>
            </a:r>
            <a:endParaRPr lang="en-IN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Providing Different types of Irrigation according to crops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80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CONCLUSION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674254"/>
            <a:ext cx="10766738" cy="4906849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irrigation system uses optimal resources to improve the efficiency of the irrigation.	</a:t>
            </a:r>
          </a:p>
          <a:p>
            <a:pPr marL="342900" indent="-3429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According to the soil parameters the automation is achieved by turning the motor on and off using threshold values embedded in the code.</a:t>
            </a:r>
          </a:p>
          <a:p>
            <a:pPr marL="342900" indent="-3429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status of the same is alerted to the users through </a:t>
            </a:r>
            <a:r>
              <a:rPr lang="en-IN" sz="2000" dirty="0" smtClean="0">
                <a:solidFill>
                  <a:schemeClr val="tx1"/>
                </a:solidFill>
              </a:rPr>
              <a:t>messages. </a:t>
            </a:r>
            <a:r>
              <a:rPr lang="en-IN" sz="2000" dirty="0" smtClean="0">
                <a:solidFill>
                  <a:schemeClr val="tx1"/>
                </a:solidFill>
              </a:rPr>
              <a:t>The same principle is also </a:t>
            </a:r>
            <a:r>
              <a:rPr lang="en-IN" sz="2000" dirty="0" err="1" smtClean="0">
                <a:solidFill>
                  <a:schemeClr val="tx1"/>
                </a:solidFill>
              </a:rPr>
              <a:t>extentend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to access the data from cloud.</a:t>
            </a:r>
          </a:p>
          <a:p>
            <a:pPr marL="342900" indent="-3429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extension of this project can be use of solar panels in the project to run the motor to save energy.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REFERENCES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609860"/>
            <a:ext cx="11243257" cy="4971244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[</a:t>
            </a:r>
            <a:r>
              <a:rPr lang="en-IN" sz="2000" dirty="0">
                <a:solidFill>
                  <a:schemeClr val="tx1"/>
                </a:solidFill>
              </a:rPr>
              <a:t>1</a:t>
            </a:r>
            <a:r>
              <a:rPr lang="en-IN" sz="2000" dirty="0" smtClean="0">
                <a:solidFill>
                  <a:schemeClr val="tx1"/>
                </a:solidFill>
              </a:rPr>
              <a:t>]  </a:t>
            </a:r>
            <a:r>
              <a:rPr lang="en-IN" sz="2000" dirty="0" err="1">
                <a:solidFill>
                  <a:schemeClr val="tx1"/>
                </a:solidFill>
              </a:rPr>
              <a:t>R.Suresh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S.Gopinath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K.Govindaraju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T.Devika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N.SuthanthiraVanitha</a:t>
            </a:r>
            <a:r>
              <a:rPr lang="en-US" sz="2000" dirty="0">
                <a:solidFill>
                  <a:schemeClr val="tx1"/>
                </a:solidFill>
              </a:rPr>
              <a:t>, “GSM based Automated Irrigation </a:t>
            </a:r>
            <a:r>
              <a:rPr lang="en-IN" sz="2000" dirty="0">
                <a:solidFill>
                  <a:schemeClr val="tx1"/>
                </a:solidFill>
              </a:rPr>
              <a:t>Control using </a:t>
            </a:r>
            <a:r>
              <a:rPr lang="en-IN" sz="2000" dirty="0" err="1">
                <a:solidFill>
                  <a:schemeClr val="tx1"/>
                </a:solidFill>
              </a:rPr>
              <a:t>Raingun</a:t>
            </a:r>
            <a:r>
              <a:rPr lang="en-IN" sz="2000" dirty="0">
                <a:solidFill>
                  <a:schemeClr val="tx1"/>
                </a:solidFill>
              </a:rPr>
              <a:t> Irrigation System”, International Journal </a:t>
            </a:r>
            <a:r>
              <a:rPr lang="en-US" sz="2000" dirty="0">
                <a:solidFill>
                  <a:schemeClr val="tx1"/>
                </a:solidFill>
              </a:rPr>
              <a:t>of Advanced Research in Computer and Communication Engineering Vol. 3, Issue 2, February 2014.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[2]  </a:t>
            </a:r>
            <a:r>
              <a:rPr lang="en-IN" sz="2000" dirty="0">
                <a:solidFill>
                  <a:schemeClr val="tx1"/>
                </a:solidFill>
              </a:rPr>
              <a:t>P. </a:t>
            </a:r>
            <a:r>
              <a:rPr lang="en-IN" sz="2000" dirty="0" err="1">
                <a:solidFill>
                  <a:schemeClr val="tx1"/>
                </a:solidFill>
              </a:rPr>
              <a:t>Rajalakshmi</a:t>
            </a:r>
            <a:r>
              <a:rPr lang="en-IN" sz="2000" dirty="0">
                <a:solidFill>
                  <a:schemeClr val="tx1"/>
                </a:solidFill>
              </a:rPr>
              <a:t> and S Devi </a:t>
            </a:r>
            <a:r>
              <a:rPr lang="en-IN" sz="2000" dirty="0" err="1">
                <a:solidFill>
                  <a:schemeClr val="tx1"/>
                </a:solidFill>
              </a:rPr>
              <a:t>Mahalakshmi</a:t>
            </a:r>
            <a:r>
              <a:rPr lang="en-IN" sz="2000" dirty="0">
                <a:solidFill>
                  <a:schemeClr val="tx1"/>
                </a:solidFill>
              </a:rPr>
              <a:t> “IOT Based Crop- </a:t>
            </a:r>
            <a:r>
              <a:rPr lang="en-US" sz="2000" dirty="0">
                <a:solidFill>
                  <a:schemeClr val="tx1"/>
                </a:solidFill>
              </a:rPr>
              <a:t>Field Monitoring And Irrigation Automation” Intelligent Systems and Control (ISCO), 2016 10th International </a:t>
            </a:r>
            <a:r>
              <a:rPr lang="en-IN" sz="2000" dirty="0">
                <a:solidFill>
                  <a:schemeClr val="tx1"/>
                </a:solidFill>
              </a:rPr>
              <a:t>conference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[3]  </a:t>
            </a:r>
            <a:r>
              <a:rPr lang="es-ES" sz="2000" dirty="0">
                <a:solidFill>
                  <a:schemeClr val="tx1"/>
                </a:solidFill>
              </a:rPr>
              <a:t>Joaquín Gutiérrez, Juan Francisco Villa-Medina, Alejandra </a:t>
            </a:r>
            <a:r>
              <a:rPr lang="pt-BR" sz="2000" dirty="0">
                <a:solidFill>
                  <a:schemeClr val="tx1"/>
                </a:solidFill>
              </a:rPr>
              <a:t>Nieto-Garibay, and Miguel Ángel Porta-Gándara “Automated </a:t>
            </a:r>
            <a:r>
              <a:rPr lang="en-US" sz="2000" dirty="0">
                <a:solidFill>
                  <a:schemeClr val="tx1"/>
                </a:solidFill>
              </a:rPr>
              <a:t>Irrigation System Using a Wireless Sensor Network and GPRS </a:t>
            </a:r>
            <a:r>
              <a:rPr lang="fr-FR" sz="2000" dirty="0">
                <a:solidFill>
                  <a:schemeClr val="tx1"/>
                </a:solidFill>
              </a:rPr>
              <a:t>Module” IEEE TRANSACTIONS ON INSTRUMENTATION </a:t>
            </a:r>
            <a:r>
              <a:rPr lang="en-US" sz="2000" dirty="0">
                <a:solidFill>
                  <a:schemeClr val="tx1"/>
                </a:solidFill>
              </a:rPr>
              <a:t>AND MEASUREMENT, VOL. 63, NO. 1, JANUARY 2014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0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55" y="2189795"/>
            <a:ext cx="10515600" cy="238760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0282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ABSTRACT</a:t>
            </a:r>
            <a:endParaRPr lang="en-IN" sz="6000" dirty="0"/>
          </a:p>
        </p:txBody>
      </p:sp>
      <p:sp>
        <p:nvSpPr>
          <p:cNvPr id="3" name="Rectangle 2"/>
          <p:cNvSpPr/>
          <p:nvPr/>
        </p:nvSpPr>
        <p:spPr>
          <a:xfrm>
            <a:off x="167426" y="1556583"/>
            <a:ext cx="1183568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IN" sz="2400" dirty="0" smtClean="0">
                <a:ea typeface="Segoe UI Symbol" panose="020B0502040204020203" pitchFamily="34" charset="0"/>
                <a:cs typeface="Times New Roman" pitchFamily="18" charset="0"/>
              </a:rPr>
              <a:t>In this project </a:t>
            </a:r>
            <a:r>
              <a:rPr lang="en-IN" sz="2400" b="1" dirty="0" smtClean="0">
                <a:ea typeface="Segoe UI Symbol" panose="020B0502040204020203" pitchFamily="34" charset="0"/>
                <a:cs typeface="Times New Roman" pitchFamily="18" charset="0"/>
              </a:rPr>
              <a:t>“Smart Irrigation System” with embedded technology and </a:t>
            </a:r>
            <a:r>
              <a:rPr lang="en-IN" sz="2400" b="1" dirty="0" err="1" smtClean="0">
                <a:ea typeface="Segoe UI Symbol" panose="020B0502040204020203" pitchFamily="34" charset="0"/>
                <a:cs typeface="Times New Roman" pitchFamily="18" charset="0"/>
              </a:rPr>
              <a:t>IoT</a:t>
            </a:r>
            <a:r>
              <a:rPr lang="en-IN" sz="2400" dirty="0" smtClean="0">
                <a:ea typeface="Segoe UI Symbol" panose="020B0502040204020203" pitchFamily="34" charset="0"/>
                <a:cs typeface="Times New Roman" pitchFamily="18" charset="0"/>
              </a:rPr>
              <a:t> we have designed automated irrigation system for the Indian scenario. </a:t>
            </a:r>
          </a:p>
          <a:p>
            <a:pPr marL="457200" indent="-457200">
              <a:buAutoNum type="arabicParenR"/>
            </a:pPr>
            <a:endParaRPr lang="en-IN" sz="2400" dirty="0" smtClean="0">
              <a:ea typeface="Segoe UI Symbol" panose="020B0502040204020203" pitchFamily="34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endParaRPr lang="en-IN" sz="2400" dirty="0" smtClean="0">
              <a:ea typeface="Segoe UI Symbol" panose="020B0502040204020203" pitchFamily="34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IN" sz="2400" dirty="0" smtClean="0">
                <a:ea typeface="Segoe UI Symbol" panose="020B0502040204020203" pitchFamily="34" charset="0"/>
                <a:cs typeface="Times New Roman" pitchFamily="18" charset="0"/>
              </a:rPr>
              <a:t>Our </a:t>
            </a:r>
            <a:r>
              <a:rPr lang="en-IN" sz="2400" dirty="0" smtClean="0">
                <a:cs typeface="Times New Roman" pitchFamily="18" charset="0"/>
              </a:rPr>
              <a:t>system is able </a:t>
            </a:r>
            <a:r>
              <a:rPr lang="en-IN" sz="2400" b="1" dirty="0" smtClean="0">
                <a:cs typeface="Times New Roman" pitchFamily="18" charset="0"/>
              </a:rPr>
              <a:t>to deliver optimal water to plants </a:t>
            </a:r>
            <a:r>
              <a:rPr lang="en-IN" sz="2400" dirty="0" smtClean="0">
                <a:cs typeface="Times New Roman" pitchFamily="18" charset="0"/>
              </a:rPr>
              <a:t>based on moisture , light and temperature levels which are obtained through sensors. </a:t>
            </a:r>
          </a:p>
          <a:p>
            <a:pPr marL="457200" indent="-457200">
              <a:buAutoNum type="arabicParenR"/>
            </a:pPr>
            <a:endParaRPr lang="en-IN" sz="2400" dirty="0">
              <a:cs typeface="Times New Roman" pitchFamily="18" charset="0"/>
            </a:endParaRPr>
          </a:p>
          <a:p>
            <a:pPr marL="457200" indent="-457200">
              <a:buAutoNum type="arabicParenR"/>
            </a:pPr>
            <a:endParaRPr lang="en-IN" sz="2400" dirty="0"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IN" sz="2400" dirty="0" smtClean="0">
                <a:cs typeface="Times New Roman" pitchFamily="18" charset="0"/>
              </a:rPr>
              <a:t>The farmer will be able to monitor the parameters through </a:t>
            </a:r>
            <a:r>
              <a:rPr lang="en-IN" sz="2400" b="1" dirty="0" smtClean="0">
                <a:cs typeface="Times New Roman" pitchFamily="18" charset="0"/>
              </a:rPr>
              <a:t>the mobile app which is integrated with cloud storage.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4" y="1738648"/>
            <a:ext cx="11044708" cy="46701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Agriculture is the backbone of Indian economy and also biggest sector which amounts to about 70% water </a:t>
            </a:r>
            <a:r>
              <a:rPr lang="en-IN" sz="2400" dirty="0" smtClean="0">
                <a:solidFill>
                  <a:schemeClr val="tx1"/>
                </a:solidFill>
              </a:rPr>
              <a:t>consumption.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Though </a:t>
            </a:r>
            <a:r>
              <a:rPr lang="en-IN" sz="2400" dirty="0">
                <a:solidFill>
                  <a:schemeClr val="tx1"/>
                </a:solidFill>
              </a:rPr>
              <a:t>there are different advancements in technology, farmers prefer continuing with their traditional irrigation </a:t>
            </a:r>
            <a:r>
              <a:rPr lang="en-IN" sz="2400" dirty="0" smtClean="0">
                <a:solidFill>
                  <a:schemeClr val="tx1"/>
                </a:solidFill>
              </a:rPr>
              <a:t>procedures.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In this project we are using Internet Technology &amp; sensors network through which we can control water </a:t>
            </a:r>
            <a:r>
              <a:rPr lang="en-IN" sz="2400" dirty="0" smtClean="0">
                <a:solidFill>
                  <a:schemeClr val="tx1"/>
                </a:solidFill>
              </a:rPr>
              <a:t>wastage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1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continued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648496"/>
            <a:ext cx="11732654" cy="4958365"/>
          </a:xfrm>
        </p:spPr>
        <p:txBody>
          <a:bodyPr>
            <a:noAutofit/>
          </a:bodyPr>
          <a:lstStyle/>
          <a:p>
            <a:pPr marL="342900" indent="-342900">
              <a:buAutoNum type="arabicPlain" startAt="4"/>
            </a:pPr>
            <a:r>
              <a:rPr lang="en-IN" sz="2400" dirty="0" smtClean="0">
                <a:solidFill>
                  <a:schemeClr val="tx1"/>
                </a:solidFill>
              </a:rPr>
              <a:t>IOT </a:t>
            </a:r>
            <a:r>
              <a:rPr lang="en-IN" sz="2400" dirty="0">
                <a:solidFill>
                  <a:schemeClr val="tx1"/>
                </a:solidFill>
              </a:rPr>
              <a:t>is network technology where in a mobile device can be used to monitor the functions of </a:t>
            </a:r>
            <a:r>
              <a:rPr lang="en-IN" sz="2400" dirty="0" smtClean="0">
                <a:solidFill>
                  <a:schemeClr val="tx1"/>
                </a:solidFill>
              </a:rPr>
              <a:t>device.</a:t>
            </a:r>
          </a:p>
          <a:p>
            <a:pPr marL="342900" indent="-342900">
              <a:buAutoNum type="arabicPlain" startAt="4"/>
            </a:pPr>
            <a:r>
              <a:rPr lang="en-IN" sz="2400" dirty="0" smtClean="0">
                <a:solidFill>
                  <a:schemeClr val="tx1"/>
                </a:solidFill>
              </a:rPr>
              <a:t>In this project we </a:t>
            </a:r>
            <a:r>
              <a:rPr lang="en-IN" sz="2400" dirty="0">
                <a:solidFill>
                  <a:schemeClr val="tx1"/>
                </a:solidFill>
              </a:rPr>
              <a:t>are storing data to cloud storage, through which we can access and modify our data </a:t>
            </a:r>
            <a:r>
              <a:rPr lang="en-IN" sz="2400" dirty="0" smtClean="0">
                <a:solidFill>
                  <a:schemeClr val="tx1"/>
                </a:solidFill>
              </a:rPr>
              <a:t>easily.</a:t>
            </a:r>
          </a:p>
          <a:p>
            <a:pPr marL="342900" indent="-342900">
              <a:buAutoNum type="arabicPlain" startAt="4"/>
            </a:pP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project helps the farmers to irrigate the farmland in an efficient manner with automated irrigation system based on soil moisture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89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OBJECTIVES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17" y="1635616"/>
            <a:ext cx="5714900" cy="48295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Our goal in this project is to help the farmers with their crop yields by using mobile app.</a:t>
            </a:r>
          </a:p>
          <a:p>
            <a:pPr marL="457200" indent="-457200">
              <a:buAutoNum type="arabicPeriod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To use water resource as effectively and optimal as  possible.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5" y="1725770"/>
            <a:ext cx="5370490" cy="47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LITERATURE REVIEW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2" y="1442434"/>
            <a:ext cx="11012310" cy="5228821"/>
          </a:xfrm>
        </p:spPr>
        <p:txBody>
          <a:bodyPr>
            <a:normAutofit/>
          </a:bodyPr>
          <a:lstStyle/>
          <a:p>
            <a:r>
              <a:rPr lang="en-IN" dirty="0" smtClean="0"/>
              <a:t>	</a:t>
            </a:r>
            <a:r>
              <a:rPr lang="en-IN" sz="1800" dirty="0" smtClean="0">
                <a:solidFill>
                  <a:schemeClr val="tx1"/>
                </a:solidFill>
              </a:rPr>
              <a:t>There have been many studies done on the area of smart irrigation system.</a:t>
            </a:r>
          </a:p>
          <a:p>
            <a:endParaRPr lang="en-IN" sz="1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34158"/>
              </p:ext>
            </p:extLst>
          </p:nvPr>
        </p:nvGraphicFramePr>
        <p:xfrm>
          <a:off x="360607" y="2046186"/>
          <a:ext cx="11616744" cy="4625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308"/>
                <a:gridCol w="2640170"/>
                <a:gridCol w="4250028"/>
                <a:gridCol w="4121238"/>
              </a:tblGrid>
              <a:tr h="1156267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Sr.</a:t>
                      </a:r>
                    </a:p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Demerits</a:t>
                      </a:r>
                      <a:endParaRPr lang="en-IN" dirty="0"/>
                    </a:p>
                  </a:txBody>
                  <a:tcPr/>
                </a:tc>
              </a:tr>
              <a:tr h="1156267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Rajalakshmi.P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Mrs.S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Devi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Mahalakshmi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First to introduce the concept storing sensor data to database.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transmission is not secure ,data can lose in between transmission.</a:t>
                      </a:r>
                      <a:endParaRPr lang="en-IN" dirty="0"/>
                    </a:p>
                  </a:txBody>
                  <a:tcPr/>
                </a:tc>
              </a:tr>
              <a:tr h="1156267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Jia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Uddin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entire system is driven using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solar power to overcome the use of electricity.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Involves two levels of decision making to turn the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motor ON/OFF</a:t>
                      </a:r>
                      <a:endParaRPr lang="en-IN" dirty="0"/>
                    </a:p>
                  </a:txBody>
                  <a:tcPr/>
                </a:tc>
              </a:tr>
              <a:tr h="1156267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 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system is based on microcontroller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that results in lower power consumption.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Involves interfacing of two communicating devices to turn the motor on and off.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PROBLEM  DEFINITION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815922"/>
            <a:ext cx="11603863" cy="4739424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chemeClr val="tx1"/>
                </a:solidFill>
              </a:rPr>
              <a:t>PROBLEM</a:t>
            </a:r>
            <a:r>
              <a:rPr lang="en-IN" sz="1800" dirty="0" smtClean="0">
                <a:solidFill>
                  <a:schemeClr val="tx1"/>
                </a:solidFill>
              </a:rPr>
              <a:t>:     System can also potentially over-water a lawn if the irrigation system waters during one part of the 	       day and then there is rainfall in another part of the day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POTENTIAL SOLUTION</a:t>
            </a:r>
            <a:r>
              <a:rPr lang="en-IN" sz="1800" dirty="0" smtClean="0">
                <a:solidFill>
                  <a:schemeClr val="tx1"/>
                </a:solidFill>
              </a:rPr>
              <a:t>: 1) System can determine the best days to water during the course of a week. </a:t>
            </a:r>
          </a:p>
          <a:p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dirty="0" smtClean="0">
                <a:solidFill>
                  <a:schemeClr val="tx1"/>
                </a:solidFill>
              </a:rPr>
              <a:t>	        2) Determine total water volume/rain fall to prevent over-watering.</a:t>
            </a:r>
          </a:p>
          <a:p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dirty="0" smtClean="0">
                <a:solidFill>
                  <a:schemeClr val="tx1"/>
                </a:solidFill>
              </a:rPr>
              <a:t>	        3) The controller program and setting can be defined or modified through a web interface.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CHALLENGES</a:t>
            </a:r>
            <a:r>
              <a:rPr lang="en-IN" sz="1800" dirty="0" smtClean="0">
                <a:solidFill>
                  <a:schemeClr val="tx1"/>
                </a:solidFill>
              </a:rPr>
              <a:t>: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1) Finding a way to interface to weather forecast information to the control unit.</a:t>
            </a:r>
          </a:p>
          <a:p>
            <a:r>
              <a:rPr lang="en-IN" sz="1800" dirty="0">
                <a:solidFill>
                  <a:schemeClr val="tx1"/>
                </a:solidFill>
              </a:rPr>
              <a:t>	 </a:t>
            </a:r>
            <a:r>
              <a:rPr lang="en-IN" sz="1800" dirty="0" smtClean="0">
                <a:solidFill>
                  <a:schemeClr val="tx1"/>
                </a:solidFill>
              </a:rPr>
              <a:t>       2)  It might also be difficult to capture the rainfall volume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1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PROPOSED SYSTEM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6" y="1568047"/>
            <a:ext cx="11629622" cy="511608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 	</a:t>
            </a:r>
            <a:r>
              <a:rPr lang="en-US" sz="2100" dirty="0" smtClean="0">
                <a:solidFill>
                  <a:schemeClr val="tx1"/>
                </a:solidFill>
              </a:rPr>
              <a:t>Our system consists of three sensors  each of this are designed to have threshold values that are divided into different levels in our code :</a:t>
            </a:r>
          </a:p>
          <a:p>
            <a:pPr marL="342900" indent="-342900">
              <a:buAutoNum type="arabicParenR"/>
            </a:pPr>
            <a:r>
              <a:rPr lang="en-US" sz="2100" b="1" dirty="0" smtClean="0">
                <a:solidFill>
                  <a:schemeClr val="tx1"/>
                </a:solidFill>
              </a:rPr>
              <a:t>Soil moisture sensor</a:t>
            </a:r>
            <a:r>
              <a:rPr lang="en-US" sz="2100" dirty="0" smtClean="0">
                <a:solidFill>
                  <a:schemeClr val="tx1"/>
                </a:solidFill>
              </a:rPr>
              <a:t>:  Measures the amount of moisture content present in the soil.</a:t>
            </a:r>
          </a:p>
          <a:p>
            <a:pPr marL="342900" indent="-342900">
              <a:buAutoNum type="arabicParenR"/>
            </a:pPr>
            <a:r>
              <a:rPr lang="en-US" sz="2100" b="1" dirty="0" smtClean="0">
                <a:solidFill>
                  <a:schemeClr val="tx1"/>
                </a:solidFill>
              </a:rPr>
              <a:t>Temperature sensor</a:t>
            </a:r>
            <a:r>
              <a:rPr lang="en-US" sz="2100" dirty="0" smtClean="0">
                <a:solidFill>
                  <a:schemeClr val="tx1"/>
                </a:solidFill>
              </a:rPr>
              <a:t>:   Records the temperature of the surroundings.</a:t>
            </a:r>
          </a:p>
          <a:p>
            <a:pPr marL="342900" indent="-342900">
              <a:buAutoNum type="arabicParenR"/>
            </a:pPr>
            <a:r>
              <a:rPr lang="en-US" sz="2100" b="1" dirty="0" smtClean="0">
                <a:solidFill>
                  <a:schemeClr val="tx1"/>
                </a:solidFill>
              </a:rPr>
              <a:t>Luminosity sensor</a:t>
            </a:r>
            <a:r>
              <a:rPr lang="en-US" sz="2100" dirty="0" smtClean="0">
                <a:solidFill>
                  <a:schemeClr val="tx1"/>
                </a:solidFill>
              </a:rPr>
              <a:t>:      Used to measure the intensity of light falling on the plant.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4</a:t>
            </a:r>
            <a:r>
              <a:rPr lang="en-US" sz="2100" b="1" dirty="0" smtClean="0">
                <a:solidFill>
                  <a:schemeClr val="tx1"/>
                </a:solidFill>
              </a:rPr>
              <a:t>) </a:t>
            </a:r>
            <a:r>
              <a:rPr lang="en-US" sz="2100" b="1" dirty="0" err="1" smtClean="0">
                <a:solidFill>
                  <a:schemeClr val="tx1"/>
                </a:solidFill>
              </a:rPr>
              <a:t>Arduino</a:t>
            </a:r>
            <a:r>
              <a:rPr lang="en-US" sz="2100" b="1" dirty="0" smtClean="0">
                <a:solidFill>
                  <a:schemeClr val="tx1"/>
                </a:solidFill>
              </a:rPr>
              <a:t> Uno</a:t>
            </a:r>
            <a:r>
              <a:rPr lang="en-US" sz="2100" dirty="0">
                <a:solidFill>
                  <a:schemeClr val="tx1"/>
                </a:solidFill>
              </a:rPr>
              <a:t>: The sensors are interfaced to </a:t>
            </a:r>
            <a:r>
              <a:rPr lang="en-US" sz="2100" dirty="0" err="1">
                <a:solidFill>
                  <a:schemeClr val="tx1"/>
                </a:solidFill>
              </a:rPr>
              <a:t>Arduino</a:t>
            </a:r>
            <a:r>
              <a:rPr lang="en-US" sz="2100" dirty="0">
                <a:solidFill>
                  <a:schemeClr val="tx1"/>
                </a:solidFill>
              </a:rPr>
              <a:t> Uno which is  a 14 I/O </a:t>
            </a:r>
            <a:r>
              <a:rPr lang="en-US" sz="2100" dirty="0" smtClean="0">
                <a:solidFill>
                  <a:schemeClr val="tx1"/>
                </a:solidFill>
              </a:rPr>
              <a:t>pin. It is used to 		interface all the sensors and actuators conveniently. It is also interfaced with the 		</a:t>
            </a:r>
            <a:r>
              <a:rPr lang="en-US" sz="2100" dirty="0" err="1" smtClean="0">
                <a:solidFill>
                  <a:schemeClr val="tx1"/>
                </a:solidFill>
              </a:rPr>
              <a:t>Wifi</a:t>
            </a:r>
            <a:r>
              <a:rPr lang="en-US" sz="2100" dirty="0" smtClean="0">
                <a:solidFill>
                  <a:schemeClr val="tx1"/>
                </a:solidFill>
              </a:rPr>
              <a:t> module and Bluetooth </a:t>
            </a:r>
            <a:r>
              <a:rPr lang="en-US" sz="2100" dirty="0" err="1" smtClean="0">
                <a:solidFill>
                  <a:schemeClr val="tx1"/>
                </a:solidFill>
              </a:rPr>
              <a:t>module.The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Arduino</a:t>
            </a:r>
            <a:r>
              <a:rPr lang="en-US" sz="2100" dirty="0" smtClean="0">
                <a:solidFill>
                  <a:schemeClr val="tx1"/>
                </a:solidFill>
              </a:rPr>
              <a:t> is where all code is dumped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PROPOSED SYSTEM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1825625"/>
            <a:ext cx="11629622" cy="465244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5)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Relay and pump</a:t>
            </a:r>
            <a:r>
              <a:rPr lang="en-IN" sz="2000" dirty="0" smtClean="0">
                <a:solidFill>
                  <a:schemeClr val="tx1"/>
                </a:solidFill>
              </a:rPr>
              <a:t>: Controlled by interfacing it to a microcontroller, The pump is </a:t>
            </a:r>
            <a:r>
              <a:rPr lang="en-IN" sz="2000" dirty="0" err="1" smtClean="0">
                <a:solidFill>
                  <a:schemeClr val="tx1"/>
                </a:solidFill>
              </a:rPr>
              <a:t>triggred</a:t>
            </a:r>
            <a:r>
              <a:rPr lang="en-IN" sz="2000" dirty="0" smtClean="0">
                <a:solidFill>
                  <a:schemeClr val="tx1"/>
                </a:solidFill>
              </a:rPr>
              <a:t> ON/OFF by 		      the relay.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6</a:t>
            </a:r>
            <a:r>
              <a:rPr lang="en-IN" sz="2000" b="1" dirty="0" smtClean="0">
                <a:solidFill>
                  <a:schemeClr val="tx1"/>
                </a:solidFill>
              </a:rPr>
              <a:t>) Wi-Fi module: </a:t>
            </a:r>
            <a:r>
              <a:rPr lang="en-IN" sz="2000" dirty="0" smtClean="0">
                <a:solidFill>
                  <a:schemeClr val="tx1"/>
                </a:solidFill>
              </a:rPr>
              <a:t>Used to transmit all the data from sensors to the cloud storage.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7</a:t>
            </a:r>
            <a:r>
              <a:rPr lang="en-IN" sz="2000" b="1" dirty="0" smtClean="0">
                <a:solidFill>
                  <a:schemeClr val="tx1"/>
                </a:solidFill>
              </a:rPr>
              <a:t>) Cloud  : </a:t>
            </a:r>
            <a:r>
              <a:rPr lang="en-IN" sz="2000" dirty="0" smtClean="0">
                <a:solidFill>
                  <a:schemeClr val="tx1"/>
                </a:solidFill>
              </a:rPr>
              <a:t>It is free open source service provides space to store and analyse data</a:t>
            </a:r>
            <a:r>
              <a:rPr lang="en-IN" sz="1800" dirty="0" smtClean="0">
                <a:solidFill>
                  <a:schemeClr val="tx1"/>
                </a:solidFill>
              </a:rPr>
              <a:t>. 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1069</TotalTime>
  <Words>528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Segoe UI Symbol</vt:lpstr>
      <vt:lpstr>Times New Roman</vt:lpstr>
      <vt:lpstr>WelcomeDoc</vt:lpstr>
      <vt:lpstr>IoT BASED SMART IRRIGATION SYSTEM</vt:lpstr>
      <vt:lpstr>ABSTRACT</vt:lpstr>
      <vt:lpstr>INTRODUCTION</vt:lpstr>
      <vt:lpstr>continued</vt:lpstr>
      <vt:lpstr>OBJECTIVES</vt:lpstr>
      <vt:lpstr>LITERATURE REVIEW</vt:lpstr>
      <vt:lpstr>PROBLEM  DEFINITION</vt:lpstr>
      <vt:lpstr>PROPOSED SYSTEM</vt:lpstr>
      <vt:lpstr>PROPOSED SYSTEM</vt:lpstr>
      <vt:lpstr>ARCHITECTURE</vt:lpstr>
      <vt:lpstr>PEOJECT SCOPE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Windows User</dc:creator>
  <cp:keywords/>
  <cp:lastModifiedBy>Windows User</cp:lastModifiedBy>
  <cp:revision>52</cp:revision>
  <dcterms:created xsi:type="dcterms:W3CDTF">2018-08-09T06:32:23Z</dcterms:created>
  <dcterms:modified xsi:type="dcterms:W3CDTF">2018-10-31T05:12:38Z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