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881C779-927B-40D4-BC69-C1DB43620AA3}">
  <a:tblStyle styleId="{C881C779-927B-40D4-BC69-C1DB43620A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2b434e06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2b434e06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2b434e06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2b434e06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2b434e06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2b434e06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2b6dd29b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2b6dd29b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2396f63a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2396f63a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2b434e06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2b434e06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2b434e0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2b434e0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2b434e06e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2b434e06e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2b434e06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2b434e06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4b173d3f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4b173d3f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2b434e06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2b434e06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2396f63a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2396f63a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2c32650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2c32650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12.xml"/><Relationship Id="rId4" Type="http://schemas.openxmlformats.org/officeDocument/2006/relationships/slide" Target="/ppt/slides/slide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txBox="1"/>
          <p:nvPr>
            <p:ph idx="1" type="subTitle"/>
          </p:nvPr>
        </p:nvSpPr>
        <p:spPr>
          <a:xfrm>
            <a:off x="0" y="1197166"/>
            <a:ext cx="9144000" cy="3771900"/>
          </a:xfrm>
          <a:prstGeom prst="rect">
            <a:avLst/>
          </a:prstGeom>
        </p:spPr>
        <p:txBody>
          <a:bodyPr anchorCtr="0" anchor="b" bIns="91425" lIns="91425" spcFirstLastPara="1" rIns="91425" wrap="square" tIns="91425">
            <a:noAutofit/>
          </a:bodyPr>
          <a:lstStyle/>
          <a:p>
            <a:pPr indent="-280987" lvl="0" marL="403225" rtl="0" algn="ctr">
              <a:lnSpc>
                <a:spcPct val="80000"/>
              </a:lnSpc>
              <a:spcBef>
                <a:spcPts val="0"/>
              </a:spcBef>
              <a:spcAft>
                <a:spcPts val="0"/>
              </a:spcAft>
              <a:buNone/>
            </a:pPr>
            <a:r>
              <a:t/>
            </a:r>
            <a:endParaRPr b="1">
              <a:solidFill>
                <a:schemeClr val="dk2"/>
              </a:solidFill>
              <a:latin typeface="Times New Roman"/>
              <a:ea typeface="Times New Roman"/>
              <a:cs typeface="Times New Roman"/>
              <a:sym typeface="Times New Roman"/>
            </a:endParaRPr>
          </a:p>
          <a:p>
            <a:pPr indent="-280987" lvl="0" marL="403225" rtl="0" algn="ctr">
              <a:lnSpc>
                <a:spcPct val="80000"/>
              </a:lnSpc>
              <a:spcBef>
                <a:spcPts val="0"/>
              </a:spcBef>
              <a:spcAft>
                <a:spcPts val="0"/>
              </a:spcAft>
              <a:buNone/>
            </a:pPr>
            <a:r>
              <a:t/>
            </a:r>
            <a:endParaRPr b="1">
              <a:solidFill>
                <a:schemeClr val="dk2"/>
              </a:solidFill>
              <a:latin typeface="Times New Roman"/>
              <a:ea typeface="Times New Roman"/>
              <a:cs typeface="Times New Roman"/>
              <a:sym typeface="Times New Roman"/>
            </a:endParaRPr>
          </a:p>
          <a:p>
            <a:pPr indent="-280987" lvl="0" marL="403225" rtl="0" algn="ctr">
              <a:lnSpc>
                <a:spcPct val="80000"/>
              </a:lnSpc>
              <a:spcBef>
                <a:spcPts val="0"/>
              </a:spcBef>
              <a:spcAft>
                <a:spcPts val="0"/>
              </a:spcAft>
              <a:buClr>
                <a:schemeClr val="dk2"/>
              </a:buClr>
              <a:buSzPts val="3400"/>
              <a:buFont typeface="Times New Roman"/>
              <a:buNone/>
            </a:pPr>
            <a:r>
              <a:rPr b="1" lang="en" sz="2200">
                <a:solidFill>
                  <a:schemeClr val="dk2"/>
                </a:solidFill>
                <a:latin typeface="Times New Roman"/>
                <a:ea typeface="Times New Roman"/>
                <a:cs typeface="Times New Roman"/>
                <a:sym typeface="Times New Roman"/>
              </a:rPr>
              <a:t>Dynamic &amp; Proactive Organic Farming : OrganiCrate</a:t>
            </a:r>
            <a:endParaRPr sz="2200">
              <a:solidFill>
                <a:schemeClr val="dk2"/>
              </a:solidFill>
              <a:latin typeface="Arial"/>
              <a:ea typeface="Arial"/>
              <a:cs typeface="Arial"/>
              <a:sym typeface="Arial"/>
            </a:endParaRPr>
          </a:p>
          <a:p>
            <a:pPr indent="-280987" lvl="0" marL="403225" rtl="0" algn="ctr">
              <a:lnSpc>
                <a:spcPct val="80000"/>
              </a:lnSpc>
              <a:spcBef>
                <a:spcPts val="400"/>
              </a:spcBef>
              <a:spcAft>
                <a:spcPts val="0"/>
              </a:spcAft>
              <a:buClr>
                <a:schemeClr val="dk2"/>
              </a:buClr>
              <a:buSzPts val="3000"/>
              <a:buFont typeface="Times New Roman"/>
              <a:buNone/>
            </a:pPr>
            <a:r>
              <a:rPr b="1" lang="en" sz="2000">
                <a:solidFill>
                  <a:schemeClr val="dk2"/>
                </a:solidFill>
                <a:latin typeface="Times New Roman"/>
                <a:ea typeface="Times New Roman"/>
                <a:cs typeface="Times New Roman"/>
                <a:sym typeface="Times New Roman"/>
              </a:rPr>
              <a:t>Group No. 9</a:t>
            </a:r>
            <a:endParaRPr sz="2000">
              <a:solidFill>
                <a:schemeClr val="dk2"/>
              </a:solidFill>
              <a:latin typeface="Arial"/>
              <a:ea typeface="Arial"/>
              <a:cs typeface="Arial"/>
              <a:sym typeface="Arial"/>
            </a:endParaRPr>
          </a:p>
          <a:p>
            <a:pPr indent="-280987" lvl="0" marL="403225" rtl="0" algn="ctr">
              <a:lnSpc>
                <a:spcPct val="80000"/>
              </a:lnSpc>
              <a:spcBef>
                <a:spcPts val="400"/>
              </a:spcBef>
              <a:spcAft>
                <a:spcPts val="0"/>
              </a:spcAft>
              <a:buClr>
                <a:schemeClr val="dk2"/>
              </a:buClr>
              <a:buSzPts val="3000"/>
              <a:buFont typeface="Times New Roman"/>
              <a:buNone/>
            </a:pPr>
            <a:r>
              <a:rPr b="1" lang="en" sz="2000">
                <a:solidFill>
                  <a:schemeClr val="dk2"/>
                </a:solidFill>
                <a:latin typeface="Times New Roman"/>
                <a:ea typeface="Times New Roman"/>
                <a:cs typeface="Times New Roman"/>
                <a:sym typeface="Times New Roman"/>
              </a:rPr>
              <a:t>Group members           	Student Id</a:t>
            </a:r>
            <a:endParaRPr sz="2000">
              <a:solidFill>
                <a:schemeClr val="dk2"/>
              </a:solidFill>
              <a:latin typeface="Arial"/>
              <a:ea typeface="Arial"/>
              <a:cs typeface="Arial"/>
              <a:sym typeface="Arial"/>
            </a:endParaRPr>
          </a:p>
          <a:p>
            <a:pPr indent="-342900" lvl="0" marL="457200" rtl="0" algn="ctr">
              <a:lnSpc>
                <a:spcPct val="80000"/>
              </a:lnSpc>
              <a:spcBef>
                <a:spcPts val="400"/>
              </a:spcBef>
              <a:spcAft>
                <a:spcPts val="0"/>
              </a:spcAft>
              <a:buClr>
                <a:schemeClr val="dk2"/>
              </a:buClr>
              <a:buSzPts val="1800"/>
              <a:buFont typeface="Arial"/>
              <a:buAutoNum type="arabicPeriod"/>
            </a:pPr>
            <a:r>
              <a:rPr lang="en">
                <a:solidFill>
                  <a:schemeClr val="dk2"/>
                </a:solidFill>
                <a:latin typeface="Times New Roman"/>
                <a:ea typeface="Times New Roman"/>
                <a:cs typeface="Times New Roman"/>
                <a:sym typeface="Times New Roman"/>
              </a:rPr>
              <a:t>Pranit Kadlag			16204005</a:t>
            </a:r>
            <a:endParaRPr>
              <a:solidFill>
                <a:schemeClr val="dk2"/>
              </a:solidFill>
              <a:latin typeface="Times New Roman"/>
              <a:ea typeface="Times New Roman"/>
              <a:cs typeface="Times New Roman"/>
              <a:sym typeface="Times New Roman"/>
            </a:endParaRPr>
          </a:p>
          <a:p>
            <a:pPr indent="-342900" lvl="0" marL="457200" rtl="0" algn="ctr">
              <a:lnSpc>
                <a:spcPct val="80000"/>
              </a:lnSpc>
              <a:spcBef>
                <a:spcPts val="0"/>
              </a:spcBef>
              <a:spcAft>
                <a:spcPts val="0"/>
              </a:spcAft>
              <a:buClr>
                <a:schemeClr val="dk2"/>
              </a:buClr>
              <a:buSzPts val="1800"/>
              <a:buFont typeface="Times New Roman"/>
              <a:buAutoNum type="arabicPeriod"/>
            </a:pPr>
            <a:r>
              <a:rPr lang="en">
                <a:solidFill>
                  <a:schemeClr val="dk2"/>
                </a:solidFill>
                <a:latin typeface="Times New Roman"/>
                <a:ea typeface="Times New Roman"/>
                <a:cs typeface="Times New Roman"/>
                <a:sym typeface="Times New Roman"/>
              </a:rPr>
              <a:t>Kunal Band 			16204004</a:t>
            </a:r>
            <a:endParaRPr>
              <a:solidFill>
                <a:schemeClr val="dk2"/>
              </a:solidFill>
              <a:latin typeface="Times New Roman"/>
              <a:ea typeface="Times New Roman"/>
              <a:cs typeface="Times New Roman"/>
              <a:sym typeface="Times New Roman"/>
            </a:endParaRPr>
          </a:p>
          <a:p>
            <a:pPr indent="-342900" lvl="0" marL="457200" rtl="0" algn="ctr">
              <a:lnSpc>
                <a:spcPct val="80000"/>
              </a:lnSpc>
              <a:spcBef>
                <a:spcPts val="0"/>
              </a:spcBef>
              <a:spcAft>
                <a:spcPts val="0"/>
              </a:spcAft>
              <a:buClr>
                <a:schemeClr val="dk2"/>
              </a:buClr>
              <a:buSzPts val="1800"/>
              <a:buFont typeface="Times New Roman"/>
              <a:buAutoNum type="arabicPeriod"/>
            </a:pPr>
            <a:r>
              <a:rPr lang="en">
                <a:solidFill>
                  <a:schemeClr val="dk2"/>
                </a:solidFill>
                <a:latin typeface="Times New Roman"/>
                <a:ea typeface="Times New Roman"/>
                <a:cs typeface="Times New Roman"/>
                <a:sym typeface="Times New Roman"/>
              </a:rPr>
              <a:t>Subodh Khobrekar		16204007</a:t>
            </a:r>
            <a:endParaRPr>
              <a:solidFill>
                <a:schemeClr val="dk2"/>
              </a:solidFill>
              <a:latin typeface="Times New Roman"/>
              <a:ea typeface="Times New Roman"/>
              <a:cs typeface="Times New Roman"/>
              <a:sym typeface="Times New Roman"/>
            </a:endParaRPr>
          </a:p>
          <a:p>
            <a:pPr indent="-342900" lvl="0" marL="457200" rtl="0" algn="ctr">
              <a:lnSpc>
                <a:spcPct val="80000"/>
              </a:lnSpc>
              <a:spcBef>
                <a:spcPts val="0"/>
              </a:spcBef>
              <a:spcAft>
                <a:spcPts val="0"/>
              </a:spcAft>
              <a:buClr>
                <a:schemeClr val="dk2"/>
              </a:buClr>
              <a:buSzPts val="1800"/>
              <a:buFont typeface="Times New Roman"/>
              <a:buAutoNum type="arabicPeriod"/>
            </a:pPr>
            <a:r>
              <a:rPr lang="en">
                <a:solidFill>
                  <a:schemeClr val="dk2"/>
                </a:solidFill>
                <a:latin typeface="Times New Roman"/>
                <a:ea typeface="Times New Roman"/>
                <a:cs typeface="Times New Roman"/>
                <a:sym typeface="Times New Roman"/>
              </a:rPr>
              <a:t>Rahul Vishwakarma	16204018</a:t>
            </a:r>
            <a:endParaRPr>
              <a:solidFill>
                <a:schemeClr val="dk2"/>
              </a:solidFill>
              <a:latin typeface="Times New Roman"/>
              <a:ea typeface="Times New Roman"/>
              <a:cs typeface="Times New Roman"/>
              <a:sym typeface="Times New Roman"/>
            </a:endParaRPr>
          </a:p>
          <a:p>
            <a:pPr indent="-280987" lvl="0" marL="403225" rtl="0" algn="ctr">
              <a:lnSpc>
                <a:spcPct val="80000"/>
              </a:lnSpc>
              <a:spcBef>
                <a:spcPts val="400"/>
              </a:spcBef>
              <a:spcAft>
                <a:spcPts val="0"/>
              </a:spcAft>
              <a:buClr>
                <a:schemeClr val="dk2"/>
              </a:buClr>
              <a:buSzPts val="1400"/>
              <a:buFont typeface="Arial"/>
              <a:buNone/>
            </a:pPr>
            <a:r>
              <a:rPr lang="en">
                <a:solidFill>
                  <a:schemeClr val="dk2"/>
                </a:solidFill>
                <a:latin typeface="Arial"/>
                <a:ea typeface="Arial"/>
                <a:cs typeface="Arial"/>
                <a:sym typeface="Arial"/>
              </a:rPr>
              <a:t> </a:t>
            </a:r>
            <a:endParaRPr>
              <a:solidFill>
                <a:schemeClr val="dk2"/>
              </a:solidFill>
              <a:latin typeface="Arial"/>
              <a:ea typeface="Arial"/>
              <a:cs typeface="Arial"/>
              <a:sym typeface="Arial"/>
            </a:endParaRPr>
          </a:p>
          <a:p>
            <a:pPr indent="-280987" lvl="0" marL="403225" rtl="0" algn="ctr">
              <a:lnSpc>
                <a:spcPct val="80000"/>
              </a:lnSpc>
              <a:spcBef>
                <a:spcPts val="400"/>
              </a:spcBef>
              <a:spcAft>
                <a:spcPts val="0"/>
              </a:spcAft>
              <a:buClr>
                <a:schemeClr val="dk2"/>
              </a:buClr>
              <a:buSzPts val="3000"/>
              <a:buFont typeface="Times New Roman"/>
              <a:buNone/>
            </a:pPr>
            <a:r>
              <a:rPr b="1" lang="en" sz="2000">
                <a:solidFill>
                  <a:schemeClr val="dk2"/>
                </a:solidFill>
                <a:latin typeface="Times New Roman"/>
                <a:ea typeface="Times New Roman"/>
                <a:cs typeface="Times New Roman"/>
                <a:sym typeface="Times New Roman"/>
              </a:rPr>
              <a:t>Project Guide and Co-guide</a:t>
            </a:r>
            <a:endParaRPr sz="2000">
              <a:solidFill>
                <a:schemeClr val="dk2"/>
              </a:solidFill>
              <a:latin typeface="Arial"/>
              <a:ea typeface="Arial"/>
              <a:cs typeface="Arial"/>
              <a:sym typeface="Arial"/>
            </a:endParaRPr>
          </a:p>
          <a:p>
            <a:pPr indent="-280987" lvl="0" marL="403225" rtl="0" algn="ctr">
              <a:lnSpc>
                <a:spcPct val="80000"/>
              </a:lnSpc>
              <a:spcBef>
                <a:spcPts val="400"/>
              </a:spcBef>
              <a:spcAft>
                <a:spcPts val="0"/>
              </a:spcAft>
              <a:buClr>
                <a:schemeClr val="dk2"/>
              </a:buClr>
              <a:buSzPts val="3000"/>
              <a:buFont typeface="Times New Roman"/>
              <a:buNone/>
            </a:pPr>
            <a:r>
              <a:rPr lang="en">
                <a:solidFill>
                  <a:schemeClr val="dk2"/>
                </a:solidFill>
                <a:latin typeface="Times New Roman"/>
                <a:ea typeface="Times New Roman"/>
                <a:cs typeface="Times New Roman"/>
                <a:sym typeface="Times New Roman"/>
              </a:rPr>
              <a:t>Prof. Sunil Sushir</a:t>
            </a:r>
            <a:endParaRPr>
              <a:solidFill>
                <a:schemeClr val="dk2"/>
              </a:solidFill>
              <a:latin typeface="Arial"/>
              <a:ea typeface="Arial"/>
              <a:cs typeface="Arial"/>
              <a:sym typeface="Arial"/>
            </a:endParaRPr>
          </a:p>
          <a:p>
            <a:pPr indent="-280987" lvl="0" marL="403225" rtl="0" algn="ctr">
              <a:lnSpc>
                <a:spcPct val="80000"/>
              </a:lnSpc>
              <a:spcBef>
                <a:spcPts val="400"/>
              </a:spcBef>
              <a:spcAft>
                <a:spcPts val="0"/>
              </a:spcAft>
              <a:buNone/>
            </a:pPr>
            <a:r>
              <a:rPr lang="en">
                <a:solidFill>
                  <a:schemeClr val="dk2"/>
                </a:solidFill>
                <a:latin typeface="Times New Roman"/>
                <a:ea typeface="Times New Roman"/>
                <a:cs typeface="Times New Roman"/>
                <a:sym typeface="Times New Roman"/>
              </a:rPr>
              <a:t>Prof. Anagha Aher </a:t>
            </a:r>
            <a:endParaRPr/>
          </a:p>
        </p:txBody>
      </p:sp>
      <p:pic>
        <p:nvPicPr>
          <p:cNvPr id="74" name="Google Shape;74;p13"/>
          <p:cNvPicPr preferRelativeResize="0"/>
          <p:nvPr/>
        </p:nvPicPr>
        <p:blipFill rotWithShape="1">
          <a:blip r:embed="rId3">
            <a:alphaModFix/>
          </a:blip>
          <a:srcRect b="0" l="0" r="0" t="0"/>
          <a:stretch/>
        </p:blipFill>
        <p:spPr>
          <a:xfrm>
            <a:off x="36525" y="0"/>
            <a:ext cx="9107476" cy="1197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E3EB7"/>
        </a:solidFill>
      </p:bgPr>
    </p:bg>
    <p:spTree>
      <p:nvGrpSpPr>
        <p:cNvPr id="124" name="Shape 124"/>
        <p:cNvGrpSpPr/>
        <p:nvPr/>
      </p:nvGrpSpPr>
      <p:grpSpPr>
        <a:xfrm>
          <a:off x="0" y="0"/>
          <a:ext cx="0" cy="0"/>
          <a:chOff x="0" y="0"/>
          <a:chExt cx="0" cy="0"/>
        </a:xfrm>
      </p:grpSpPr>
      <p:sp>
        <p:nvSpPr>
          <p:cNvPr id="125" name="Google Shape;125;p22"/>
          <p:cNvSpPr txBox="1"/>
          <p:nvPr>
            <p:ph idx="4294967295" type="title"/>
          </p:nvPr>
        </p:nvSpPr>
        <p:spPr>
          <a:xfrm>
            <a:off x="423600" y="428875"/>
            <a:ext cx="8296800" cy="83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Times New Roman"/>
                <a:ea typeface="Times New Roman"/>
                <a:cs typeface="Times New Roman"/>
                <a:sym typeface="Times New Roman"/>
              </a:rPr>
              <a:t>Project Planning</a:t>
            </a:r>
            <a:endParaRPr sz="3600">
              <a:solidFill>
                <a:srgbClr val="FFFFFF"/>
              </a:solidFill>
              <a:latin typeface="Times New Roman"/>
              <a:ea typeface="Times New Roman"/>
              <a:cs typeface="Times New Roman"/>
              <a:sym typeface="Times New Roman"/>
            </a:endParaRPr>
          </a:p>
        </p:txBody>
      </p:sp>
      <p:pic>
        <p:nvPicPr>
          <p:cNvPr id="126" name="Google Shape;126;p22"/>
          <p:cNvPicPr preferRelativeResize="0"/>
          <p:nvPr/>
        </p:nvPicPr>
        <p:blipFill rotWithShape="1">
          <a:blip r:embed="rId3">
            <a:alphaModFix/>
          </a:blip>
          <a:srcRect b="0" l="0" r="0" t="0"/>
          <a:stretch/>
        </p:blipFill>
        <p:spPr>
          <a:xfrm>
            <a:off x="0" y="1405475"/>
            <a:ext cx="9143999" cy="373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44B3D"/>
        </a:solidFill>
      </p:bgPr>
    </p:bg>
    <p:spTree>
      <p:nvGrpSpPr>
        <p:cNvPr id="130" name="Shape 130"/>
        <p:cNvGrpSpPr/>
        <p:nvPr/>
      </p:nvGrpSpPr>
      <p:grpSpPr>
        <a:xfrm>
          <a:off x="0" y="0"/>
          <a:ext cx="0" cy="0"/>
          <a:chOff x="0" y="0"/>
          <a:chExt cx="0" cy="0"/>
        </a:xfrm>
      </p:grpSpPr>
      <p:sp>
        <p:nvSpPr>
          <p:cNvPr id="131" name="Google Shape;131;p23"/>
          <p:cNvSpPr txBox="1"/>
          <p:nvPr>
            <p:ph type="title"/>
          </p:nvPr>
        </p:nvSpPr>
        <p:spPr>
          <a:xfrm>
            <a:off x="423600" y="402175"/>
            <a:ext cx="8296800" cy="9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Summary </a:t>
            </a:r>
            <a:endParaRPr sz="3600">
              <a:latin typeface="Times New Roman"/>
              <a:ea typeface="Times New Roman"/>
              <a:cs typeface="Times New Roman"/>
              <a:sym typeface="Times New Roman"/>
            </a:endParaRPr>
          </a:p>
        </p:txBody>
      </p:sp>
      <p:sp>
        <p:nvSpPr>
          <p:cNvPr id="132" name="Google Shape;132;p23"/>
          <p:cNvSpPr txBox="1"/>
          <p:nvPr/>
        </p:nvSpPr>
        <p:spPr>
          <a:xfrm>
            <a:off x="423600" y="1496575"/>
            <a:ext cx="8296800" cy="33567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sz="1800">
                <a:solidFill>
                  <a:srgbClr val="FFFFFF"/>
                </a:solidFill>
                <a:latin typeface="Times New Roman"/>
                <a:ea typeface="Times New Roman"/>
                <a:cs typeface="Times New Roman"/>
                <a:sym typeface="Times New Roman"/>
              </a:rPr>
              <a:t>The </a:t>
            </a:r>
            <a:r>
              <a:rPr lang="en" sz="1800">
                <a:solidFill>
                  <a:srgbClr val="FFFFFF"/>
                </a:solidFill>
                <a:latin typeface="Times New Roman"/>
                <a:ea typeface="Times New Roman"/>
                <a:cs typeface="Times New Roman"/>
                <a:sym typeface="Times New Roman"/>
              </a:rPr>
              <a:t>proposed</a:t>
            </a:r>
            <a:r>
              <a:rPr lang="en" sz="1800">
                <a:solidFill>
                  <a:srgbClr val="FFFFFF"/>
                </a:solidFill>
                <a:latin typeface="Times New Roman"/>
                <a:ea typeface="Times New Roman"/>
                <a:cs typeface="Times New Roman"/>
                <a:sym typeface="Times New Roman"/>
              </a:rPr>
              <a:t> model provides food which is made without use of any artificial pesticides and fertilizers. It is available online </a:t>
            </a:r>
            <a:r>
              <a:rPr lang="en" sz="1800">
                <a:solidFill>
                  <a:srgbClr val="FFFFFF"/>
                </a:solidFill>
                <a:latin typeface="Times New Roman"/>
                <a:ea typeface="Times New Roman"/>
                <a:cs typeface="Times New Roman"/>
                <a:sym typeface="Times New Roman"/>
              </a:rPr>
              <a:t>24x7</a:t>
            </a:r>
            <a:r>
              <a:rPr lang="en" sz="1800">
                <a:solidFill>
                  <a:srgbClr val="FFFFFF"/>
                </a:solidFill>
                <a:latin typeface="Times New Roman"/>
                <a:ea typeface="Times New Roman"/>
                <a:cs typeface="Times New Roman"/>
                <a:sym typeface="Times New Roman"/>
              </a:rPr>
              <a:t> so anyone can buy it easily. our proposed model give direct interaction of customer to farmer. It provides great profit to farmers. We will be looking for recommendation of product based on customer sales and their interest. We also look forward to discover notification feature which is notified to customer when any new product or offer is launched. Also discover forum for farmers.</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82418"/>
        </a:solidFill>
      </p:bgPr>
    </p:bg>
    <p:spTree>
      <p:nvGrpSpPr>
        <p:cNvPr id="136" name="Shape 136"/>
        <p:cNvGrpSpPr/>
        <p:nvPr/>
      </p:nvGrpSpPr>
      <p:grpSpPr>
        <a:xfrm>
          <a:off x="0" y="0"/>
          <a:ext cx="0" cy="0"/>
          <a:chOff x="0" y="0"/>
          <a:chExt cx="0" cy="0"/>
        </a:xfrm>
      </p:grpSpPr>
      <p:sp>
        <p:nvSpPr>
          <p:cNvPr id="137" name="Google Shape;137;p24"/>
          <p:cNvSpPr txBox="1"/>
          <p:nvPr>
            <p:ph type="ctrTitle"/>
          </p:nvPr>
        </p:nvSpPr>
        <p:spPr>
          <a:xfrm>
            <a:off x="2415725" y="302200"/>
            <a:ext cx="6331500" cy="6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138" name="Google Shape;138;p24"/>
          <p:cNvSpPr txBox="1"/>
          <p:nvPr>
            <p:ph idx="1" type="subTitle"/>
          </p:nvPr>
        </p:nvSpPr>
        <p:spPr>
          <a:xfrm>
            <a:off x="2119875" y="993000"/>
            <a:ext cx="6717900" cy="3994500"/>
          </a:xfrm>
          <a:prstGeom prst="rect">
            <a:avLst/>
          </a:prstGeom>
        </p:spPr>
        <p:txBody>
          <a:bodyPr anchorCtr="0" anchor="b" bIns="91425" lIns="91425" spcFirstLastPara="1" rIns="91425" wrap="square" tIns="91425">
            <a:noAutofit/>
          </a:bodyPr>
          <a:lstStyle/>
          <a:p>
            <a:pPr indent="-512762" lvl="0" marL="635000" rtl="0" algn="l">
              <a:spcBef>
                <a:spcPts val="0"/>
              </a:spcBef>
              <a:spcAft>
                <a:spcPts val="0"/>
              </a:spcAft>
              <a:buClr>
                <a:schemeClr val="dk2"/>
              </a:buClr>
              <a:buSzPts val="1800"/>
              <a:buFont typeface="Times New Roman"/>
              <a:buNone/>
            </a:pPr>
            <a:r>
              <a:rPr lang="en" sz="1400">
                <a:solidFill>
                  <a:srgbClr val="FFFFFF"/>
                </a:solidFill>
                <a:latin typeface="Times New Roman"/>
                <a:ea typeface="Times New Roman"/>
                <a:cs typeface="Times New Roman"/>
                <a:sym typeface="Times New Roman"/>
              </a:rPr>
              <a:t>[1]	Ruchika, Ajay Vikram Singh, Mayank Sharma, ”Building an Effective Recommender System Using Machine Learning Based Framework”, Amity Institute of Information Technology, Amity University, Uttar Pradesh, Noida</a:t>
            </a:r>
            <a:endParaRPr sz="1400">
              <a:solidFill>
                <a:srgbClr val="FFFFFF"/>
              </a:solidFill>
              <a:latin typeface="Times New Roman"/>
              <a:ea typeface="Times New Roman"/>
              <a:cs typeface="Times New Roman"/>
              <a:sym typeface="Times New Roman"/>
            </a:endParaRPr>
          </a:p>
          <a:p>
            <a:pPr indent="-512762" lvl="0" marL="635000" rtl="0" algn="l">
              <a:spcBef>
                <a:spcPts val="0"/>
              </a:spcBef>
              <a:spcAft>
                <a:spcPts val="0"/>
              </a:spcAft>
              <a:buClr>
                <a:schemeClr val="dk2"/>
              </a:buClr>
              <a:buSzPts val="1100"/>
              <a:buFont typeface="Arial"/>
              <a:buNone/>
            </a:pPr>
            <a:r>
              <a:t/>
            </a:r>
            <a:endParaRPr sz="1400">
              <a:solidFill>
                <a:srgbClr val="FFFFFF"/>
              </a:solidFill>
              <a:latin typeface="Times New Roman"/>
              <a:ea typeface="Times New Roman"/>
              <a:cs typeface="Times New Roman"/>
              <a:sym typeface="Times New Roman"/>
            </a:endParaRPr>
          </a:p>
          <a:p>
            <a:pPr indent="-512762" lvl="0" marL="635000" rtl="0" algn="l">
              <a:spcBef>
                <a:spcPts val="0"/>
              </a:spcBef>
              <a:spcAft>
                <a:spcPts val="0"/>
              </a:spcAft>
              <a:buClr>
                <a:schemeClr val="dk2"/>
              </a:buClr>
              <a:buSzPts val="1100"/>
              <a:buFont typeface="Arial"/>
              <a:buNone/>
            </a:pPr>
            <a:r>
              <a:rPr lang="en" sz="1400">
                <a:solidFill>
                  <a:srgbClr val="FFFFFF"/>
                </a:solidFill>
                <a:latin typeface="Times New Roman"/>
                <a:ea typeface="Times New Roman"/>
                <a:cs typeface="Times New Roman"/>
                <a:sym typeface="Times New Roman"/>
              </a:rPr>
              <a:t>[2] 	S.Wilson Prakash, Dr.P. Deepalakshmi, ”Server based Dynamic load balancing”, Department of Computer Science and Engineering,Kalasalingam University, 20-22 july,2017.</a:t>
            </a:r>
            <a:endParaRPr sz="1400">
              <a:solidFill>
                <a:srgbClr val="FFFFFF"/>
              </a:solidFill>
              <a:latin typeface="Times New Roman"/>
              <a:ea typeface="Times New Roman"/>
              <a:cs typeface="Times New Roman"/>
              <a:sym typeface="Times New Roman"/>
            </a:endParaRPr>
          </a:p>
          <a:p>
            <a:pPr indent="-512762" lvl="0" marL="635000" rtl="0" algn="l">
              <a:spcBef>
                <a:spcPts val="0"/>
              </a:spcBef>
              <a:spcAft>
                <a:spcPts val="0"/>
              </a:spcAft>
              <a:buClr>
                <a:schemeClr val="dk2"/>
              </a:buClr>
              <a:buSzPts val="1100"/>
              <a:buFont typeface="Arial"/>
              <a:buNone/>
            </a:pPr>
            <a:r>
              <a:t/>
            </a:r>
            <a:endParaRPr sz="1400">
              <a:solidFill>
                <a:srgbClr val="FFFFFF"/>
              </a:solidFill>
              <a:latin typeface="Times New Roman"/>
              <a:ea typeface="Times New Roman"/>
              <a:cs typeface="Times New Roman"/>
              <a:sym typeface="Times New Roman"/>
            </a:endParaRPr>
          </a:p>
          <a:p>
            <a:pPr indent="-512762" lvl="0" marL="635000" rtl="0" algn="l">
              <a:spcBef>
                <a:spcPts val="0"/>
              </a:spcBef>
              <a:spcAft>
                <a:spcPts val="0"/>
              </a:spcAft>
              <a:buClr>
                <a:schemeClr val="dk2"/>
              </a:buClr>
              <a:buSzPts val="1100"/>
              <a:buFont typeface="Arial"/>
              <a:buNone/>
            </a:pPr>
            <a:r>
              <a:rPr lang="en" sz="1400">
                <a:solidFill>
                  <a:srgbClr val="FFFFFF"/>
                </a:solidFill>
                <a:latin typeface="Times New Roman"/>
                <a:ea typeface="Times New Roman"/>
                <a:cs typeface="Times New Roman"/>
                <a:sym typeface="Times New Roman"/>
              </a:rPr>
              <a:t>[3]	Mr. Sunil A. Sushir, Ms. Rujata Chaudhari, ”Survey of Electronic Payment Systems”, Asst. Prof., Department of Information Technology,A. P. Shah Institute of Technology,April 20-21, </a:t>
            </a:r>
            <a:r>
              <a:rPr lang="en" sz="1400">
                <a:solidFill>
                  <a:srgbClr val="FFFFFF"/>
                </a:solidFill>
                <a:latin typeface="Times New Roman"/>
                <a:ea typeface="Times New Roman"/>
                <a:cs typeface="Times New Roman"/>
                <a:sym typeface="Times New Roman"/>
              </a:rPr>
              <a:t>2018</a:t>
            </a:r>
            <a:r>
              <a:rPr lang="en" sz="1400">
                <a:solidFill>
                  <a:srgbClr val="FFFFFF"/>
                </a:solidFill>
                <a:latin typeface="Times New Roman"/>
                <a:ea typeface="Times New Roman"/>
                <a:cs typeface="Times New Roman"/>
                <a:sym typeface="Times New Roman"/>
              </a:rPr>
              <a:t>.</a:t>
            </a:r>
            <a:endParaRPr sz="1400">
              <a:solidFill>
                <a:srgbClr val="FFFFFF"/>
              </a:solidFill>
              <a:latin typeface="Times New Roman"/>
              <a:ea typeface="Times New Roman"/>
              <a:cs typeface="Times New Roman"/>
              <a:sym typeface="Times New Roman"/>
            </a:endParaRPr>
          </a:p>
          <a:p>
            <a:pPr indent="-512762" lvl="0" marL="635000" rtl="0" algn="l">
              <a:spcBef>
                <a:spcPts val="0"/>
              </a:spcBef>
              <a:spcAft>
                <a:spcPts val="0"/>
              </a:spcAft>
              <a:buClr>
                <a:schemeClr val="dk2"/>
              </a:buClr>
              <a:buSzPts val="1100"/>
              <a:buFont typeface="Arial"/>
              <a:buNone/>
            </a:pPr>
            <a:r>
              <a:t/>
            </a:r>
            <a:endParaRPr sz="1400">
              <a:solidFill>
                <a:srgbClr val="FFFFFF"/>
              </a:solidFill>
              <a:latin typeface="Times New Roman"/>
              <a:ea typeface="Times New Roman"/>
              <a:cs typeface="Times New Roman"/>
              <a:sym typeface="Times New Roman"/>
            </a:endParaRPr>
          </a:p>
          <a:p>
            <a:pPr indent="-512762" lvl="0" marL="635000" rtl="0" algn="l">
              <a:spcBef>
                <a:spcPts val="0"/>
              </a:spcBef>
              <a:spcAft>
                <a:spcPts val="0"/>
              </a:spcAft>
              <a:buClr>
                <a:schemeClr val="dk2"/>
              </a:buClr>
              <a:buSzPts val="1100"/>
              <a:buFont typeface="Arial"/>
              <a:buNone/>
            </a:pPr>
            <a:r>
              <a:rPr lang="en" sz="1400">
                <a:solidFill>
                  <a:srgbClr val="FFFFFF"/>
                </a:solidFill>
                <a:latin typeface="Times New Roman"/>
                <a:ea typeface="Times New Roman"/>
                <a:cs typeface="Times New Roman"/>
                <a:sym typeface="Times New Roman"/>
              </a:rPr>
              <a:t>[4] 	Liu Yan ” Personalized Recommendation Method for E-Commerce Platform based on Data Mining Technology ” Department of Business Administration, Shenyang Polytechnic College, Liaoning Shenyang 110045, China</a:t>
            </a:r>
            <a:endParaRPr sz="1400">
              <a:solidFill>
                <a:srgbClr val="FFFFFF"/>
              </a:solidFill>
              <a:latin typeface="Times New Roman"/>
              <a:ea typeface="Times New Roman"/>
              <a:cs typeface="Times New Roman"/>
              <a:sym typeface="Times New Roman"/>
            </a:endParaRPr>
          </a:p>
          <a:p>
            <a:pPr indent="-512762" lvl="0" marL="635000" rtl="0" algn="l">
              <a:spcBef>
                <a:spcPts val="0"/>
              </a:spcBef>
              <a:spcAft>
                <a:spcPts val="0"/>
              </a:spcAft>
              <a:buClr>
                <a:schemeClr val="dk2"/>
              </a:buClr>
              <a:buSzPts val="1100"/>
              <a:buFont typeface="Arial"/>
              <a:buNone/>
            </a:pPr>
            <a:r>
              <a:t/>
            </a:r>
            <a:endParaRPr sz="1400">
              <a:solidFill>
                <a:srgbClr val="FFFFFF"/>
              </a:solidFill>
              <a:latin typeface="Times New Roman"/>
              <a:ea typeface="Times New Roman"/>
              <a:cs typeface="Times New Roman"/>
              <a:sym typeface="Times New Roman"/>
            </a:endParaRPr>
          </a:p>
          <a:p>
            <a:pPr indent="-512762" lvl="0" marL="635000" rtl="0" algn="l">
              <a:spcBef>
                <a:spcPts val="0"/>
              </a:spcBef>
              <a:spcAft>
                <a:spcPts val="0"/>
              </a:spcAft>
              <a:buClr>
                <a:schemeClr val="dk2"/>
              </a:buClr>
              <a:buSzPts val="1100"/>
              <a:buFont typeface="Arial"/>
              <a:buNone/>
            </a:pPr>
            <a:r>
              <a:rPr lang="en" sz="1400">
                <a:solidFill>
                  <a:srgbClr val="FFFFFF"/>
                </a:solidFill>
                <a:latin typeface="Times New Roman"/>
                <a:ea typeface="Times New Roman"/>
                <a:cs typeface="Times New Roman"/>
                <a:sym typeface="Times New Roman"/>
              </a:rPr>
              <a:t>[5]	 http://www.zbnfonline.org</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800"/>
              <a:buFont typeface="Times New Roman"/>
              <a:buNone/>
            </a:pPr>
            <a:r>
              <a:t/>
            </a:r>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3">
            <a:alphaModFix/>
          </a:blip>
          <a:stretch>
            <a:fillRect/>
          </a:stretch>
        </p:blipFill>
        <p:spPr>
          <a:xfrm>
            <a:off x="3234775" y="88450"/>
            <a:ext cx="2674448" cy="48387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A84F"/>
        </a:solidFill>
      </p:bgPr>
    </p:bg>
    <p:spTree>
      <p:nvGrpSpPr>
        <p:cNvPr id="147" name="Shape 147"/>
        <p:cNvGrpSpPr/>
        <p:nvPr/>
      </p:nvGrpSpPr>
      <p:grpSpPr>
        <a:xfrm>
          <a:off x="0" y="0"/>
          <a:ext cx="0" cy="0"/>
          <a:chOff x="0" y="0"/>
          <a:chExt cx="0" cy="0"/>
        </a:xfrm>
      </p:grpSpPr>
      <p:sp>
        <p:nvSpPr>
          <p:cNvPr id="148" name="Google Shape;148;p26"/>
          <p:cNvSpPr txBox="1"/>
          <p:nvPr>
            <p:ph type="title"/>
          </p:nvPr>
        </p:nvSpPr>
        <p:spPr>
          <a:xfrm>
            <a:off x="406425" y="332500"/>
            <a:ext cx="8302800" cy="441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0" y="1769925"/>
            <a:ext cx="4572000" cy="10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2"/>
              </a:buClr>
              <a:buSzPts val="3600"/>
              <a:buFont typeface="Times New Roman"/>
              <a:buNone/>
            </a:pPr>
            <a:r>
              <a:rPr lang="en" sz="4000"/>
              <a:t>Contents</a:t>
            </a:r>
            <a:endParaRPr sz="4000"/>
          </a:p>
        </p:txBody>
      </p:sp>
      <p:sp>
        <p:nvSpPr>
          <p:cNvPr id="80" name="Google Shape;80;p14"/>
          <p:cNvSpPr txBox="1"/>
          <p:nvPr>
            <p:ph idx="2" type="body"/>
          </p:nvPr>
        </p:nvSpPr>
        <p:spPr>
          <a:xfrm>
            <a:off x="4572000" y="0"/>
            <a:ext cx="4572000" cy="4169400"/>
          </a:xfrm>
          <a:prstGeom prst="rect">
            <a:avLst/>
          </a:prstGeom>
        </p:spPr>
        <p:txBody>
          <a:bodyPr anchorCtr="0" anchor="ctr" bIns="91425" lIns="91425" spcFirstLastPara="1" rIns="91425" wrap="square" tIns="91425">
            <a:noAutofit/>
          </a:bodyPr>
          <a:lstStyle/>
          <a:p>
            <a:pPr indent="0" lvl="0" marL="457200" rtl="0" algn="l">
              <a:lnSpc>
                <a:spcPct val="101000"/>
              </a:lnSpc>
              <a:spcBef>
                <a:spcPts val="0"/>
              </a:spcBef>
              <a:spcAft>
                <a:spcPts val="0"/>
              </a:spcAft>
              <a:buNone/>
            </a:pPr>
            <a:r>
              <a:t/>
            </a:r>
            <a:endParaRPr b="1" sz="1200">
              <a:solidFill>
                <a:srgbClr val="FFFFFF"/>
              </a:solidFill>
              <a:latin typeface="Raleway"/>
              <a:ea typeface="Raleway"/>
              <a:cs typeface="Raleway"/>
              <a:sym typeface="Raleway"/>
            </a:endParaRPr>
          </a:p>
          <a:p>
            <a:pPr indent="-317500" lvl="0" marL="457200" rtl="0" algn="l">
              <a:lnSpc>
                <a:spcPct val="101000"/>
              </a:lnSpc>
              <a:spcBef>
                <a:spcPts val="0"/>
              </a:spcBef>
              <a:spcAft>
                <a:spcPts val="0"/>
              </a:spcAft>
              <a:buClr>
                <a:srgbClr val="FFFFFF"/>
              </a:buClr>
              <a:buSzPts val="1400"/>
              <a:buFont typeface="Raleway"/>
              <a:buChar char="➔"/>
            </a:pPr>
            <a:r>
              <a:rPr b="1" lang="en" sz="1400">
                <a:solidFill>
                  <a:srgbClr val="FFFFFF"/>
                </a:solidFill>
                <a:latin typeface="Raleway"/>
                <a:ea typeface="Raleway"/>
                <a:cs typeface="Raleway"/>
                <a:sym typeface="Raleway"/>
              </a:rPr>
              <a:t>Abstract</a:t>
            </a:r>
            <a:endParaRPr b="1" sz="1400">
              <a:solidFill>
                <a:srgbClr val="FFFFFF"/>
              </a:solidFill>
              <a:latin typeface="Raleway"/>
              <a:ea typeface="Raleway"/>
              <a:cs typeface="Raleway"/>
              <a:sym typeface="Raleway"/>
            </a:endParaRPr>
          </a:p>
          <a:p>
            <a:pPr indent="0" lvl="0" marL="457200" rtl="0" algn="l">
              <a:lnSpc>
                <a:spcPct val="101000"/>
              </a:lnSpc>
              <a:spcBef>
                <a:spcPts val="0"/>
              </a:spcBef>
              <a:spcAft>
                <a:spcPts val="0"/>
              </a:spcAft>
              <a:buNone/>
            </a:pPr>
            <a:r>
              <a:t/>
            </a:r>
            <a:endParaRPr b="1" sz="1400">
              <a:solidFill>
                <a:srgbClr val="FFFFFF"/>
              </a:solidFill>
              <a:latin typeface="Raleway"/>
              <a:ea typeface="Raleway"/>
              <a:cs typeface="Raleway"/>
              <a:sym typeface="Raleway"/>
            </a:endParaRPr>
          </a:p>
          <a:p>
            <a:pPr indent="-317500" lvl="0" marL="457200" rtl="0" algn="l">
              <a:lnSpc>
                <a:spcPct val="101000"/>
              </a:lnSpc>
              <a:spcBef>
                <a:spcPts val="0"/>
              </a:spcBef>
              <a:spcAft>
                <a:spcPts val="0"/>
              </a:spcAft>
              <a:buClr>
                <a:srgbClr val="FFFFFF"/>
              </a:buClr>
              <a:buSzPts val="1400"/>
              <a:buFont typeface="Raleway"/>
              <a:buChar char="➔"/>
            </a:pPr>
            <a:r>
              <a:rPr b="1" lang="en" sz="1400">
                <a:solidFill>
                  <a:srgbClr val="FFFFFF"/>
                </a:solidFill>
                <a:latin typeface="Raleway"/>
                <a:ea typeface="Raleway"/>
                <a:cs typeface="Raleway"/>
                <a:sym typeface="Raleway"/>
              </a:rPr>
              <a:t>Introduction</a:t>
            </a:r>
            <a:endParaRPr b="1" sz="1400">
              <a:solidFill>
                <a:srgbClr val="FFFFFF"/>
              </a:solidFill>
              <a:latin typeface="Raleway"/>
              <a:ea typeface="Raleway"/>
              <a:cs typeface="Raleway"/>
              <a:sym typeface="Raleway"/>
            </a:endParaRPr>
          </a:p>
          <a:p>
            <a:pPr indent="0" lvl="0" marL="457200" rtl="0" algn="l">
              <a:lnSpc>
                <a:spcPct val="101000"/>
              </a:lnSpc>
              <a:spcBef>
                <a:spcPts val="0"/>
              </a:spcBef>
              <a:spcAft>
                <a:spcPts val="0"/>
              </a:spcAft>
              <a:buNone/>
            </a:pPr>
            <a:r>
              <a:t/>
            </a:r>
            <a:endParaRPr b="1" sz="1400">
              <a:solidFill>
                <a:srgbClr val="FFFFFF"/>
              </a:solidFill>
              <a:latin typeface="Raleway"/>
              <a:ea typeface="Raleway"/>
              <a:cs typeface="Raleway"/>
              <a:sym typeface="Raleway"/>
            </a:endParaRPr>
          </a:p>
          <a:p>
            <a:pPr indent="-317500" lvl="0" marL="457200" rtl="0" algn="l">
              <a:lnSpc>
                <a:spcPct val="101000"/>
              </a:lnSpc>
              <a:spcBef>
                <a:spcPts val="0"/>
              </a:spcBef>
              <a:spcAft>
                <a:spcPts val="0"/>
              </a:spcAft>
              <a:buClr>
                <a:srgbClr val="FFFFFF"/>
              </a:buClr>
              <a:buSzPts val="1400"/>
              <a:buFont typeface="Raleway"/>
              <a:buChar char="➔"/>
            </a:pPr>
            <a:r>
              <a:rPr b="1" lang="en" sz="1400">
                <a:solidFill>
                  <a:srgbClr val="FFFFFF"/>
                </a:solidFill>
                <a:latin typeface="Raleway"/>
                <a:ea typeface="Raleway"/>
                <a:cs typeface="Raleway"/>
                <a:sym typeface="Raleway"/>
              </a:rPr>
              <a:t>Literature Review</a:t>
            </a:r>
            <a:endParaRPr b="1" sz="1400">
              <a:solidFill>
                <a:srgbClr val="FFFFFF"/>
              </a:solidFill>
              <a:latin typeface="Raleway"/>
              <a:ea typeface="Raleway"/>
              <a:cs typeface="Raleway"/>
              <a:sym typeface="Raleway"/>
            </a:endParaRPr>
          </a:p>
          <a:p>
            <a:pPr indent="0" lvl="0" marL="457200" rtl="0" algn="l">
              <a:lnSpc>
                <a:spcPct val="101000"/>
              </a:lnSpc>
              <a:spcBef>
                <a:spcPts val="0"/>
              </a:spcBef>
              <a:spcAft>
                <a:spcPts val="0"/>
              </a:spcAft>
              <a:buNone/>
            </a:pPr>
            <a:r>
              <a:t/>
            </a:r>
            <a:endParaRPr b="1" sz="1400">
              <a:solidFill>
                <a:srgbClr val="FFFFFF"/>
              </a:solidFill>
              <a:latin typeface="Raleway"/>
              <a:ea typeface="Raleway"/>
              <a:cs typeface="Raleway"/>
              <a:sym typeface="Raleway"/>
            </a:endParaRPr>
          </a:p>
          <a:p>
            <a:pPr indent="-317500" lvl="0" marL="457200" rtl="0" algn="l">
              <a:lnSpc>
                <a:spcPct val="101000"/>
              </a:lnSpc>
              <a:spcBef>
                <a:spcPts val="0"/>
              </a:spcBef>
              <a:spcAft>
                <a:spcPts val="0"/>
              </a:spcAft>
              <a:buClr>
                <a:srgbClr val="FFFFFF"/>
              </a:buClr>
              <a:buSzPts val="1400"/>
              <a:buFont typeface="Raleway"/>
              <a:buChar char="➔"/>
            </a:pPr>
            <a:r>
              <a:rPr b="1" lang="en" sz="1400">
                <a:solidFill>
                  <a:srgbClr val="FFFFFF"/>
                </a:solidFill>
                <a:latin typeface="Raleway"/>
                <a:ea typeface="Raleway"/>
                <a:cs typeface="Raleway"/>
                <a:sym typeface="Raleway"/>
              </a:rPr>
              <a:t>Problem Statement</a:t>
            </a:r>
            <a:endParaRPr b="1" sz="1400">
              <a:solidFill>
                <a:srgbClr val="FFFFFF"/>
              </a:solidFill>
              <a:latin typeface="Raleway"/>
              <a:ea typeface="Raleway"/>
              <a:cs typeface="Raleway"/>
              <a:sym typeface="Raleway"/>
            </a:endParaRPr>
          </a:p>
          <a:p>
            <a:pPr indent="0" lvl="0" marL="457200" rtl="0" algn="l">
              <a:lnSpc>
                <a:spcPct val="101000"/>
              </a:lnSpc>
              <a:spcBef>
                <a:spcPts val="0"/>
              </a:spcBef>
              <a:spcAft>
                <a:spcPts val="0"/>
              </a:spcAft>
              <a:buNone/>
            </a:pPr>
            <a:r>
              <a:t/>
            </a:r>
            <a:endParaRPr b="1" sz="1400">
              <a:solidFill>
                <a:srgbClr val="FFFFFF"/>
              </a:solidFill>
              <a:latin typeface="Raleway"/>
              <a:ea typeface="Raleway"/>
              <a:cs typeface="Raleway"/>
              <a:sym typeface="Raleway"/>
            </a:endParaRPr>
          </a:p>
          <a:p>
            <a:pPr indent="-317500" lvl="0" marL="457200" rtl="0" algn="l">
              <a:lnSpc>
                <a:spcPct val="101000"/>
              </a:lnSpc>
              <a:spcBef>
                <a:spcPts val="0"/>
              </a:spcBef>
              <a:spcAft>
                <a:spcPts val="0"/>
              </a:spcAft>
              <a:buClr>
                <a:srgbClr val="FFFFFF"/>
              </a:buClr>
              <a:buSzPts val="1400"/>
              <a:buFont typeface="Raleway"/>
              <a:buChar char="➔"/>
            </a:pPr>
            <a:r>
              <a:rPr b="1" lang="en" sz="1400">
                <a:solidFill>
                  <a:srgbClr val="FFFFFF"/>
                </a:solidFill>
                <a:latin typeface="Raleway"/>
                <a:ea typeface="Raleway"/>
                <a:cs typeface="Raleway"/>
                <a:sym typeface="Raleway"/>
              </a:rPr>
              <a:t>Project Scope</a:t>
            </a:r>
            <a:endParaRPr b="1" sz="1400">
              <a:solidFill>
                <a:srgbClr val="FFFFFF"/>
              </a:solidFill>
              <a:latin typeface="Raleway"/>
              <a:ea typeface="Raleway"/>
              <a:cs typeface="Raleway"/>
              <a:sym typeface="Raleway"/>
            </a:endParaRPr>
          </a:p>
          <a:p>
            <a:pPr indent="0" lvl="0" marL="457200" rtl="0" algn="l">
              <a:lnSpc>
                <a:spcPct val="101000"/>
              </a:lnSpc>
              <a:spcBef>
                <a:spcPts val="0"/>
              </a:spcBef>
              <a:spcAft>
                <a:spcPts val="0"/>
              </a:spcAft>
              <a:buNone/>
            </a:pPr>
            <a:r>
              <a:t/>
            </a:r>
            <a:endParaRPr b="1" sz="1400">
              <a:solidFill>
                <a:srgbClr val="FFFFFF"/>
              </a:solidFill>
              <a:latin typeface="Raleway"/>
              <a:ea typeface="Raleway"/>
              <a:cs typeface="Raleway"/>
              <a:sym typeface="Raleway"/>
            </a:endParaRPr>
          </a:p>
          <a:p>
            <a:pPr indent="-317500" lvl="0" marL="457200" rtl="0" algn="l">
              <a:lnSpc>
                <a:spcPct val="101000"/>
              </a:lnSpc>
              <a:spcBef>
                <a:spcPts val="0"/>
              </a:spcBef>
              <a:spcAft>
                <a:spcPts val="0"/>
              </a:spcAft>
              <a:buClr>
                <a:srgbClr val="FFFFFF"/>
              </a:buClr>
              <a:buSzPts val="1400"/>
              <a:buFont typeface="Raleway"/>
              <a:buChar char="➔"/>
            </a:pPr>
            <a:r>
              <a:rPr b="1" lang="en" sz="1400">
                <a:solidFill>
                  <a:srgbClr val="FFFFFF"/>
                </a:solidFill>
                <a:latin typeface="Raleway"/>
                <a:ea typeface="Raleway"/>
                <a:cs typeface="Raleway"/>
                <a:sym typeface="Raleway"/>
              </a:rPr>
              <a:t>Use Case Diagram</a:t>
            </a:r>
            <a:endParaRPr b="1" sz="1400">
              <a:solidFill>
                <a:srgbClr val="FFFFFF"/>
              </a:solidFill>
              <a:latin typeface="Raleway"/>
              <a:ea typeface="Raleway"/>
              <a:cs typeface="Raleway"/>
              <a:sym typeface="Raleway"/>
            </a:endParaRPr>
          </a:p>
          <a:p>
            <a:pPr indent="0" lvl="0" marL="457200" rtl="0" algn="l">
              <a:lnSpc>
                <a:spcPct val="101000"/>
              </a:lnSpc>
              <a:spcBef>
                <a:spcPts val="0"/>
              </a:spcBef>
              <a:spcAft>
                <a:spcPts val="0"/>
              </a:spcAft>
              <a:buNone/>
            </a:pPr>
            <a:r>
              <a:t/>
            </a:r>
            <a:endParaRPr b="1" sz="1400">
              <a:solidFill>
                <a:srgbClr val="FFFFFF"/>
              </a:solidFill>
              <a:latin typeface="Raleway"/>
              <a:ea typeface="Raleway"/>
              <a:cs typeface="Raleway"/>
              <a:sym typeface="Raleway"/>
            </a:endParaRPr>
          </a:p>
          <a:p>
            <a:pPr indent="-317500" lvl="0" marL="457200" rtl="0" algn="l">
              <a:lnSpc>
                <a:spcPct val="101000"/>
              </a:lnSpc>
              <a:spcBef>
                <a:spcPts val="0"/>
              </a:spcBef>
              <a:spcAft>
                <a:spcPts val="0"/>
              </a:spcAft>
              <a:buClr>
                <a:srgbClr val="FFFFFF"/>
              </a:buClr>
              <a:buSzPts val="1400"/>
              <a:buFont typeface="Raleway"/>
              <a:buChar char="➔"/>
            </a:pPr>
            <a:r>
              <a:rPr b="1" lang="en" sz="1400">
                <a:solidFill>
                  <a:srgbClr val="FFFFFF"/>
                </a:solidFill>
                <a:latin typeface="Raleway"/>
                <a:ea typeface="Raleway"/>
                <a:cs typeface="Raleway"/>
                <a:sym typeface="Raleway"/>
              </a:rPr>
              <a:t>Architecture</a:t>
            </a:r>
            <a:endParaRPr b="1" sz="1400">
              <a:solidFill>
                <a:srgbClr val="FFFFFF"/>
              </a:solidFill>
              <a:latin typeface="Raleway"/>
              <a:ea typeface="Raleway"/>
              <a:cs typeface="Raleway"/>
              <a:sym typeface="Raleway"/>
            </a:endParaRPr>
          </a:p>
          <a:p>
            <a:pPr indent="0" lvl="0" marL="457200" rtl="0" algn="l">
              <a:lnSpc>
                <a:spcPct val="101000"/>
              </a:lnSpc>
              <a:spcBef>
                <a:spcPts val="0"/>
              </a:spcBef>
              <a:spcAft>
                <a:spcPts val="0"/>
              </a:spcAft>
              <a:buNone/>
            </a:pPr>
            <a:r>
              <a:t/>
            </a:r>
            <a:endParaRPr b="1" sz="1400">
              <a:solidFill>
                <a:srgbClr val="FFFFFF"/>
              </a:solidFill>
              <a:latin typeface="Raleway"/>
              <a:ea typeface="Raleway"/>
              <a:cs typeface="Raleway"/>
              <a:sym typeface="Raleway"/>
            </a:endParaRPr>
          </a:p>
          <a:p>
            <a:pPr indent="-317500" lvl="0" marL="457200" rtl="0" algn="l">
              <a:lnSpc>
                <a:spcPct val="101000"/>
              </a:lnSpc>
              <a:spcBef>
                <a:spcPts val="0"/>
              </a:spcBef>
              <a:spcAft>
                <a:spcPts val="0"/>
              </a:spcAft>
              <a:buClr>
                <a:srgbClr val="FFFFFF"/>
              </a:buClr>
              <a:buSzPts val="1400"/>
              <a:buFont typeface="Raleway"/>
              <a:buChar char="➔"/>
            </a:pPr>
            <a:r>
              <a:rPr b="1" lang="en" sz="1400">
                <a:solidFill>
                  <a:srgbClr val="FFFFFF"/>
                </a:solidFill>
                <a:latin typeface="Raleway"/>
                <a:ea typeface="Raleway"/>
                <a:cs typeface="Raleway"/>
                <a:sym typeface="Raleway"/>
              </a:rPr>
              <a:t>Project Plannin</a:t>
            </a:r>
            <a:r>
              <a:rPr b="1" lang="en" sz="1400">
                <a:solidFill>
                  <a:srgbClr val="FFFFFF"/>
                </a:solidFill>
                <a:latin typeface="Raleway"/>
                <a:ea typeface="Raleway"/>
                <a:cs typeface="Raleway"/>
                <a:sym typeface="Raleway"/>
              </a:rPr>
              <a:t>g</a:t>
            </a:r>
            <a:endParaRPr b="1" sz="1400">
              <a:solidFill>
                <a:srgbClr val="FFFFFF"/>
              </a:solidFill>
              <a:latin typeface="Raleway"/>
              <a:ea typeface="Raleway"/>
              <a:cs typeface="Raleway"/>
              <a:sym typeface="Raleway"/>
            </a:endParaRPr>
          </a:p>
          <a:p>
            <a:pPr indent="0" lvl="0" marL="457200" rtl="0" algn="l">
              <a:lnSpc>
                <a:spcPct val="101000"/>
              </a:lnSpc>
              <a:spcBef>
                <a:spcPts val="0"/>
              </a:spcBef>
              <a:spcAft>
                <a:spcPts val="0"/>
              </a:spcAft>
              <a:buNone/>
            </a:pPr>
            <a:r>
              <a:t/>
            </a:r>
            <a:endParaRPr b="1" sz="1400">
              <a:solidFill>
                <a:srgbClr val="FFFFFF"/>
              </a:solidFill>
              <a:latin typeface="Raleway"/>
              <a:ea typeface="Raleway"/>
              <a:cs typeface="Raleway"/>
              <a:sym typeface="Raleway"/>
            </a:endParaRPr>
          </a:p>
          <a:p>
            <a:pPr indent="-317500" lvl="0" marL="457200" rtl="0" algn="l">
              <a:lnSpc>
                <a:spcPct val="101000"/>
              </a:lnSpc>
              <a:spcBef>
                <a:spcPts val="0"/>
              </a:spcBef>
              <a:spcAft>
                <a:spcPts val="0"/>
              </a:spcAft>
              <a:buClr>
                <a:srgbClr val="FFFFFF"/>
              </a:buClr>
              <a:buSzPts val="1400"/>
              <a:buFont typeface="Raleway"/>
              <a:buChar char="➔"/>
            </a:pPr>
            <a:r>
              <a:rPr b="1" lang="en" sz="1400">
                <a:solidFill>
                  <a:srgbClr val="FFFFFF"/>
                </a:solidFill>
                <a:latin typeface="Raleway"/>
                <a:ea typeface="Raleway"/>
                <a:cs typeface="Raleway"/>
                <a:sym typeface="Raleway"/>
              </a:rPr>
              <a:t>Summary</a:t>
            </a:r>
            <a:endParaRPr b="1" sz="1400">
              <a:solidFill>
                <a:srgbClr val="FFFFFF"/>
              </a:solidFill>
              <a:latin typeface="Raleway"/>
              <a:ea typeface="Raleway"/>
              <a:cs typeface="Raleway"/>
              <a:sym typeface="Raleway"/>
            </a:endParaRPr>
          </a:p>
          <a:p>
            <a:pPr indent="0" lvl="0" marL="457200" rtl="0" algn="l">
              <a:lnSpc>
                <a:spcPct val="101000"/>
              </a:lnSpc>
              <a:spcBef>
                <a:spcPts val="0"/>
              </a:spcBef>
              <a:spcAft>
                <a:spcPts val="0"/>
              </a:spcAft>
              <a:buNone/>
            </a:pPr>
            <a:r>
              <a:t/>
            </a:r>
            <a:endParaRPr b="1" sz="1400">
              <a:solidFill>
                <a:srgbClr val="FFFFFF"/>
              </a:solidFill>
              <a:latin typeface="Raleway"/>
              <a:ea typeface="Raleway"/>
              <a:cs typeface="Raleway"/>
              <a:sym typeface="Raleway"/>
            </a:endParaRPr>
          </a:p>
          <a:p>
            <a:pPr indent="-317500" lvl="0" marL="457200" rtl="0" algn="l">
              <a:lnSpc>
                <a:spcPct val="101000"/>
              </a:lnSpc>
              <a:spcBef>
                <a:spcPts val="0"/>
              </a:spcBef>
              <a:spcAft>
                <a:spcPts val="0"/>
              </a:spcAft>
              <a:buClr>
                <a:srgbClr val="FFFFFF"/>
              </a:buClr>
              <a:buSzPts val="1400"/>
              <a:buFont typeface="Raleway"/>
              <a:buChar char="➔"/>
            </a:pPr>
            <a:r>
              <a:rPr b="1" lang="en" sz="1400">
                <a:solidFill>
                  <a:srgbClr val="FFFFFF"/>
                </a:solidFill>
                <a:latin typeface="Raleway"/>
                <a:ea typeface="Raleway"/>
                <a:cs typeface="Raleway"/>
                <a:sym typeface="Raleway"/>
              </a:rPr>
              <a:t>References</a:t>
            </a:r>
            <a:endParaRPr b="1" sz="14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7C6D">
            <a:alpha val="96150"/>
          </a:srgbClr>
        </a:solid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83150" y="370875"/>
            <a:ext cx="8671200" cy="43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Times New Roman"/>
                <a:ea typeface="Times New Roman"/>
                <a:cs typeface="Times New Roman"/>
                <a:sym typeface="Times New Roman"/>
              </a:rPr>
              <a:t>Abstract </a:t>
            </a:r>
            <a:endParaRPr sz="3600">
              <a:solidFill>
                <a:srgbClr val="FFFFFF"/>
              </a:solidFill>
              <a:latin typeface="Times New Roman"/>
              <a:ea typeface="Times New Roman"/>
              <a:cs typeface="Times New Roman"/>
              <a:sym typeface="Times New Roman"/>
            </a:endParaRPr>
          </a:p>
          <a:p>
            <a:pPr indent="0" lvl="0" marL="0" rtl="0" algn="ctr">
              <a:spcBef>
                <a:spcPts val="0"/>
              </a:spcBef>
              <a:spcAft>
                <a:spcPts val="0"/>
              </a:spcAft>
              <a:buClr>
                <a:schemeClr val="dk2"/>
              </a:buClr>
              <a:buSzPts val="3600"/>
              <a:buFont typeface="Times New Roman"/>
              <a:buNone/>
            </a:pPr>
            <a:r>
              <a:t/>
            </a:r>
            <a:endParaRPr sz="1200">
              <a:solidFill>
                <a:srgbClr val="FFFFFF"/>
              </a:solidFill>
              <a:latin typeface="Times New Roman"/>
              <a:ea typeface="Times New Roman"/>
              <a:cs typeface="Times New Roman"/>
              <a:sym typeface="Times New Roman"/>
            </a:endParaRPr>
          </a:p>
          <a:p>
            <a:pPr indent="-280987" lvl="0" marL="403225" rtl="0" algn="just">
              <a:spcBef>
                <a:spcPts val="0"/>
              </a:spcBef>
              <a:spcAft>
                <a:spcPts val="0"/>
              </a:spcAft>
              <a:buClr>
                <a:schemeClr val="dk2"/>
              </a:buClr>
              <a:buSzPts val="2400"/>
              <a:buFont typeface="Times New Roman"/>
              <a:buNone/>
            </a:pPr>
            <a:r>
              <a:rPr b="0" lang="en" sz="1200">
                <a:solidFill>
                  <a:srgbClr val="FFFFFF"/>
                </a:solidFill>
                <a:latin typeface="Times New Roman"/>
                <a:ea typeface="Times New Roman"/>
                <a:cs typeface="Times New Roman"/>
                <a:sym typeface="Times New Roman"/>
              </a:rPr>
              <a:t>			</a:t>
            </a:r>
            <a:r>
              <a:rPr b="0" lang="en" sz="1800">
                <a:solidFill>
                  <a:srgbClr val="FFFFFF"/>
                </a:solidFill>
                <a:latin typeface="Times New Roman"/>
                <a:ea typeface="Times New Roman"/>
                <a:cs typeface="Times New Roman"/>
                <a:sym typeface="Times New Roman"/>
              </a:rPr>
              <a:t>Foods are available in market which is made by using many artificial fertilizers. These chemicals are very harmful for the human beings health especially for the children. In our propose syste</a:t>
            </a:r>
            <a:r>
              <a:rPr b="0" lang="en" sz="1800">
                <a:solidFill>
                  <a:srgbClr val="FFFFFF"/>
                </a:solidFill>
                <a:latin typeface="Times New Roman"/>
                <a:ea typeface="Times New Roman"/>
                <a:cs typeface="Times New Roman"/>
                <a:sym typeface="Times New Roman"/>
              </a:rPr>
              <a:t>m </a:t>
            </a:r>
            <a:r>
              <a:rPr b="0" lang="en" sz="1800">
                <a:solidFill>
                  <a:srgbClr val="FFFFFF"/>
                </a:solidFill>
                <a:latin typeface="Times New Roman"/>
                <a:ea typeface="Times New Roman"/>
                <a:cs typeface="Times New Roman"/>
                <a:sym typeface="Times New Roman"/>
              </a:rPr>
              <a:t>products get available which are grown without chemical fertilizer and made available for customers in a good price. In proposed system provide direct interaction between farmer and the customer. We are implementing forum for farmers, where each and every queries asked by the farmers are discussed and appropriate solution are given. Artificial Intelligence and Machine Learning Technologies in our system for product recommendation for our customers based on their product sales. To handle traffic running on our server will be balanced using tool Nginx.</a:t>
            </a:r>
            <a:endParaRPr b="0" sz="160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A0000"/>
        </a:solid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380125" y="439525"/>
            <a:ext cx="8315100" cy="42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Times New Roman"/>
                <a:ea typeface="Times New Roman"/>
                <a:cs typeface="Times New Roman"/>
                <a:sym typeface="Times New Roman"/>
              </a:rPr>
              <a:t>Introduction</a:t>
            </a:r>
            <a:endParaRPr sz="36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330200" lvl="0" marL="457200" rtl="0" algn="just">
              <a:spcBef>
                <a:spcPts val="0"/>
              </a:spcBef>
              <a:spcAft>
                <a:spcPts val="0"/>
              </a:spcAft>
              <a:buClr>
                <a:srgbClr val="FFFFFF"/>
              </a:buClr>
              <a:buSzPts val="1600"/>
              <a:buFont typeface="Times New Roman"/>
              <a:buChar char="❖"/>
            </a:pPr>
            <a:r>
              <a:rPr b="0" lang="en" sz="1600">
                <a:solidFill>
                  <a:srgbClr val="FFFFFF"/>
                </a:solidFill>
                <a:latin typeface="Times New Roman"/>
                <a:ea typeface="Times New Roman"/>
                <a:cs typeface="Times New Roman"/>
                <a:sym typeface="Times New Roman"/>
              </a:rPr>
              <a:t>The term “organic” refers to the way agricultural products are grown and processed. Organic produce and other organic ingredients in retail products are grown without the use of synthetic pesticides and fertilizers, sewage sludge, genetically modified organisms or ionizing radiation</a:t>
            </a:r>
            <a:r>
              <a:rPr b="0" lang="en" sz="1600" u="sng">
                <a:solidFill>
                  <a:schemeClr val="hlink"/>
                </a:solidFill>
                <a:latin typeface="Times New Roman"/>
                <a:ea typeface="Times New Roman"/>
                <a:cs typeface="Times New Roman"/>
                <a:sym typeface="Times New Roman"/>
                <a:hlinkClick action="ppaction://hlinksldjump" r:id="rId3"/>
              </a:rPr>
              <a:t>[4]</a:t>
            </a:r>
            <a:r>
              <a:rPr b="0" lang="en" sz="1600">
                <a:solidFill>
                  <a:srgbClr val="FFFFFF"/>
                </a:solidFill>
                <a:latin typeface="Times New Roman"/>
                <a:ea typeface="Times New Roman"/>
                <a:cs typeface="Times New Roman"/>
                <a:sym typeface="Times New Roman"/>
              </a:rPr>
              <a:t>.</a:t>
            </a:r>
            <a:endParaRPr b="0" sz="1600">
              <a:solidFill>
                <a:srgbClr val="FFFFFF"/>
              </a:solidFill>
              <a:latin typeface="Times New Roman"/>
              <a:ea typeface="Times New Roman"/>
              <a:cs typeface="Times New Roman"/>
              <a:sym typeface="Times New Roman"/>
            </a:endParaRPr>
          </a:p>
          <a:p>
            <a:pPr indent="0" lvl="0" marL="457200" rtl="0" algn="just">
              <a:spcBef>
                <a:spcPts val="400"/>
              </a:spcBef>
              <a:spcAft>
                <a:spcPts val="0"/>
              </a:spcAft>
              <a:buNone/>
            </a:pPr>
            <a:r>
              <a:t/>
            </a:r>
            <a:endParaRPr b="0" sz="1600">
              <a:solidFill>
                <a:srgbClr val="FFFFFF"/>
              </a:solidFill>
              <a:latin typeface="Times New Roman"/>
              <a:ea typeface="Times New Roman"/>
              <a:cs typeface="Times New Roman"/>
              <a:sym typeface="Times New Roman"/>
            </a:endParaRPr>
          </a:p>
          <a:p>
            <a:pPr indent="-330200" lvl="0" marL="457200" rtl="0" algn="just">
              <a:spcBef>
                <a:spcPts val="400"/>
              </a:spcBef>
              <a:spcAft>
                <a:spcPts val="0"/>
              </a:spcAft>
              <a:buClr>
                <a:srgbClr val="FFFFFF"/>
              </a:buClr>
              <a:buSzPts val="1600"/>
              <a:buFont typeface="Times New Roman"/>
              <a:buChar char="❖"/>
            </a:pPr>
            <a:r>
              <a:rPr b="0" lang="en" sz="1600">
                <a:solidFill>
                  <a:srgbClr val="FFFFFF"/>
                </a:solidFill>
                <a:latin typeface="Times New Roman"/>
                <a:ea typeface="Times New Roman"/>
                <a:cs typeface="Times New Roman"/>
                <a:sym typeface="Times New Roman"/>
              </a:rPr>
              <a:t>Proposed System provide online product which are growth in natural way. By log in customer can choose product, add to cart and purchase. Farmers and vendor can add their product by their log in.</a:t>
            </a:r>
            <a:endParaRPr b="0" sz="1600">
              <a:solidFill>
                <a:srgbClr val="FFFFFF"/>
              </a:solidFill>
              <a:latin typeface="Times New Roman"/>
              <a:ea typeface="Times New Roman"/>
              <a:cs typeface="Times New Roman"/>
              <a:sym typeface="Times New Roman"/>
            </a:endParaRPr>
          </a:p>
          <a:p>
            <a:pPr indent="0" lvl="0" marL="457200" rtl="0" algn="just">
              <a:spcBef>
                <a:spcPts val="400"/>
              </a:spcBef>
              <a:spcAft>
                <a:spcPts val="0"/>
              </a:spcAft>
              <a:buNone/>
            </a:pPr>
            <a:r>
              <a:t/>
            </a:r>
            <a:endParaRPr b="0" sz="1600">
              <a:solidFill>
                <a:srgbClr val="FFFFFF"/>
              </a:solidFill>
              <a:latin typeface="Times New Roman"/>
              <a:ea typeface="Times New Roman"/>
              <a:cs typeface="Times New Roman"/>
              <a:sym typeface="Times New Roman"/>
            </a:endParaRPr>
          </a:p>
          <a:p>
            <a:pPr indent="-330200" lvl="0" marL="457200" rtl="0" algn="just">
              <a:spcBef>
                <a:spcPts val="400"/>
              </a:spcBef>
              <a:spcAft>
                <a:spcPts val="0"/>
              </a:spcAft>
              <a:buClr>
                <a:srgbClr val="FFFFFF"/>
              </a:buClr>
              <a:buSzPts val="1600"/>
              <a:buFont typeface="Times New Roman"/>
              <a:buChar char="❖"/>
            </a:pPr>
            <a:r>
              <a:rPr b="0" lang="en" sz="1600">
                <a:solidFill>
                  <a:srgbClr val="FFFFFF"/>
                </a:solidFill>
                <a:latin typeface="Times New Roman"/>
                <a:ea typeface="Times New Roman"/>
                <a:cs typeface="Times New Roman"/>
                <a:sym typeface="Times New Roman"/>
              </a:rPr>
              <a:t>We are using  a novel collaborative filtering based personalized recommendation method for E-commerce platform. That contain 3 modules 1) Behavior record module, 2) Model analysis module, and 3) Recommendation algorithm module</a:t>
            </a:r>
            <a:r>
              <a:rPr b="0" lang="en" sz="1600" u="sng">
                <a:solidFill>
                  <a:schemeClr val="hlink"/>
                </a:solidFill>
                <a:latin typeface="Times New Roman"/>
                <a:ea typeface="Times New Roman"/>
                <a:cs typeface="Times New Roman"/>
                <a:sym typeface="Times New Roman"/>
                <a:hlinkClick action="ppaction://hlinksldjump" r:id="rId4"/>
              </a:rPr>
              <a:t>[4]</a:t>
            </a:r>
            <a:r>
              <a:rPr b="0" lang="en" sz="1600">
                <a:solidFill>
                  <a:srgbClr val="FFFFFF"/>
                </a:solidFill>
                <a:latin typeface="Times New Roman"/>
                <a:ea typeface="Times New Roman"/>
                <a:cs typeface="Times New Roman"/>
                <a:sym typeface="Times New Roman"/>
              </a:rPr>
              <a:t>.</a:t>
            </a:r>
            <a:endParaRPr b="0" sz="16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94" name="Shape 94"/>
        <p:cNvGrpSpPr/>
        <p:nvPr/>
      </p:nvGrpSpPr>
      <p:grpSpPr>
        <a:xfrm>
          <a:off x="0" y="0"/>
          <a:ext cx="0" cy="0"/>
          <a:chOff x="0" y="0"/>
          <a:chExt cx="0" cy="0"/>
        </a:xfrm>
      </p:grpSpPr>
      <p:sp>
        <p:nvSpPr>
          <p:cNvPr id="95" name="Google Shape;95;p17"/>
          <p:cNvSpPr txBox="1"/>
          <p:nvPr>
            <p:ph idx="4294967295" type="title"/>
          </p:nvPr>
        </p:nvSpPr>
        <p:spPr>
          <a:xfrm>
            <a:off x="423600" y="72025"/>
            <a:ext cx="8068200" cy="82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Times New Roman"/>
                <a:ea typeface="Times New Roman"/>
                <a:cs typeface="Times New Roman"/>
                <a:sym typeface="Times New Roman"/>
              </a:rPr>
              <a:t>Literature</a:t>
            </a:r>
            <a:r>
              <a:rPr lang="en" sz="3600">
                <a:solidFill>
                  <a:srgbClr val="FFFFFF"/>
                </a:solidFill>
                <a:latin typeface="Times New Roman"/>
                <a:ea typeface="Times New Roman"/>
                <a:cs typeface="Times New Roman"/>
                <a:sym typeface="Times New Roman"/>
              </a:rPr>
              <a:t> Review</a:t>
            </a:r>
            <a:endParaRPr sz="3600">
              <a:solidFill>
                <a:srgbClr val="FFFFFF"/>
              </a:solidFill>
              <a:latin typeface="Times New Roman"/>
              <a:ea typeface="Times New Roman"/>
              <a:cs typeface="Times New Roman"/>
              <a:sym typeface="Times New Roman"/>
            </a:endParaRPr>
          </a:p>
        </p:txBody>
      </p:sp>
      <p:graphicFrame>
        <p:nvGraphicFramePr>
          <p:cNvPr id="96" name="Google Shape;96;p17"/>
          <p:cNvGraphicFramePr/>
          <p:nvPr/>
        </p:nvGraphicFramePr>
        <p:xfrm>
          <a:off x="60213" y="803425"/>
          <a:ext cx="3000000" cy="3000000"/>
        </p:xfrm>
        <a:graphic>
          <a:graphicData uri="http://schemas.openxmlformats.org/drawingml/2006/table">
            <a:tbl>
              <a:tblPr>
                <a:noFill/>
                <a:tableStyleId>{C881C779-927B-40D4-BC69-C1DB43620AA3}</a:tableStyleId>
              </a:tblPr>
              <a:tblGrid>
                <a:gridCol w="544875"/>
                <a:gridCol w="1953525"/>
                <a:gridCol w="1533425"/>
                <a:gridCol w="2481875"/>
                <a:gridCol w="2475950"/>
              </a:tblGrid>
              <a:tr h="780700">
                <a:tc>
                  <a:txBody>
                    <a:bodyPr>
                      <a:noAutofit/>
                    </a:bodyPr>
                    <a:lstStyle/>
                    <a:p>
                      <a:pPr indent="0" lvl="0" marL="0" rtl="0" algn="l">
                        <a:spcBef>
                          <a:spcPts val="0"/>
                        </a:spcBef>
                        <a:spcAft>
                          <a:spcPts val="0"/>
                        </a:spcAft>
                        <a:buNone/>
                      </a:pPr>
                      <a:r>
                        <a:rPr b="1" lang="en" sz="1800">
                          <a:solidFill>
                            <a:srgbClr val="FFFFFF"/>
                          </a:solidFill>
                          <a:latin typeface="Times New Roman"/>
                          <a:ea typeface="Times New Roman"/>
                          <a:cs typeface="Times New Roman"/>
                          <a:sym typeface="Times New Roman"/>
                        </a:rPr>
                        <a:t>Sr no.</a:t>
                      </a:r>
                      <a:endParaRPr b="1" sz="1800">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800">
                          <a:solidFill>
                            <a:srgbClr val="FFFFFF"/>
                          </a:solidFill>
                          <a:latin typeface="Times New Roman"/>
                          <a:ea typeface="Times New Roman"/>
                          <a:cs typeface="Times New Roman"/>
                          <a:sym typeface="Times New Roman"/>
                        </a:rPr>
                        <a:t>Author name</a:t>
                      </a:r>
                      <a:endParaRPr b="1" sz="1800">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800">
                          <a:solidFill>
                            <a:srgbClr val="FFFFFF"/>
                          </a:solidFill>
                          <a:latin typeface="Times New Roman"/>
                          <a:ea typeface="Times New Roman"/>
                          <a:cs typeface="Times New Roman"/>
                          <a:sym typeface="Times New Roman"/>
                        </a:rPr>
                        <a:t>Paper name </a:t>
                      </a:r>
                      <a:endParaRPr b="1" sz="1800">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800">
                          <a:solidFill>
                            <a:srgbClr val="FFFFFF"/>
                          </a:solidFill>
                          <a:latin typeface="Times New Roman"/>
                          <a:ea typeface="Times New Roman"/>
                          <a:cs typeface="Times New Roman"/>
                          <a:sym typeface="Times New Roman"/>
                        </a:rPr>
                        <a:t>Merits </a:t>
                      </a:r>
                      <a:endParaRPr b="1" sz="1800">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800">
                          <a:solidFill>
                            <a:srgbClr val="FFFFFF"/>
                          </a:solidFill>
                          <a:latin typeface="Times New Roman"/>
                          <a:ea typeface="Times New Roman"/>
                          <a:cs typeface="Times New Roman"/>
                          <a:sym typeface="Times New Roman"/>
                        </a:rPr>
                        <a:t>Demerits</a:t>
                      </a:r>
                      <a:endParaRPr b="1" sz="1800">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1867650">
                <a:tc>
                  <a:txBody>
                    <a:bodyPr>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1</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122237" rtl="0" algn="l">
                        <a:spcBef>
                          <a:spcPts val="0"/>
                        </a:spcBef>
                        <a:spcAft>
                          <a:spcPts val="0"/>
                        </a:spcAft>
                        <a:buClr>
                          <a:schemeClr val="dk2"/>
                        </a:buClr>
                        <a:buSzPts val="1100"/>
                        <a:buFont typeface="Arial"/>
                        <a:buNone/>
                      </a:pPr>
                      <a:r>
                        <a:rPr lang="en">
                          <a:solidFill>
                            <a:srgbClr val="FFFFFF"/>
                          </a:solidFill>
                          <a:latin typeface="Times New Roman"/>
                          <a:ea typeface="Times New Roman"/>
                          <a:cs typeface="Times New Roman"/>
                          <a:sym typeface="Times New Roman"/>
                        </a:rPr>
                        <a:t>Ruchika, Ajay Vikram Singh, Mayank Sharma Amity Institute of Information Technology, Amity University, Uttar Pradesh, Noida</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chemeClr val="dk2"/>
                        </a:buClr>
                        <a:buSzPts val="1100"/>
                        <a:buFont typeface="Arial"/>
                        <a:buNone/>
                      </a:pPr>
                      <a:r>
                        <a:rPr lang="en">
                          <a:solidFill>
                            <a:srgbClr val="FFFFFF"/>
                          </a:solidFill>
                          <a:latin typeface="Times New Roman"/>
                          <a:ea typeface="Times New Roman"/>
                          <a:cs typeface="Times New Roman"/>
                          <a:sym typeface="Times New Roman"/>
                        </a:rPr>
                        <a:t>Building an Effective Recommender System Using Machine Learning Based Framework, 2017</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In this paper, describes recommendation </a:t>
                      </a:r>
                      <a:r>
                        <a:rPr lang="en">
                          <a:solidFill>
                            <a:srgbClr val="FFFFFF"/>
                          </a:solidFill>
                          <a:latin typeface="Times New Roman"/>
                          <a:ea typeface="Times New Roman"/>
                          <a:cs typeface="Times New Roman"/>
                          <a:sym typeface="Times New Roman"/>
                        </a:rPr>
                        <a:t>based</a:t>
                      </a:r>
                      <a:r>
                        <a:rPr lang="en">
                          <a:solidFill>
                            <a:srgbClr val="FFFFFF"/>
                          </a:solidFill>
                          <a:latin typeface="Times New Roman"/>
                          <a:ea typeface="Times New Roman"/>
                          <a:cs typeface="Times New Roman"/>
                          <a:sym typeface="Times New Roman"/>
                        </a:rPr>
                        <a:t> on implicit and explicit feedback using adaption of collaborative filtering in Apache Mahout platforms via Eclipse on a sample data set.</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In this paper the problem of scalability was solved by the mahout to a certain extent because of the presence of hadoop framework. But with the increasing size of data sets it does not fit all.</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1477325">
                <a:tc>
                  <a:txBody>
                    <a:bodyPr>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2</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400"/>
                        </a:spcBef>
                        <a:spcAft>
                          <a:spcPts val="0"/>
                        </a:spcAft>
                        <a:buNone/>
                      </a:pPr>
                      <a:r>
                        <a:rPr lang="en">
                          <a:solidFill>
                            <a:srgbClr val="FFFFFF"/>
                          </a:solidFill>
                          <a:latin typeface="Times New Roman"/>
                          <a:ea typeface="Times New Roman"/>
                          <a:cs typeface="Times New Roman"/>
                          <a:sym typeface="Times New Roman"/>
                        </a:rPr>
                        <a:t>S.Wilson Prakash, Dr.P. Deepalakshmi,Department of Computer Science and Engineering</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Server-based Dynamic Load Balancing, 2017</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chemeClr val="dk2"/>
                        </a:buClr>
                        <a:buSzPts val="1100"/>
                        <a:buFont typeface="Arial"/>
                        <a:buNone/>
                      </a:pPr>
                      <a:r>
                        <a:rPr lang="en">
                          <a:solidFill>
                            <a:srgbClr val="FFFFFF"/>
                          </a:solidFill>
                          <a:latin typeface="Times New Roman"/>
                          <a:ea typeface="Times New Roman"/>
                          <a:cs typeface="Times New Roman"/>
                          <a:sym typeface="Times New Roman"/>
                        </a:rPr>
                        <a:t>In this paper,proposed a dynamic server load balancing algorithm based on OpenFlow and sFlow to distribute the load efficiently among the cluster of servers.</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In this paper switchesreactively based on the load of the servers measured based on the memory usage, CPU usage, &amp; active connection counts.</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100" name="Shape 100"/>
        <p:cNvGrpSpPr/>
        <p:nvPr/>
      </p:nvGrpSpPr>
      <p:grpSpPr>
        <a:xfrm>
          <a:off x="0" y="0"/>
          <a:ext cx="0" cy="0"/>
          <a:chOff x="0" y="0"/>
          <a:chExt cx="0" cy="0"/>
        </a:xfrm>
      </p:grpSpPr>
      <p:sp>
        <p:nvSpPr>
          <p:cNvPr id="101" name="Google Shape;101;p18"/>
          <p:cNvSpPr txBox="1"/>
          <p:nvPr>
            <p:ph idx="4294967295" type="title"/>
          </p:nvPr>
        </p:nvSpPr>
        <p:spPr>
          <a:xfrm>
            <a:off x="423600" y="15850"/>
            <a:ext cx="8296800" cy="84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Times New Roman"/>
                <a:ea typeface="Times New Roman"/>
                <a:cs typeface="Times New Roman"/>
                <a:sym typeface="Times New Roman"/>
              </a:rPr>
              <a:t>Literature Review</a:t>
            </a:r>
            <a:endParaRPr sz="3600">
              <a:solidFill>
                <a:srgbClr val="FFFFFF"/>
              </a:solidFill>
              <a:latin typeface="Times New Roman"/>
              <a:ea typeface="Times New Roman"/>
              <a:cs typeface="Times New Roman"/>
              <a:sym typeface="Times New Roman"/>
            </a:endParaRPr>
          </a:p>
        </p:txBody>
      </p:sp>
      <p:graphicFrame>
        <p:nvGraphicFramePr>
          <p:cNvPr id="102" name="Google Shape;102;p18"/>
          <p:cNvGraphicFramePr/>
          <p:nvPr/>
        </p:nvGraphicFramePr>
        <p:xfrm>
          <a:off x="83663" y="856750"/>
          <a:ext cx="3000000" cy="3000000"/>
        </p:xfrm>
        <a:graphic>
          <a:graphicData uri="http://schemas.openxmlformats.org/drawingml/2006/table">
            <a:tbl>
              <a:tblPr>
                <a:noFill/>
                <a:tableStyleId>{C881C779-927B-40D4-BC69-C1DB43620AA3}</a:tableStyleId>
              </a:tblPr>
              <a:tblGrid>
                <a:gridCol w="502675"/>
                <a:gridCol w="1978325"/>
                <a:gridCol w="1522775"/>
                <a:gridCol w="2453475"/>
                <a:gridCol w="2469925"/>
              </a:tblGrid>
              <a:tr h="588300">
                <a:tc>
                  <a:txBody>
                    <a:bodyPr>
                      <a:noAutofit/>
                    </a:bodyPr>
                    <a:lstStyle/>
                    <a:p>
                      <a:pPr indent="0" lvl="0" marL="0" rtl="0" algn="l">
                        <a:spcBef>
                          <a:spcPts val="0"/>
                        </a:spcBef>
                        <a:spcAft>
                          <a:spcPts val="0"/>
                        </a:spcAft>
                        <a:buNone/>
                      </a:pPr>
                      <a:r>
                        <a:rPr b="1" lang="en">
                          <a:solidFill>
                            <a:srgbClr val="FFFFFF"/>
                          </a:solidFill>
                          <a:latin typeface="Times New Roman"/>
                          <a:ea typeface="Times New Roman"/>
                          <a:cs typeface="Times New Roman"/>
                          <a:sym typeface="Times New Roman"/>
                        </a:rPr>
                        <a:t>Sr no.</a:t>
                      </a:r>
                      <a:endParaRPr b="1">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FFFFFF"/>
                          </a:solidFill>
                          <a:latin typeface="Times New Roman"/>
                          <a:ea typeface="Times New Roman"/>
                          <a:cs typeface="Times New Roman"/>
                          <a:sym typeface="Times New Roman"/>
                        </a:rPr>
                        <a:t>Author name</a:t>
                      </a:r>
                      <a:endParaRPr b="1">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FFFFFF"/>
                          </a:solidFill>
                          <a:latin typeface="Times New Roman"/>
                          <a:ea typeface="Times New Roman"/>
                          <a:cs typeface="Times New Roman"/>
                          <a:sym typeface="Times New Roman"/>
                        </a:rPr>
                        <a:t>Paper name </a:t>
                      </a:r>
                      <a:endParaRPr b="1">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FFFFFF"/>
                          </a:solidFill>
                          <a:latin typeface="Times New Roman"/>
                          <a:ea typeface="Times New Roman"/>
                          <a:cs typeface="Times New Roman"/>
                          <a:sym typeface="Times New Roman"/>
                        </a:rPr>
                        <a:t>Merits </a:t>
                      </a:r>
                      <a:endParaRPr b="1">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FFFFFF"/>
                          </a:solidFill>
                          <a:latin typeface="Times New Roman"/>
                          <a:ea typeface="Times New Roman"/>
                          <a:cs typeface="Times New Roman"/>
                          <a:sym typeface="Times New Roman"/>
                        </a:rPr>
                        <a:t>Demerits</a:t>
                      </a:r>
                      <a:endParaRPr b="1">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1612325">
                <a:tc>
                  <a:txBody>
                    <a:bodyPr>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3</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chemeClr val="dk2"/>
                        </a:buClr>
                        <a:buSzPts val="1100"/>
                        <a:buFont typeface="Arial"/>
                        <a:buNone/>
                      </a:pPr>
                      <a:r>
                        <a:rPr lang="en">
                          <a:solidFill>
                            <a:srgbClr val="FFFFFF"/>
                          </a:solidFill>
                          <a:latin typeface="Times New Roman"/>
                          <a:ea typeface="Times New Roman"/>
                          <a:cs typeface="Times New Roman"/>
                          <a:sym typeface="Times New Roman"/>
                        </a:rPr>
                        <a:t>Mr. Sunil A. Sushir, Ms.Rujata Chaudhari, Asst.Prof., Department of Information Technology.</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chemeClr val="dk2"/>
                        </a:buClr>
                        <a:buSzPts val="1100"/>
                        <a:buFont typeface="Arial"/>
                        <a:buNone/>
                      </a:pPr>
                      <a:r>
                        <a:rPr lang="en">
                          <a:solidFill>
                            <a:srgbClr val="FFFFFF"/>
                          </a:solidFill>
                          <a:latin typeface="Times New Roman"/>
                          <a:ea typeface="Times New Roman"/>
                          <a:cs typeface="Times New Roman"/>
                          <a:sym typeface="Times New Roman"/>
                        </a:rPr>
                        <a:t>Survey of Electronic</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Payment Systems, 2018</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The different categories of electronic payment systems in terms of online payment processes, authentication mechanisms, and authentication types.</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Paper will be further demonstrate application of the different authentication mechanisms and types in the categories of the electronic payments system</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highlighted.</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1937300">
                <a:tc>
                  <a:txBody>
                    <a:bodyPr>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4</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400"/>
                        </a:spcBef>
                        <a:spcAft>
                          <a:spcPts val="0"/>
                        </a:spcAft>
                        <a:buClr>
                          <a:schemeClr val="dk2"/>
                        </a:buClr>
                        <a:buSzPts val="1100"/>
                        <a:buFont typeface="Arial"/>
                        <a:buNone/>
                      </a:pPr>
                      <a:r>
                        <a:rPr lang="en">
                          <a:solidFill>
                            <a:srgbClr val="FFFFFF"/>
                          </a:solidFill>
                          <a:latin typeface="Times New Roman"/>
                          <a:ea typeface="Times New Roman"/>
                          <a:cs typeface="Times New Roman"/>
                          <a:sym typeface="Times New Roman"/>
                        </a:rPr>
                        <a:t>Liu Yan Department of Business Administration, Shenyang Polytechnic College, Liaoning Shenyang 110045, China</a:t>
                      </a:r>
                      <a:endParaRPr>
                        <a:solidFill>
                          <a:srgbClr val="FFFFFF"/>
                        </a:solidFill>
                        <a:latin typeface="Times New Roman"/>
                        <a:ea typeface="Times New Roman"/>
                        <a:cs typeface="Times New Roman"/>
                        <a:sym typeface="Times New Roman"/>
                      </a:endParaRPr>
                    </a:p>
                    <a:p>
                      <a:pPr indent="0" lvl="0" marL="0" rtl="0" algn="l">
                        <a:spcBef>
                          <a:spcPts val="40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chemeClr val="dk2"/>
                        </a:buClr>
                        <a:buSzPts val="1100"/>
                        <a:buFont typeface="Arial"/>
                        <a:buNone/>
                      </a:pPr>
                      <a:r>
                        <a:rPr lang="en">
                          <a:solidFill>
                            <a:srgbClr val="FFFFFF"/>
                          </a:solidFill>
                          <a:latin typeface="Times New Roman"/>
                          <a:ea typeface="Times New Roman"/>
                          <a:cs typeface="Times New Roman"/>
                          <a:sym typeface="Times New Roman"/>
                        </a:rPr>
                        <a:t>Personalized Recommendation Method for E-Commerce Platform based on Data Mining Technology, 2017</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Clr>
                          <a:schemeClr val="dk2"/>
                        </a:buClr>
                        <a:buSzPts val="1100"/>
                        <a:buFont typeface="Arial"/>
                        <a:buNone/>
                      </a:pPr>
                      <a:r>
                        <a:rPr lang="en">
                          <a:solidFill>
                            <a:srgbClr val="FFFFFF"/>
                          </a:solidFill>
                          <a:latin typeface="Times New Roman"/>
                          <a:ea typeface="Times New Roman"/>
                          <a:cs typeface="Times New Roman"/>
                          <a:sym typeface="Times New Roman"/>
                        </a:rPr>
                        <a:t>In this paper proposed personalized recommendation algorithm. This algorithm contain on three modules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
                          <a:solidFill>
                            <a:srgbClr val="FFFFFF"/>
                          </a:solidFill>
                          <a:latin typeface="Times New Roman"/>
                          <a:ea typeface="Times New Roman"/>
                          <a:cs typeface="Times New Roman"/>
                          <a:sym typeface="Times New Roman"/>
                        </a:rPr>
                        <a:t>1) Behavior record module,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
                          <a:solidFill>
                            <a:srgbClr val="FFFFFF"/>
                          </a:solidFill>
                          <a:latin typeface="Times New Roman"/>
                          <a:ea typeface="Times New Roman"/>
                          <a:cs typeface="Times New Roman"/>
                          <a:sym typeface="Times New Roman"/>
                        </a:rPr>
                        <a:t>2) Model analysis module, and</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3) Recommendation algorithm module.</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This paper describes recommendation based on personal behavior only, recommendation based on personal information will be further demonstrate</a:t>
                      </a:r>
                      <a:endParaRPr>
                        <a:solidFill>
                          <a:srgbClr val="FFFFFF"/>
                        </a:solidFill>
                        <a:latin typeface="Times New Roman"/>
                        <a:ea typeface="Times New Roman"/>
                        <a:cs typeface="Times New Roman"/>
                        <a:sym typeface="Times New Roman"/>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52698"/>
        </a:solidFill>
      </p:bgPr>
    </p:bg>
    <p:spTree>
      <p:nvGrpSpPr>
        <p:cNvPr id="106" name="Shape 106"/>
        <p:cNvGrpSpPr/>
        <p:nvPr/>
      </p:nvGrpSpPr>
      <p:grpSpPr>
        <a:xfrm>
          <a:off x="0" y="0"/>
          <a:ext cx="0" cy="0"/>
          <a:chOff x="0" y="0"/>
          <a:chExt cx="0" cy="0"/>
        </a:xfrm>
      </p:grpSpPr>
      <p:sp>
        <p:nvSpPr>
          <p:cNvPr id="107" name="Google Shape;107;p19"/>
          <p:cNvSpPr txBox="1"/>
          <p:nvPr>
            <p:ph type="title"/>
          </p:nvPr>
        </p:nvSpPr>
        <p:spPr>
          <a:xfrm>
            <a:off x="423600" y="469950"/>
            <a:ext cx="8296800" cy="100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08" name="Google Shape;108;p19"/>
          <p:cNvSpPr txBox="1"/>
          <p:nvPr/>
        </p:nvSpPr>
        <p:spPr>
          <a:xfrm>
            <a:off x="423600" y="1710550"/>
            <a:ext cx="8296800" cy="30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	</a:t>
            </a:r>
            <a:r>
              <a:rPr lang="en" sz="2000">
                <a:solidFill>
                  <a:srgbClr val="FFFFFF"/>
                </a:solidFill>
                <a:latin typeface="Times New Roman"/>
                <a:ea typeface="Times New Roman"/>
                <a:cs typeface="Times New Roman"/>
                <a:sym typeface="Times New Roman"/>
              </a:rPr>
              <a:t>Most of people get sick by what they eat .Food </a:t>
            </a:r>
            <a:r>
              <a:rPr lang="en" sz="2000">
                <a:solidFill>
                  <a:srgbClr val="FFFFFF"/>
                </a:solidFill>
                <a:latin typeface="Times New Roman"/>
                <a:ea typeface="Times New Roman"/>
                <a:cs typeface="Times New Roman"/>
                <a:sym typeface="Times New Roman"/>
              </a:rPr>
              <a:t>available</a:t>
            </a:r>
            <a:r>
              <a:rPr lang="en" sz="2000">
                <a:solidFill>
                  <a:srgbClr val="FFFFFF"/>
                </a:solidFill>
                <a:latin typeface="Times New Roman"/>
                <a:ea typeface="Times New Roman"/>
                <a:cs typeface="Times New Roman"/>
                <a:sym typeface="Times New Roman"/>
              </a:rPr>
              <a:t> in market is made by </a:t>
            </a:r>
            <a:r>
              <a:rPr lang="en" sz="2000">
                <a:solidFill>
                  <a:schemeClr val="dk2"/>
                </a:solidFill>
                <a:latin typeface="Times New Roman"/>
                <a:ea typeface="Times New Roman"/>
                <a:cs typeface="Times New Roman"/>
                <a:sym typeface="Times New Roman"/>
              </a:rPr>
              <a:t> </a:t>
            </a:r>
            <a:r>
              <a:rPr lang="en" sz="2000">
                <a:solidFill>
                  <a:srgbClr val="FFFFFF"/>
                </a:solidFill>
                <a:latin typeface="Times New Roman"/>
                <a:ea typeface="Times New Roman"/>
                <a:cs typeface="Times New Roman"/>
                <a:sym typeface="Times New Roman"/>
              </a:rPr>
              <a:t>pesticides and fertilizers, sewage sludge</a:t>
            </a:r>
            <a:r>
              <a:rPr lang="en" sz="2000">
                <a:solidFill>
                  <a:srgbClr val="FFFFFF"/>
                </a:solidFill>
                <a:latin typeface="Times New Roman"/>
                <a:ea typeface="Times New Roman"/>
                <a:cs typeface="Times New Roman"/>
                <a:sym typeface="Times New Roman"/>
              </a:rPr>
              <a:t> etc. To make aware people about organic food and make available food online easily. Organic food which is growth in natural environment and made available from direct farmer’s or vendor.</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06EBA"/>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401225" y="333850"/>
            <a:ext cx="8296800" cy="9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Project Scope</a:t>
            </a:r>
            <a:endParaRPr sz="3600">
              <a:latin typeface="Times New Roman"/>
              <a:ea typeface="Times New Roman"/>
              <a:cs typeface="Times New Roman"/>
              <a:sym typeface="Times New Roman"/>
            </a:endParaRPr>
          </a:p>
        </p:txBody>
      </p:sp>
      <p:sp>
        <p:nvSpPr>
          <p:cNvPr id="114" name="Google Shape;114;p20"/>
          <p:cNvSpPr txBox="1"/>
          <p:nvPr/>
        </p:nvSpPr>
        <p:spPr>
          <a:xfrm>
            <a:off x="401225" y="1430025"/>
            <a:ext cx="8296800" cy="32634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Organic food made available online so anyone can buy.</a:t>
            </a:r>
            <a:endParaRPr sz="1800">
              <a:solidFill>
                <a:srgbClr val="FFFFFF"/>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User friendly Design.</a:t>
            </a:r>
            <a:endParaRPr sz="1800">
              <a:solidFill>
                <a:srgbClr val="FFFFFF"/>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Recommendation Email notification when new offer/product available .</a:t>
            </a:r>
            <a:endParaRPr sz="1800">
              <a:solidFill>
                <a:srgbClr val="FFFFFF"/>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Product Recommendation.</a:t>
            </a:r>
            <a:endParaRPr sz="1800">
              <a:solidFill>
                <a:srgbClr val="FFFFFF"/>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Load balancing using Nginx.</a:t>
            </a:r>
            <a:endParaRPr sz="1800">
              <a:solidFill>
                <a:srgbClr val="FFFFFF"/>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Provide secure payment portal.</a:t>
            </a:r>
            <a:endParaRPr sz="1800">
              <a:solidFill>
                <a:srgbClr val="FFFFFF"/>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Provide privacy to the all user(customer/vendor/farmer). </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8" name="Shape 118"/>
        <p:cNvGrpSpPr/>
        <p:nvPr/>
      </p:nvGrpSpPr>
      <p:grpSpPr>
        <a:xfrm>
          <a:off x="0" y="0"/>
          <a:ext cx="0" cy="0"/>
          <a:chOff x="0" y="0"/>
          <a:chExt cx="0" cy="0"/>
        </a:xfrm>
      </p:grpSpPr>
      <p:sp>
        <p:nvSpPr>
          <p:cNvPr id="119" name="Google Shape;119;p21"/>
          <p:cNvSpPr txBox="1"/>
          <p:nvPr>
            <p:ph type="title"/>
          </p:nvPr>
        </p:nvSpPr>
        <p:spPr>
          <a:xfrm>
            <a:off x="423600" y="348050"/>
            <a:ext cx="8296800" cy="102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000000"/>
                </a:solidFill>
                <a:latin typeface="Times New Roman"/>
                <a:ea typeface="Times New Roman"/>
                <a:cs typeface="Times New Roman"/>
                <a:sym typeface="Times New Roman"/>
              </a:rPr>
              <a:t>Use Case</a:t>
            </a:r>
            <a:r>
              <a:rPr lang="en" sz="3000">
                <a:solidFill>
                  <a:srgbClr val="000000"/>
                </a:solidFill>
                <a:latin typeface="Times New Roman"/>
                <a:ea typeface="Times New Roman"/>
                <a:cs typeface="Times New Roman"/>
                <a:sym typeface="Times New Roman"/>
              </a:rPr>
              <a:t> Diagram</a:t>
            </a:r>
            <a:endParaRPr sz="3000">
              <a:solidFill>
                <a:srgbClr val="000000"/>
              </a:solidFill>
              <a:latin typeface="Times New Roman"/>
              <a:ea typeface="Times New Roman"/>
              <a:cs typeface="Times New Roman"/>
              <a:sym typeface="Times New Roman"/>
            </a:endParaRPr>
          </a:p>
        </p:txBody>
      </p:sp>
      <p:pic>
        <p:nvPicPr>
          <p:cNvPr id="120" name="Google Shape;120;p21"/>
          <p:cNvPicPr preferRelativeResize="0"/>
          <p:nvPr/>
        </p:nvPicPr>
        <p:blipFill>
          <a:blip r:embed="rId3">
            <a:alphaModFix/>
          </a:blip>
          <a:stretch>
            <a:fillRect/>
          </a:stretch>
        </p:blipFill>
        <p:spPr>
          <a:xfrm>
            <a:off x="0" y="1306675"/>
            <a:ext cx="9144001" cy="383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