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4" d="100"/>
          <a:sy n="94" d="100"/>
        </p:scale>
        <p:origin x="-197"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itle"/>
          <p:cNvPicPr>
            <a:picLocks noChangeAspect="1"/>
          </p:cNvPicPr>
          <p:nvPr/>
        </p:nvPicPr>
        <p:blipFill>
          <a:blip r:embed="rId2"/>
          <a:stretch>
            <a:fillRect/>
          </a:stretch>
        </p:blipFill>
        <p:spPr>
          <a:xfrm>
            <a:off x="0" y="9525"/>
            <a:ext cx="12192635" cy="6848475"/>
          </a:xfrm>
          <a:prstGeom prst="rect">
            <a:avLst/>
          </a:prstGeom>
        </p:spPr>
      </p:pic>
      <p:sp>
        <p:nvSpPr>
          <p:cNvPr id="6" name="Text Box 5"/>
          <p:cNvSpPr txBox="1"/>
          <p:nvPr/>
        </p:nvSpPr>
        <p:spPr>
          <a:xfrm>
            <a:off x="3781425" y="2921635"/>
            <a:ext cx="8294370" cy="1014730"/>
          </a:xfrm>
          <a:prstGeom prst="rect">
            <a:avLst/>
          </a:prstGeom>
          <a:noFill/>
        </p:spPr>
        <p:txBody>
          <a:bodyPr wrap="square" rtlCol="0">
            <a:spAutoFit/>
          </a:bodyPr>
          <a:lstStyle/>
          <a:p>
            <a:pPr algn="ctr"/>
            <a:r>
              <a:rPr lang="en-IN" sz="6000" b="1" u="sng" dirty="0">
                <a:effectLst/>
                <a:latin typeface="Times New Roman" pitchFamily="18" charset="0"/>
                <a:ea typeface="Calibri" panose="020F0502020204030204" charset="0"/>
                <a:cs typeface="Times New Roman" panose="02020603050405020304" pitchFamily="18" charset="0"/>
                <a:sym typeface="+mn-ea"/>
              </a:rPr>
              <a:t>DONATE THE BLOOD</a:t>
            </a:r>
          </a:p>
        </p:txBody>
      </p:sp>
      <p:sp>
        <p:nvSpPr>
          <p:cNvPr id="7" name="Text Box 6"/>
          <p:cNvSpPr txBox="1"/>
          <p:nvPr/>
        </p:nvSpPr>
        <p:spPr>
          <a:xfrm>
            <a:off x="6626860" y="4514215"/>
            <a:ext cx="4064000" cy="398780"/>
          </a:xfrm>
          <a:prstGeom prst="rect">
            <a:avLst/>
          </a:prstGeom>
          <a:noFill/>
        </p:spPr>
        <p:txBody>
          <a:bodyPr wrap="square" rtlCol="0">
            <a:spAutoFit/>
          </a:bodyPr>
          <a:lstStyle/>
          <a:p>
            <a:r>
              <a:rPr lang="en-US" sz="2000" b="1" dirty="0" err="1">
                <a:latin typeface="Times New Roman" pitchFamily="18" charset="0"/>
                <a:cs typeface="Times New Roman" pitchFamily="18" charset="0"/>
              </a:rPr>
              <a:t>Devloped</a:t>
            </a:r>
            <a:r>
              <a:rPr lang="en-US" sz="2000" b="1" dirty="0">
                <a:latin typeface="Times New Roman" pitchFamily="18" charset="0"/>
                <a:cs typeface="Times New Roman" pitchFamily="18" charset="0"/>
              </a:rPr>
              <a:t> By: Vishal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468509203_USzTwLGFzBd39fu7q0OfV59y57BGDvZ7"/>
          <p:cNvPicPr>
            <a:picLocks noChangeAspect="1"/>
          </p:cNvPicPr>
          <p:nvPr/>
        </p:nvPicPr>
        <p:blipFill>
          <a:blip r:embed="rId2"/>
          <a:stretch>
            <a:fillRect/>
          </a:stretch>
        </p:blipFill>
        <p:spPr>
          <a:xfrm>
            <a:off x="0" y="0"/>
            <a:ext cx="12192635" cy="6807200"/>
          </a:xfrm>
          <a:prstGeom prst="rect">
            <a:avLst/>
          </a:prstGeom>
        </p:spPr>
      </p:pic>
      <p:sp>
        <p:nvSpPr>
          <p:cNvPr id="3" name="Text Box 2"/>
          <p:cNvSpPr txBox="1"/>
          <p:nvPr/>
        </p:nvSpPr>
        <p:spPr>
          <a:xfrm>
            <a:off x="3562985" y="805180"/>
            <a:ext cx="4064000" cy="768350"/>
          </a:xfrm>
          <a:prstGeom prst="rect">
            <a:avLst/>
          </a:prstGeom>
          <a:noFill/>
        </p:spPr>
        <p:txBody>
          <a:bodyPr wrap="square" rtlCol="0">
            <a:spAutoFit/>
          </a:bodyPr>
          <a:lstStyle/>
          <a:p>
            <a:pPr algn="ctr"/>
            <a:r>
              <a:rPr lang="en-US" sz="4400" b="1" u="sng" dirty="0">
                <a:effectLst/>
                <a:latin typeface="Times New Roman" pitchFamily="18" charset="0"/>
                <a:ea typeface="Calibri" panose="020F0502020204030204" charset="0"/>
                <a:cs typeface="Times New Roman" pitchFamily="18" charset="0"/>
                <a:sym typeface="+mn-ea"/>
              </a:rPr>
              <a:t>Conclusion</a:t>
            </a:r>
            <a:r>
              <a:rPr lang="en-US" sz="4400" b="1" dirty="0">
                <a:effectLst/>
                <a:latin typeface="Times New Roman" panose="02020603050405020304" pitchFamily="18" charset="0"/>
                <a:ea typeface="Calibri" panose="020F0502020204030204" charset="0"/>
                <a:cs typeface="Times New Roman" pitchFamily="18" charset="0"/>
                <a:sym typeface="+mn-ea"/>
              </a:rPr>
              <a:t> </a:t>
            </a:r>
          </a:p>
        </p:txBody>
      </p:sp>
      <p:sp>
        <p:nvSpPr>
          <p:cNvPr id="4" name="Text Box 3"/>
          <p:cNvSpPr txBox="1"/>
          <p:nvPr/>
        </p:nvSpPr>
        <p:spPr>
          <a:xfrm>
            <a:off x="749300" y="1573530"/>
            <a:ext cx="10694035" cy="3692525"/>
          </a:xfrm>
          <a:prstGeom prst="rect">
            <a:avLst/>
          </a:prstGeom>
          <a:noFill/>
        </p:spPr>
        <p:txBody>
          <a:bodyPr wrap="square" rtlCol="0">
            <a:spAutoFit/>
          </a:bodyPr>
          <a:lstStyle/>
          <a:p>
            <a:pPr marL="0" indent="0">
              <a:buNone/>
            </a:pPr>
            <a:r>
              <a:rPr lang="en-US" dirty="0">
                <a:latin typeface="Times New Roman" pitchFamily="18" charset="0"/>
                <a:cs typeface="Times New Roman" pitchFamily="18" charset="0"/>
                <a:sym typeface="+mn-ea"/>
              </a:rPr>
              <a:t>A majority of the donors were willing to be regular donors. The donors showed positive effects like a sense of satisfaction after the donation. Creating an opportunity for blood donation by conducting many blood donation camps may increase the voluntary blood donations.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sym typeface="+mn-ea"/>
              </a:rPr>
              <a:t>Most of the donors in the study group opined that the motivating factors for the recruitment of more donors were, creation of opportunities to donate and the need to be well-informed about the need of blood. A majority of the donors were willing to be regular donors. The donors showed positive effects like a sense of satisfaction after the donation. In our study, most of the donors were knowledgeable about the blood donation and they had a good attitude towards it; however, they felt comfortable in donating blood once a year. If this feel good factor of a once a year donation could be changed into </a:t>
            </a:r>
            <a:r>
              <a:rPr lang="en-US" dirty="0" err="1">
                <a:latin typeface="Times New Roman" pitchFamily="18" charset="0"/>
                <a:cs typeface="Times New Roman" pitchFamily="18" charset="0"/>
                <a:sym typeface="+mn-ea"/>
              </a:rPr>
              <a:t>atleast</a:t>
            </a:r>
            <a:r>
              <a:rPr lang="en-US" dirty="0">
                <a:latin typeface="Times New Roman" pitchFamily="18" charset="0"/>
                <a:cs typeface="Times New Roman" pitchFamily="18" charset="0"/>
                <a:sym typeface="+mn-ea"/>
              </a:rPr>
              <a:t> twice a year, the gap between the demand and the supply of the country could be narrowed down. Creating opportunities for blood donations by conducting many blood donation camps may provide a solution for our blood demand.</a:t>
            </a:r>
          </a:p>
          <a:p>
            <a:pPr marL="0" indent="0">
              <a:buNone/>
            </a:pPr>
            <a:endParaRPr lang="en-US" dirty="0">
              <a:latin typeface="Times New Roman" pitchFamily="18" charset="0"/>
              <a:cs typeface="Times New Roman" pitchFamily="18" charset="0"/>
            </a:endParaRPr>
          </a:p>
          <a:p>
            <a:pPr marL="0" indent="0">
              <a:buNone/>
            </a:pPr>
            <a:r>
              <a:rPr lang="en-US" b="1" u="sng" dirty="0">
                <a:latin typeface="Times New Roman" pitchFamily="18" charset="0"/>
                <a:cs typeface="Times New Roman" pitchFamily="18" charset="0"/>
                <a:sym typeface="+mn-ea"/>
              </a:rPr>
              <a:t>Keywords</a:t>
            </a:r>
            <a:r>
              <a:rPr lang="en-US" b="1" dirty="0">
                <a:latin typeface="Times New Roman" pitchFamily="18" charset="0"/>
                <a:cs typeface="Times New Roman" pitchFamily="18" charset="0"/>
                <a:sym typeface="+mn-ea"/>
              </a:rPr>
              <a:t>: </a:t>
            </a:r>
            <a:r>
              <a:rPr lang="en-US" dirty="0">
                <a:latin typeface="Times New Roman" pitchFamily="18" charset="0"/>
                <a:cs typeface="Times New Roman" pitchFamily="18" charset="0"/>
                <a:sym typeface="+mn-ea"/>
              </a:rPr>
              <a:t>Blood donation, Knowledge, Motivation, Voluntary donors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ext Box 5"/>
          <p:cNvSpPr txBox="1"/>
          <p:nvPr/>
        </p:nvSpPr>
        <p:spPr>
          <a:xfrm>
            <a:off x="2324735" y="840740"/>
            <a:ext cx="4064000" cy="768350"/>
          </a:xfrm>
          <a:prstGeom prst="rect">
            <a:avLst/>
          </a:prstGeom>
          <a:noFill/>
        </p:spPr>
        <p:txBody>
          <a:bodyPr wrap="square" rtlCol="0">
            <a:spAutoFit/>
          </a:bodyPr>
          <a:lstStyle/>
          <a:p>
            <a:pPr algn="ctr"/>
            <a:r>
              <a:rPr lang="en-US" sz="4400" b="1" u="sng"/>
              <a:t>Gantt Chart </a:t>
            </a:r>
          </a:p>
        </p:txBody>
      </p:sp>
      <p:pic>
        <p:nvPicPr>
          <p:cNvPr id="2" name="Picture 1" descr="Polish_20231003_193622021"/>
          <p:cNvPicPr>
            <a:picLocks noChangeAspect="1"/>
          </p:cNvPicPr>
          <p:nvPr/>
        </p:nvPicPr>
        <p:blipFill>
          <a:blip r:embed="rId3"/>
          <a:stretch>
            <a:fillRect/>
          </a:stretch>
        </p:blipFill>
        <p:spPr>
          <a:xfrm>
            <a:off x="937895" y="1609090"/>
            <a:ext cx="8096250" cy="342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zgif.com-gif-maker (14)"/>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4"/>
          <p:cNvPicPr>
            <a:picLocks noChangeAspect="1"/>
          </p:cNvPicPr>
          <p:nvPr/>
        </p:nvPicPr>
        <p:blipFill>
          <a:blip r:embed="rId2"/>
          <a:stretch>
            <a:fillRect/>
          </a:stretch>
        </p:blipFill>
        <p:spPr>
          <a:xfrm>
            <a:off x="-635" y="9525"/>
            <a:ext cx="12192635" cy="6847840"/>
          </a:xfrm>
          <a:prstGeom prst="rect">
            <a:avLst/>
          </a:prstGeom>
        </p:spPr>
      </p:pic>
      <p:sp>
        <p:nvSpPr>
          <p:cNvPr id="3" name="Text Box 2"/>
          <p:cNvSpPr txBox="1"/>
          <p:nvPr/>
        </p:nvSpPr>
        <p:spPr>
          <a:xfrm>
            <a:off x="1942465" y="2226310"/>
            <a:ext cx="6722745" cy="1845185"/>
          </a:xfrm>
          <a:prstGeom prst="rect">
            <a:avLst/>
          </a:prstGeom>
          <a:noFill/>
        </p:spPr>
        <p:txBody>
          <a:bodyPr wrap="square" rtlCol="0">
            <a:spAutoFit/>
          </a:bodyPr>
          <a:lstStyle/>
          <a:p>
            <a:pPr>
              <a:lnSpc>
                <a:spcPct val="200000"/>
              </a:lnSpc>
            </a:pPr>
            <a:r>
              <a:rPr lang="en-US" sz="2000" b="1" dirty="0">
                <a:latin typeface="Times New Roman" pitchFamily="18" charset="0"/>
                <a:cs typeface="Times New Roman" pitchFamily="18" charset="0"/>
              </a:rPr>
              <a:t>Team Leader: Vishal Kumar</a:t>
            </a:r>
          </a:p>
          <a:p>
            <a:pPr>
              <a:lnSpc>
                <a:spcPct val="200000"/>
              </a:lnSpc>
            </a:pPr>
            <a:r>
              <a:rPr lang="en-US" sz="2000" b="1" dirty="0">
                <a:latin typeface="Times New Roman" pitchFamily="18" charset="0"/>
                <a:cs typeface="Times New Roman" pitchFamily="18" charset="0"/>
              </a:rPr>
              <a:t>Team Member: Vishal </a:t>
            </a:r>
            <a:r>
              <a:rPr lang="en-US" sz="2000" b="1" dirty="0" err="1">
                <a:latin typeface="Times New Roman" pitchFamily="18" charset="0"/>
                <a:cs typeface="Times New Roman" pitchFamily="18" charset="0"/>
              </a:rPr>
              <a:t>Kumar,Yashwant</a:t>
            </a:r>
            <a:r>
              <a:rPr lang="en-US" sz="2000" b="1" dirty="0">
                <a:latin typeface="Times New Roman" pitchFamily="18" charset="0"/>
                <a:cs typeface="Times New Roman" pitchFamily="18" charset="0"/>
              </a:rPr>
              <a:t> Singh</a:t>
            </a:r>
          </a:p>
          <a:p>
            <a:pPr>
              <a:lnSpc>
                <a:spcPct val="200000"/>
              </a:lnSpc>
            </a:pPr>
            <a:r>
              <a:rPr lang="en-US" sz="2000" b="1" dirty="0">
                <a:latin typeface="Times New Roman" pitchFamily="18" charset="0"/>
                <a:cs typeface="Times New Roman" pitchFamily="18" charset="0"/>
              </a:rPr>
              <a:t>Project Supervisor: Dr. </a:t>
            </a:r>
            <a:r>
              <a:rPr lang="en-US" sz="2000" b="1" dirty="0" err="1">
                <a:latin typeface="Times New Roman" pitchFamily="18" charset="0"/>
                <a:cs typeface="Times New Roman" pitchFamily="18" charset="0"/>
              </a:rPr>
              <a:t>Sangeeta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Arora</a:t>
            </a:r>
            <a:r>
              <a:rPr lang="en-US" sz="2000" b="1" dirty="0">
                <a:latin typeface="Times New Roman" pitchFamily="18" charset="0"/>
                <a:cs typeface="Times New Roman" pitchFamily="18" charset="0"/>
              </a:rPr>
              <a:t>(Associate Professor)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6"/>
          <p:cNvPicPr>
            <a:picLocks noChangeAspect="1"/>
          </p:cNvPicPr>
          <p:nvPr/>
        </p:nvPicPr>
        <p:blipFill>
          <a:blip r:embed="rId2"/>
          <a:stretch>
            <a:fillRect/>
          </a:stretch>
        </p:blipFill>
        <p:spPr>
          <a:xfrm>
            <a:off x="0" y="1270"/>
            <a:ext cx="12191365" cy="6854825"/>
          </a:xfrm>
          <a:prstGeom prst="rect">
            <a:avLst/>
          </a:prstGeom>
        </p:spPr>
      </p:pic>
      <p:sp>
        <p:nvSpPr>
          <p:cNvPr id="3" name="Text Box 2"/>
          <p:cNvSpPr txBox="1"/>
          <p:nvPr/>
        </p:nvSpPr>
        <p:spPr>
          <a:xfrm>
            <a:off x="3212465" y="245745"/>
            <a:ext cx="6386830" cy="768350"/>
          </a:xfrm>
          <a:prstGeom prst="rect">
            <a:avLst/>
          </a:prstGeom>
          <a:noFill/>
        </p:spPr>
        <p:txBody>
          <a:bodyPr wrap="square" rtlCol="0">
            <a:spAutoFit/>
          </a:bodyPr>
          <a:lstStyle/>
          <a:p>
            <a:pPr algn="ctr"/>
            <a:r>
              <a:rPr lang="en-US" sz="4400" b="1" u="heavy" dirty="0">
                <a:effectLst/>
                <a:latin typeface="Times New Roman" pitchFamily="18" charset="0"/>
                <a:ea typeface="Times New Roman" pitchFamily="18" charset="0"/>
                <a:cs typeface="Times New Roman" pitchFamily="18" charset="0"/>
                <a:sym typeface="+mn-ea"/>
              </a:rPr>
              <a:t>INTRODUCTION</a:t>
            </a:r>
          </a:p>
        </p:txBody>
      </p:sp>
      <p:sp>
        <p:nvSpPr>
          <p:cNvPr id="4" name="Text Box 3"/>
          <p:cNvSpPr txBox="1"/>
          <p:nvPr/>
        </p:nvSpPr>
        <p:spPr>
          <a:xfrm>
            <a:off x="2120265" y="1014095"/>
            <a:ext cx="9062085" cy="5633720"/>
          </a:xfrm>
          <a:prstGeom prst="rect">
            <a:avLst/>
          </a:prstGeom>
          <a:noFill/>
        </p:spPr>
        <p:txBody>
          <a:bodyPr wrap="square" rtlCol="0">
            <a:noAutofit/>
          </a:bodyPr>
          <a:lstStyle/>
          <a:p>
            <a:pPr marR="164465" algn="just">
              <a:lnSpc>
                <a:spcPct val="150000"/>
              </a:lnSpc>
              <a:spcBef>
                <a:spcPts val="130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Blood Donation Management System is a pivotal initiative aimed at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revolutionizing the way blood donation and recipient matching is facilitated.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With</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primary</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goal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bridging</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gap</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between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donors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those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critical need, this web-based application provides a cohesive platform for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individuals and healthcare providers to efficiently manage and access vital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 resources.</a:t>
            </a:r>
            <a:endParaRPr lang="en-IN" dirty="0">
              <a:effectLst/>
              <a:latin typeface="Times New Roman" pitchFamily="18" charset="0"/>
              <a:ea typeface="Calibri" panose="020F0502020204030204" charset="0"/>
              <a:cs typeface="Times New Roman" pitchFamily="18" charset="0"/>
            </a:endParaRPr>
          </a:p>
          <a:p>
            <a:pPr marR="20383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 many situations, timely access to compatible blood can be a matter of life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death.</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conventional</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methods</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donation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coordination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often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fall</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short in providing immediate and precise solutions. This project seeks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address this challenge by leveraging modern web technologies to create 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robust,</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user-friendly,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secure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platform.</a:t>
            </a:r>
            <a:endParaRPr lang="en-IN" dirty="0">
              <a:effectLst/>
              <a:latin typeface="Times New Roman" pitchFamily="18" charset="0"/>
              <a:ea typeface="Calibri" panose="020F0502020204030204" charset="0"/>
              <a:cs typeface="Times New Roman" pitchFamily="18" charset="0"/>
            </a:endParaRPr>
          </a:p>
          <a:p>
            <a:pPr marR="203835"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allowing</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both</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donors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to</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register</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maintain</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comprehensive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profiles, the system establishes a dynamic database of potential blood donors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 recipients. Donors can conveniently record their contributions, while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 can specify their unique blood requirements, thereby creating 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seamless channel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for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matching.</a:t>
            </a:r>
            <a:endParaRPr lang="en-IN" dirty="0">
              <a:effectLst/>
              <a:latin typeface="Times New Roman" pitchFamily="18" charset="0"/>
              <a:ea typeface="Calibri" panose="020F0502020204030204"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6"/>
          <p:cNvPicPr>
            <a:picLocks noChangeAspect="1"/>
          </p:cNvPicPr>
          <p:nvPr/>
        </p:nvPicPr>
        <p:blipFill>
          <a:blip r:embed="rId2"/>
          <a:stretch>
            <a:fillRect/>
          </a:stretch>
        </p:blipFill>
        <p:spPr>
          <a:xfrm>
            <a:off x="-1905" y="0"/>
            <a:ext cx="12193270" cy="6856730"/>
          </a:xfrm>
          <a:prstGeom prst="rect">
            <a:avLst/>
          </a:prstGeom>
        </p:spPr>
      </p:pic>
      <p:sp>
        <p:nvSpPr>
          <p:cNvPr id="3" name="Text Box 2"/>
          <p:cNvSpPr txBox="1"/>
          <p:nvPr/>
        </p:nvSpPr>
        <p:spPr>
          <a:xfrm>
            <a:off x="1938655" y="770890"/>
            <a:ext cx="9442450" cy="5344795"/>
          </a:xfrm>
          <a:prstGeom prst="rect">
            <a:avLst/>
          </a:prstGeom>
          <a:noFill/>
        </p:spPr>
        <p:txBody>
          <a:bodyPr wrap="square" rtlCol="0">
            <a:noAutofit/>
          </a:bodyPr>
          <a:lstStyle/>
          <a:p>
            <a:pPr marR="10985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system's intelligent search and filter functionalities enable recipients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pinpoint suitable donors based on specific criteria, including blood type,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location,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availability.</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This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precision</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ensures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that</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recipients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receive</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most</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compatible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blood, optimizing 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chances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successful</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transfusions</a:t>
            </a:r>
            <a:endParaRPr lang="en-IN" dirty="0">
              <a:effectLst/>
              <a:latin typeface="Times New Roman" pitchFamily="18" charset="0"/>
              <a:ea typeface="Calibri" panose="020F0502020204030204" charset="0"/>
              <a:cs typeface="Times New Roman" pitchFamily="18" charset="0"/>
            </a:endParaRPr>
          </a:p>
          <a:p>
            <a:pPr marR="109855" algn="just">
              <a:lnSpc>
                <a:spcPct val="150000"/>
              </a:lnSpc>
              <a:spcBef>
                <a:spcPts val="30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Furthermore, the system incorporates a secure authentication mechanism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safeguard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data</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privacy.</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With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measures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place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to</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validate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sanitize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user input, the application prioritizes the security of its users. An administrative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panel provides oversight, allowing for the management of user accounts 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monitoring</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of</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donation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records.</a:t>
            </a:r>
            <a:endParaRPr lang="en-IN" dirty="0">
              <a:effectLst/>
              <a:latin typeface="Times New Roman" pitchFamily="18" charset="0"/>
              <a:ea typeface="Calibri" panose="020F0502020204030204" charset="0"/>
              <a:cs typeface="Times New Roman" pitchFamily="18" charset="0"/>
            </a:endParaRPr>
          </a:p>
          <a:p>
            <a:pPr marR="203835" algn="just">
              <a:lnSpc>
                <a:spcPct val="150000"/>
              </a:lnSpc>
              <a:spcBef>
                <a:spcPts val="5"/>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The Blood Donation Management System is not merely a technological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solution; it is a lifeline for individuals in dire need of blood transfusions. By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fostering a sense of community and responsibility, this project aspires to save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lives, one donation at a time. Through the power of technology, it endeavors to</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create a reliable and accessible blood supply network that can make a profound</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impact 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healthcare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outcomes.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6bfb9f809a970b90880b400336d14f01 (1)"/>
          <p:cNvPicPr>
            <a:picLocks noChangeAspect="1"/>
          </p:cNvPicPr>
          <p:nvPr/>
        </p:nvPicPr>
        <p:blipFill>
          <a:blip r:embed="rId2"/>
          <a:stretch>
            <a:fillRect/>
          </a:stretch>
        </p:blipFill>
        <p:spPr>
          <a:xfrm>
            <a:off x="0" y="0"/>
            <a:ext cx="12192000" cy="6858000"/>
          </a:xfrm>
          <a:prstGeom prst="rect">
            <a:avLst/>
          </a:prstGeom>
        </p:spPr>
      </p:pic>
      <p:sp>
        <p:nvSpPr>
          <p:cNvPr id="4" name="Text Box 3"/>
          <p:cNvSpPr txBox="1"/>
          <p:nvPr/>
        </p:nvSpPr>
        <p:spPr>
          <a:xfrm>
            <a:off x="1323975" y="283845"/>
            <a:ext cx="9982835" cy="768350"/>
          </a:xfrm>
          <a:prstGeom prst="rect">
            <a:avLst/>
          </a:prstGeom>
          <a:noFill/>
        </p:spPr>
        <p:txBody>
          <a:bodyPr wrap="square" rtlCol="0">
            <a:spAutoFit/>
          </a:bodyPr>
          <a:lstStyle/>
          <a:p>
            <a:pPr algn="ctr"/>
            <a:r>
              <a:rPr lang="en-US" sz="4400" b="1" u="sng" dirty="0">
                <a:effectLst/>
                <a:latin typeface="Times New Roman" pitchFamily="18" charset="0"/>
                <a:ea typeface="Calibri" panose="020F0502020204030204" charset="0"/>
                <a:cs typeface="Times New Roman" panose="02020603050405020304" pitchFamily="18" charset="0"/>
                <a:sym typeface="+mn-ea"/>
              </a:rPr>
              <a:t>Hardware requirement / Technologies</a:t>
            </a:r>
          </a:p>
        </p:txBody>
      </p:sp>
      <p:sp>
        <p:nvSpPr>
          <p:cNvPr id="5" name="Text Box 4"/>
          <p:cNvSpPr txBox="1"/>
          <p:nvPr/>
        </p:nvSpPr>
        <p:spPr>
          <a:xfrm>
            <a:off x="2813685" y="1289685"/>
            <a:ext cx="8104505" cy="4352925"/>
          </a:xfrm>
          <a:prstGeom prst="rect">
            <a:avLst/>
          </a:prstGeom>
          <a:noFill/>
        </p:spPr>
        <p:txBody>
          <a:bodyPr wrap="square" rtlCol="0">
            <a:spAutoFit/>
          </a:bodyPr>
          <a:lstStyle/>
          <a:p>
            <a:pPr marL="0" indent="0" algn="l">
              <a:buNone/>
            </a:pPr>
            <a:r>
              <a:rPr lang="en-US" b="1" u="sng" dirty="0">
                <a:effectLst/>
                <a:latin typeface="Times New Roman" panose="02020603050405020304" pitchFamily="18" charset="0"/>
                <a:ea typeface="Calibri" panose="020F0502020204030204" charset="0"/>
                <a:cs typeface="Times New Roman" pitchFamily="18" charset="0"/>
                <a:sym typeface="+mn-ea"/>
              </a:rPr>
              <a:t>Hardware </a:t>
            </a:r>
            <a:r>
              <a:rPr lang="en-US" b="1" u="sng" dirty="0">
                <a:effectLst/>
                <a:latin typeface="Times New Roman" panose="02020603050405020304" pitchFamily="18" charset="0"/>
                <a:cs typeface="Times New Roman" panose="02020603050405020304" pitchFamily="18" charset="0"/>
                <a:sym typeface="+mn-ea"/>
              </a:rPr>
              <a:t>Environment</a:t>
            </a:r>
            <a:endParaRPr lang="en-US" b="1" i="0" u="sng" dirty="0">
              <a:effectLst/>
              <a:latin typeface="Times New Roman" panose="02020603050405020304" pitchFamily="18" charset="0"/>
              <a:cs typeface="Times New Roman" panose="02020603050405020304" pitchFamily="18" charset="0"/>
            </a:endParaRPr>
          </a:p>
          <a:p>
            <a:pPr marL="285750" indent="-285750" algn="l">
              <a:buFont typeface="Arial" pitchFamily="34" charset="0"/>
              <a:buChar char="•"/>
            </a:pPr>
            <a:r>
              <a:rPr lang="en-US" dirty="0">
                <a:effectLst/>
                <a:latin typeface="Times New Roman" panose="02020603050405020304" pitchFamily="18" charset="0"/>
                <a:cs typeface="Times New Roman" panose="02020603050405020304" pitchFamily="18" charset="0"/>
                <a:sym typeface="+mn-ea"/>
              </a:rPr>
              <a:t>Operating system : windows</a:t>
            </a: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itchFamily="34" charset="0"/>
              <a:buChar char="•"/>
            </a:pPr>
            <a:r>
              <a:rPr lang="en-US" dirty="0">
                <a:effectLst/>
                <a:latin typeface="Times New Roman" panose="02020603050405020304" pitchFamily="18" charset="0"/>
                <a:cs typeface="Times New Roman" panose="02020603050405020304" pitchFamily="18" charset="0"/>
                <a:sym typeface="+mn-ea"/>
              </a:rPr>
              <a:t>Intel i3 1.5GHz or above.</a:t>
            </a: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itchFamily="34" charset="0"/>
              <a:buChar char="•"/>
            </a:pPr>
            <a:r>
              <a:rPr lang="en-US" dirty="0">
                <a:effectLst/>
                <a:latin typeface="Times New Roman" panose="02020603050405020304" pitchFamily="18" charset="0"/>
                <a:cs typeface="Times New Roman" panose="02020603050405020304" pitchFamily="18" charset="0"/>
                <a:sym typeface="+mn-ea"/>
              </a:rPr>
              <a:t>4GB ram.</a:t>
            </a: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itchFamily="34" charset="0"/>
              <a:buChar char="•"/>
            </a:pPr>
            <a:r>
              <a:rPr lang="en-US" dirty="0">
                <a:effectLst/>
                <a:latin typeface="Times New Roman" panose="02020603050405020304" pitchFamily="18" charset="0"/>
                <a:cs typeface="Times New Roman" panose="02020603050405020304" pitchFamily="18" charset="0"/>
                <a:sym typeface="+mn-ea"/>
              </a:rPr>
              <a:t>80GB HDD Minimum.</a:t>
            </a:r>
            <a:endParaRPr lang="en-US" b="0" i="0" dirty="0">
              <a:effectLst/>
              <a:latin typeface="Times New Roman" panose="02020603050405020304" pitchFamily="18" charset="0"/>
              <a:cs typeface="Times New Roman" panose="02020603050405020304" pitchFamily="18" charset="0"/>
            </a:endParaRPr>
          </a:p>
          <a:p>
            <a:pPr marL="0" marR="3823970" indent="0" algn="just">
              <a:lnSpc>
                <a:spcPct val="150000"/>
              </a:lnSpc>
              <a:spcBef>
                <a:spcPts val="1150"/>
              </a:spcBef>
              <a:spcAft>
                <a:spcPts val="1000"/>
              </a:spcAft>
              <a:buNone/>
            </a:pP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System</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Design</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and</a:t>
            </a:r>
            <a:r>
              <a:rPr lang="en-US" b="1" u="sng" spc="-5"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Architecture:</a:t>
            </a:r>
            <a:endParaRPr lang="en-IN" u="sng" dirty="0">
              <a:effectLst/>
              <a:latin typeface="Times New Roman" pitchFamily="18" charset="0"/>
              <a:ea typeface="Calibri" panose="020F0502020204030204" charset="0"/>
              <a:cs typeface="Times New Roman" pitchFamily="18" charset="0"/>
            </a:endParaRPr>
          </a:p>
          <a:p>
            <a:pPr marL="342900" lvl="0" indent="-342900" algn="just">
              <a:lnSpc>
                <a:spcPct val="100000"/>
              </a:lnSpc>
              <a:spcBef>
                <a:spcPts val="5"/>
              </a:spcBef>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Database schema design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Bef>
                <a:spcPts val="5"/>
              </a:spcBef>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Technology selection (e.g., PHP, HTML/CSS/JS, MySQL)</a:t>
            </a:r>
            <a:endParaRPr lang="en-IN" dirty="0">
              <a:effectLst/>
              <a:latin typeface="Times New Roman" pitchFamily="18" charset="0"/>
              <a:ea typeface="Calibri" panose="020F0502020204030204" charset="0"/>
              <a:cs typeface="Times New Roman" pitchFamily="18" charset="0"/>
            </a:endParaRPr>
          </a:p>
          <a:p>
            <a:pPr marL="0" marR="4246245" indent="0" algn="just">
              <a:lnSpc>
                <a:spcPct val="150000"/>
              </a:lnSpc>
              <a:spcBef>
                <a:spcPts val="1150"/>
              </a:spcBef>
              <a:spcAft>
                <a:spcPts val="1000"/>
              </a:spcAft>
              <a:buNone/>
            </a:pP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Implementation</a:t>
            </a:r>
            <a:r>
              <a:rPr lang="en-US" b="1" u="sng" spc="-1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b="1" u="sng"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(Coding):</a:t>
            </a:r>
            <a:endParaRPr lang="en-IN" u="sng" dirty="0">
              <a:effectLst/>
              <a:latin typeface="Times New Roman" pitchFamily="18" charset="0"/>
              <a:ea typeface="Calibri" panose="020F0502020204030204" charset="0"/>
              <a:cs typeface="Times New Roman" pitchFamily="18" charset="0"/>
            </a:endParaRPr>
          </a:p>
          <a:p>
            <a:pPr marL="342900" lvl="0" indent="-342900" algn="just">
              <a:lnSpc>
                <a:spcPct val="100000"/>
              </a:lnSpc>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Backend logic development in </a:t>
            </a:r>
            <a:r>
              <a:rPr lang="en-US" dirty="0">
                <a:latin typeface="Times New Roman" panose="02020603050405020304" pitchFamily="18" charset="0"/>
                <a:ea typeface="Times New Roman" panose="02020603050405020304" pitchFamily="18" charset="0"/>
                <a:cs typeface="Times New Roman" panose="02020603050405020304" pitchFamily="18" charset="0"/>
                <a:sym typeface="+mn-ea"/>
              </a:rPr>
              <a:t>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HP</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Aft>
                <a:spcPts val="1000"/>
              </a:spcAft>
              <a:buFont typeface="Arial" panose="020B0604020202020204" pitchFamily="34" charset="0"/>
              <a:buChar char="•"/>
              <a:tabLst>
                <a:tab pos="5715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Frontend development (HTML/CSS/JS)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descr="desktop-wallpaper-professional-powerpoint-background-professionalism"/>
          <p:cNvPicPr>
            <a:picLocks noChangeAspect="1"/>
          </p:cNvPicPr>
          <p:nvPr/>
        </p:nvPicPr>
        <p:blipFill>
          <a:blip r:embed="rId2"/>
          <a:stretch>
            <a:fillRect/>
          </a:stretch>
        </p:blipFill>
        <p:spPr>
          <a:xfrm>
            <a:off x="0" y="0"/>
            <a:ext cx="12192000" cy="6858000"/>
          </a:xfrm>
          <a:prstGeom prst="rect">
            <a:avLst/>
          </a:prstGeom>
        </p:spPr>
      </p:pic>
      <p:sp>
        <p:nvSpPr>
          <p:cNvPr id="3" name="Text Box 2"/>
          <p:cNvSpPr txBox="1"/>
          <p:nvPr/>
        </p:nvSpPr>
        <p:spPr>
          <a:xfrm>
            <a:off x="887095" y="976630"/>
            <a:ext cx="6396990" cy="700405"/>
          </a:xfrm>
          <a:prstGeom prst="rect">
            <a:avLst/>
          </a:prstGeom>
          <a:noFill/>
        </p:spPr>
        <p:txBody>
          <a:bodyPr wrap="square" rtlCol="0">
            <a:spAutoFit/>
          </a:bodyPr>
          <a:lstStyle/>
          <a:p>
            <a:pPr algn="ctr">
              <a:lnSpc>
                <a:spcPct val="90000"/>
              </a:lnSpc>
            </a:pPr>
            <a:r>
              <a:rPr lang="en-US" sz="4400" b="1" u="sng" dirty="0">
                <a:effectLst/>
                <a:latin typeface="Times New Roman" pitchFamily="18" charset="0"/>
                <a:ea typeface="Calibri" panose="020F0502020204030204" charset="0"/>
                <a:cs typeface="Times New Roman" panose="02020603050405020304" pitchFamily="18" charset="0"/>
                <a:sym typeface="+mn-ea"/>
              </a:rPr>
              <a:t>Software Requirements</a:t>
            </a:r>
          </a:p>
        </p:txBody>
      </p:sp>
      <p:sp>
        <p:nvSpPr>
          <p:cNvPr id="4" name="Text Box 3"/>
          <p:cNvSpPr txBox="1"/>
          <p:nvPr/>
        </p:nvSpPr>
        <p:spPr>
          <a:xfrm>
            <a:off x="1333500" y="2105025"/>
            <a:ext cx="7894955" cy="3368675"/>
          </a:xfrm>
          <a:prstGeom prst="rect">
            <a:avLst/>
          </a:prstGeom>
          <a:noFill/>
        </p:spPr>
        <p:txBody>
          <a:bodyPr wrap="square" rtlCol="0">
            <a:noAutofit/>
          </a:bodyPr>
          <a:lstStyle/>
          <a:p>
            <a:pPr algn="just">
              <a:buFont typeface="Arial" panose="020B0604020202020204" pitchFamily="34" charset="0"/>
              <a:buChar char="•"/>
            </a:pPr>
            <a:r>
              <a:rPr lang="en-US" b="1" u="sng" dirty="0">
                <a:effectLst/>
                <a:latin typeface="Times New Roman" pitchFamily="18" charset="0"/>
                <a:cs typeface="Times New Roman" pitchFamily="18" charset="0"/>
                <a:sym typeface="+mn-ea"/>
              </a:rPr>
              <a:t>Operating system</a:t>
            </a:r>
            <a:endParaRPr lang="en-US" b="1" u="sng" dirty="0">
              <a:effectLst/>
              <a:latin typeface="Times New Roman" pitchFamily="18" charset="0"/>
              <a:cs typeface="Times New Roman" pitchFamily="18" charset="0"/>
            </a:endParaRPr>
          </a:p>
          <a:p>
            <a:pPr marL="0" indent="0" algn="just">
              <a:buNone/>
            </a:pPr>
            <a:r>
              <a:rPr lang="en-US" dirty="0">
                <a:effectLst/>
                <a:latin typeface="Times New Roman" pitchFamily="18" charset="0"/>
                <a:cs typeface="Times New Roman" pitchFamily="18" charset="0"/>
                <a:sym typeface="+mn-ea"/>
              </a:rPr>
              <a:t>Windows XP/7/10.</a:t>
            </a:r>
          </a:p>
          <a:p>
            <a:pPr marL="0" indent="0" algn="just">
              <a:buNone/>
            </a:pPr>
            <a:endParaRPr lang="en-US" b="0" dirty="0">
              <a:effectLst/>
              <a:latin typeface="Times New Roman" pitchFamily="18" charset="0"/>
              <a:cs typeface="Times New Roman" pitchFamily="18" charset="0"/>
            </a:endParaRPr>
          </a:p>
          <a:p>
            <a:pPr algn="just">
              <a:buFont typeface="Arial" panose="020B0604020202020204" pitchFamily="34" charset="0"/>
              <a:buChar char="•"/>
            </a:pPr>
            <a:r>
              <a:rPr lang="en-US" b="1" u="sng" dirty="0">
                <a:effectLst/>
                <a:latin typeface="Times New Roman" pitchFamily="18" charset="0"/>
                <a:cs typeface="Times New Roman" pitchFamily="18" charset="0"/>
                <a:sym typeface="+mn-ea"/>
              </a:rPr>
              <a:t>Language</a:t>
            </a:r>
            <a:endParaRPr lang="en-US" b="1" u="sng" dirty="0">
              <a:effectLst/>
              <a:latin typeface="Times New Roman" pitchFamily="18" charset="0"/>
              <a:cs typeface="Times New Roman" pitchFamily="18" charset="0"/>
            </a:endParaRPr>
          </a:p>
          <a:p>
            <a:pPr marL="0" indent="0" algn="just">
              <a:buNone/>
            </a:pPr>
            <a:r>
              <a:rPr lang="en-US" dirty="0">
                <a:effectLst/>
                <a:latin typeface="Times New Roman" pitchFamily="18" charset="0"/>
                <a:cs typeface="Times New Roman" pitchFamily="18" charset="0"/>
                <a:sym typeface="+mn-ea"/>
              </a:rPr>
              <a:t>HTML,CSS ,JAVASCRIPT  and PHP</a:t>
            </a:r>
          </a:p>
          <a:p>
            <a:pPr marL="0" indent="0" algn="just">
              <a:buNone/>
            </a:pPr>
            <a:endParaRPr lang="en-US" b="0" dirty="0">
              <a:effectLst/>
              <a:latin typeface="Times New Roman" pitchFamily="18" charset="0"/>
              <a:cs typeface="Times New Roman" pitchFamily="18" charset="0"/>
            </a:endParaRPr>
          </a:p>
          <a:p>
            <a:pPr algn="just">
              <a:buFont typeface="Arial" panose="020B0604020202020204" pitchFamily="34" charset="0"/>
              <a:buChar char="•"/>
            </a:pPr>
            <a:r>
              <a:rPr lang="en-US" b="1" u="sng" dirty="0">
                <a:effectLst/>
                <a:latin typeface="Times New Roman" pitchFamily="18" charset="0"/>
                <a:cs typeface="Times New Roman" pitchFamily="18" charset="0"/>
                <a:sym typeface="+mn-ea"/>
              </a:rPr>
              <a:t>IDE</a:t>
            </a:r>
            <a:r>
              <a:rPr lang="en-US" b="1" dirty="0">
                <a:effectLst/>
                <a:latin typeface="Times New Roman" pitchFamily="18" charset="0"/>
                <a:cs typeface="Times New Roman" pitchFamily="18" charset="0"/>
                <a:sym typeface="+mn-ea"/>
              </a:rPr>
              <a:t>                                                                                             </a:t>
            </a:r>
            <a:endParaRPr lang="en-US" b="1" dirty="0">
              <a:effectLst/>
              <a:latin typeface="Times New Roman" pitchFamily="18" charset="0"/>
              <a:cs typeface="Times New Roman" pitchFamily="18" charset="0"/>
            </a:endParaRPr>
          </a:p>
          <a:p>
            <a:pPr marL="0" indent="0" algn="just">
              <a:buNone/>
            </a:pPr>
            <a:r>
              <a:rPr lang="en-US" dirty="0">
                <a:effectLst/>
                <a:latin typeface="Times New Roman" pitchFamily="18" charset="0"/>
                <a:cs typeface="Times New Roman" pitchFamily="18" charset="0"/>
                <a:sym typeface="+mn-ea"/>
              </a:rPr>
              <a:t>visual studio code</a:t>
            </a:r>
          </a:p>
          <a:p>
            <a:pPr marL="0" indent="0" algn="just">
              <a:buNone/>
            </a:pPr>
            <a:endParaRPr lang="en-US" b="0" dirty="0">
              <a:effectLst/>
              <a:latin typeface="Times New Roman" pitchFamily="18" charset="0"/>
              <a:cs typeface="Times New Roman" pitchFamily="18" charset="0"/>
            </a:endParaRPr>
          </a:p>
          <a:p>
            <a:pPr algn="just">
              <a:buFont typeface="Arial" panose="020B0604020202020204" pitchFamily="34" charset="0"/>
              <a:buChar char="•"/>
            </a:pPr>
            <a:r>
              <a:rPr lang="en-US" b="1" u="sng" dirty="0">
                <a:effectLst/>
                <a:latin typeface="Times New Roman" pitchFamily="18" charset="0"/>
                <a:cs typeface="Times New Roman" pitchFamily="18" charset="0"/>
                <a:sym typeface="+mn-ea"/>
              </a:rPr>
              <a:t>Database</a:t>
            </a:r>
            <a:r>
              <a:rPr lang="en-US" b="1" dirty="0">
                <a:effectLst/>
                <a:latin typeface="Times New Roman" pitchFamily="18" charset="0"/>
                <a:cs typeface="Times New Roman" pitchFamily="18" charset="0"/>
                <a:sym typeface="+mn-ea"/>
              </a:rPr>
              <a:t>                                                                                   </a:t>
            </a:r>
            <a:endParaRPr lang="en-US" b="1" dirty="0">
              <a:effectLst/>
              <a:latin typeface="Times New Roman" pitchFamily="18" charset="0"/>
              <a:cs typeface="Times New Roman" pitchFamily="18" charset="0"/>
            </a:endParaRPr>
          </a:p>
          <a:p>
            <a:pPr marL="0" indent="0" algn="just">
              <a:buNone/>
            </a:pPr>
            <a:r>
              <a:rPr lang="en-US" dirty="0">
                <a:effectLst/>
                <a:latin typeface="Times New Roman" pitchFamily="18" charset="0"/>
                <a:cs typeface="Times New Roman" pitchFamily="18" charset="0"/>
                <a:sym typeface="+mn-ea"/>
              </a:rPr>
              <a:t>MYSQL (Install XAMPP)</a:t>
            </a:r>
            <a:endParaRPr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1" descr="360_F_338090036_33GqqoOZCtD15lxw6gAith686GJJ7Oy0"/>
          <p:cNvPicPr>
            <a:picLocks noChangeAspect="1"/>
          </p:cNvPicPr>
          <p:nvPr/>
        </p:nvPicPr>
        <p:blipFill>
          <a:blip r:embed="rId2"/>
          <a:stretch>
            <a:fillRect/>
          </a:stretch>
        </p:blipFill>
        <p:spPr>
          <a:xfrm>
            <a:off x="0" y="0"/>
            <a:ext cx="12192000" cy="6858635"/>
          </a:xfrm>
          <a:prstGeom prst="rect">
            <a:avLst/>
          </a:prstGeom>
        </p:spPr>
      </p:pic>
      <p:sp>
        <p:nvSpPr>
          <p:cNvPr id="3" name="Text Box 2"/>
          <p:cNvSpPr txBox="1"/>
          <p:nvPr/>
        </p:nvSpPr>
        <p:spPr>
          <a:xfrm>
            <a:off x="2338705" y="435610"/>
            <a:ext cx="5133975" cy="768350"/>
          </a:xfrm>
          <a:prstGeom prst="rect">
            <a:avLst/>
          </a:prstGeom>
          <a:noFill/>
        </p:spPr>
        <p:txBody>
          <a:bodyPr wrap="square" rtlCol="0">
            <a:spAutoFit/>
          </a:bodyPr>
          <a:lstStyle/>
          <a:p>
            <a:pPr algn="ctr"/>
            <a:r>
              <a:rPr lang="en-US" sz="4400" u="sng" dirty="0">
                <a:solidFill>
                  <a:schemeClr val="bg1"/>
                </a:solidFill>
                <a:effectLst/>
                <a:latin typeface="Times New Roman" panose="02020603050405020304" pitchFamily="18" charset="0"/>
                <a:ea typeface="Calibri" panose="020F0502020204030204" charset="0"/>
                <a:sym typeface="+mn-ea"/>
              </a:rPr>
              <a:t>Modules Description </a:t>
            </a:r>
          </a:p>
        </p:txBody>
      </p:sp>
      <p:sp>
        <p:nvSpPr>
          <p:cNvPr id="4" name="Text Box 3"/>
          <p:cNvSpPr txBox="1"/>
          <p:nvPr/>
        </p:nvSpPr>
        <p:spPr>
          <a:xfrm>
            <a:off x="518160" y="1298575"/>
            <a:ext cx="9280525" cy="4920615"/>
          </a:xfrm>
          <a:prstGeom prst="rect">
            <a:avLst/>
          </a:prstGeom>
          <a:noFill/>
        </p:spPr>
        <p:txBody>
          <a:bodyPr wrap="square" rtlCol="0">
            <a:noAutofit/>
          </a:bodyPr>
          <a:lstStyle/>
          <a:p>
            <a:pPr marL="0" indent="0" algn="l" fontAlgn="base">
              <a:buNone/>
            </a:pPr>
            <a:r>
              <a:rPr lang="en-US" sz="2000" b="1" u="sng" dirty="0">
                <a:solidFill>
                  <a:schemeClr val="bg1"/>
                </a:solidFill>
                <a:effectLst/>
                <a:latin typeface="Times New Roman" panose="02020603050405020304" pitchFamily="18" charset="0"/>
                <a:cs typeface="Times New Roman" panose="02020603050405020304" pitchFamily="18" charset="0"/>
                <a:sym typeface="+mn-ea"/>
              </a:rPr>
              <a:t>Admin Module:</a:t>
            </a:r>
            <a:endParaRPr lang="en-US" sz="2000" b="0" i="0" u="sng"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Dashboard</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view all the details in brief like total blood group listed, registered donor list, and total enquiries received.</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Blood Group</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manage blood group(Add/ Delete).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Donor List</a:t>
            </a:r>
            <a:r>
              <a:rPr lang="en-US" b="1" dirty="0">
                <a:solidFill>
                  <a:schemeClr val="bg1"/>
                </a:solidFill>
                <a:effectLst/>
                <a:latin typeface="Times New Roman" panose="02020603050405020304" pitchFamily="18" charset="0"/>
                <a:cs typeface="Times New Roman" panose="02020603050405020304" pitchFamily="18" charset="0"/>
                <a:sym typeface="+mn-ea"/>
              </a:rPr>
              <a:t>:</a:t>
            </a:r>
            <a:r>
              <a:rPr lang="en-US" dirty="0">
                <a:solidFill>
                  <a:schemeClr val="bg1"/>
                </a:solidFill>
                <a:effectLst/>
                <a:latin typeface="Times New Roman" panose="02020603050405020304" pitchFamily="18" charset="0"/>
                <a:cs typeface="Times New Roman" panose="02020603050405020304" pitchFamily="18" charset="0"/>
                <a:sym typeface="+mn-ea"/>
              </a:rPr>
              <a:t> In this section, admin can view a list of donors and have the right to delete and hide the detail of donor.</a:t>
            </a:r>
          </a:p>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pPr marL="0" indent="0" algn="l" fontAlgn="base">
              <a:buNone/>
            </a:pPr>
            <a:r>
              <a:rPr lang="en-US" sz="2000" b="1" u="sng" dirty="0">
                <a:solidFill>
                  <a:schemeClr val="bg1"/>
                </a:solidFill>
                <a:effectLst/>
                <a:latin typeface="Times New Roman" panose="02020603050405020304" pitchFamily="18" charset="0"/>
                <a:cs typeface="Times New Roman" panose="02020603050405020304" pitchFamily="18" charset="0"/>
                <a:sym typeface="+mn-ea"/>
              </a:rPr>
              <a:t>User Module:</a:t>
            </a:r>
            <a:endParaRPr lang="en-US" sz="2000" b="0" i="0" u="sng"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Home: </a:t>
            </a:r>
            <a:r>
              <a:rPr lang="en-US" dirty="0">
                <a:solidFill>
                  <a:schemeClr val="bg1"/>
                </a:solidFill>
                <a:effectLst/>
                <a:latin typeface="Times New Roman" panose="02020603050405020304" pitchFamily="18" charset="0"/>
                <a:cs typeface="Times New Roman" panose="02020603050405020304" pitchFamily="18" charset="0"/>
                <a:sym typeface="+mn-ea"/>
              </a:rPr>
              <a:t>Its is welcome page for users and donor. If any users want to donate the blood they must register with us.</a:t>
            </a:r>
            <a:endParaRPr lang="en-US"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About Us</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view the about us page.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Contact Us</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contact with admin the through contact us page.</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Donor List:</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view and contact donors.</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1" u="sng" dirty="0">
                <a:solidFill>
                  <a:schemeClr val="bg1"/>
                </a:solidFill>
                <a:effectLst/>
                <a:latin typeface="Times New Roman" panose="02020603050405020304" pitchFamily="18" charset="0"/>
                <a:cs typeface="Times New Roman" panose="02020603050405020304" pitchFamily="18" charset="0"/>
                <a:sym typeface="+mn-ea"/>
              </a:rPr>
              <a:t>Search Donor:</a:t>
            </a:r>
            <a:r>
              <a:rPr lang="en-US" b="1" dirty="0">
                <a:solidFill>
                  <a:schemeClr val="bg1"/>
                </a:solidFill>
                <a:effectLst/>
                <a:latin typeface="Times New Roman" panose="02020603050405020304" pitchFamily="18" charset="0"/>
                <a:cs typeface="Times New Roman" panose="02020603050405020304" pitchFamily="18" charset="0"/>
                <a:sym typeface="+mn-ea"/>
              </a:rPr>
              <a:t> </a:t>
            </a:r>
            <a:r>
              <a:rPr lang="en-US" dirty="0">
                <a:solidFill>
                  <a:schemeClr val="bg1"/>
                </a:solidFill>
                <a:effectLst/>
                <a:latin typeface="Times New Roman" panose="02020603050405020304" pitchFamily="18" charset="0"/>
                <a:cs typeface="Times New Roman" panose="02020603050405020304" pitchFamily="18" charset="0"/>
                <a:sym typeface="+mn-ea"/>
              </a:rPr>
              <a:t>Users can search the donor according to city and blood group.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468509203_USzTwLGFzBd39fu7q0OfV59y57BGDvZ7"/>
          <p:cNvPicPr>
            <a:picLocks noChangeAspect="1"/>
          </p:cNvPicPr>
          <p:nvPr/>
        </p:nvPicPr>
        <p:blipFill>
          <a:blip r:embed="rId2"/>
          <a:stretch>
            <a:fillRect/>
          </a:stretch>
        </p:blipFill>
        <p:spPr>
          <a:xfrm>
            <a:off x="635" y="15875"/>
            <a:ext cx="12191365" cy="6816090"/>
          </a:xfrm>
          <a:prstGeom prst="rect">
            <a:avLst/>
          </a:prstGeom>
        </p:spPr>
      </p:pic>
      <p:sp>
        <p:nvSpPr>
          <p:cNvPr id="3" name="Text Box 2"/>
          <p:cNvSpPr txBox="1"/>
          <p:nvPr/>
        </p:nvSpPr>
        <p:spPr>
          <a:xfrm>
            <a:off x="1219200" y="890905"/>
            <a:ext cx="8985885" cy="4815840"/>
          </a:xfrm>
          <a:prstGeom prst="rect">
            <a:avLst/>
          </a:prstGeom>
          <a:noFill/>
        </p:spPr>
        <p:txBody>
          <a:bodyPr wrap="square" rtlCol="0">
            <a:spAutoFit/>
          </a:bodyPr>
          <a:lstStyle/>
          <a:p>
            <a:pPr marL="0" indent="0" algn="l" fontAlgn="base">
              <a:lnSpc>
                <a:spcPct val="120000"/>
              </a:lnSpc>
              <a:buNone/>
            </a:pPr>
            <a:r>
              <a:rPr lang="en-US" sz="2000" b="1" u="sng" dirty="0">
                <a:effectLst/>
                <a:latin typeface="Times New Roman" panose="02020603050405020304" pitchFamily="18" charset="0"/>
                <a:cs typeface="Times New Roman" panose="02020603050405020304" pitchFamily="18" charset="0"/>
                <a:sym typeface="+mn-ea"/>
              </a:rPr>
              <a:t>Registered Users(Donor):</a:t>
            </a:r>
            <a:endParaRPr lang="en-US" sz="2000" b="0" i="0" u="sng"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Home</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It is a welcome page for users and donors. If any users want to donate their blood they must register with us.</a:t>
            </a:r>
            <a:endParaRPr lang="en-US"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About Us</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view the about us page.</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Contact Us</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contact with admin the through contact us page.</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Donor List</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view and contact with donor.</a:t>
            </a:r>
            <a:endParaRPr lang="en-US" b="0" i="0" dirty="0">
              <a:effectLst/>
              <a:latin typeface="Times New Roman" panose="02020603050405020304" pitchFamily="18" charset="0"/>
              <a:cs typeface="Times New Roman" panose="02020603050405020304" pitchFamily="18" charset="0"/>
            </a:endParaRPr>
          </a:p>
          <a:p>
            <a:pPr marL="285750" indent="-285750" algn="l" fontAlgn="base">
              <a:lnSpc>
                <a:spcPct val="120000"/>
              </a:lnSpc>
              <a:buFont typeface="Arial" panose="020B0604020202020204" pitchFamily="34" charset="0"/>
              <a:buChar char="•"/>
            </a:pPr>
            <a:r>
              <a:rPr lang="en-US" b="1" u="sng" dirty="0">
                <a:effectLst/>
                <a:latin typeface="Times New Roman" panose="02020603050405020304" pitchFamily="18" charset="0"/>
                <a:cs typeface="Times New Roman" panose="02020603050405020304" pitchFamily="18" charset="0"/>
                <a:sym typeface="+mn-ea"/>
              </a:rPr>
              <a:t>Search Donor</a:t>
            </a:r>
            <a:r>
              <a:rPr lang="en-US" b="1" dirty="0">
                <a:effectLst/>
                <a:latin typeface="Times New Roman" panose="02020603050405020304" pitchFamily="18"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Users can search the donor according to city and blood group.</a:t>
            </a:r>
            <a:endParaRPr lang="en-US" b="0" i="0" dirty="0">
              <a:effectLst/>
              <a:latin typeface="Times New Roman" panose="02020603050405020304" pitchFamily="18" charset="0"/>
              <a:cs typeface="Times New Roman" panose="02020603050405020304" pitchFamily="18" charset="0"/>
            </a:endParaRPr>
          </a:p>
          <a:p>
            <a:pPr marL="0" indent="0" algn="l" fontAlgn="base">
              <a:lnSpc>
                <a:spcPct val="120000"/>
              </a:lnSpc>
              <a:buNone/>
            </a:pPr>
            <a:r>
              <a:rPr lang="en-US" sz="2000" b="1" u="sng" dirty="0">
                <a:effectLst/>
                <a:latin typeface="Times New Roman" panose="02020603050405020304" pitchFamily="18" charset="0"/>
                <a:cs typeface="Times New Roman" panose="02020603050405020304" pitchFamily="18" charset="0"/>
                <a:sym typeface="+mn-ea"/>
              </a:rPr>
              <a:t>My Account:</a:t>
            </a:r>
            <a:endParaRPr lang="en-US" sz="2000" b="0" i="0" u="sng"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Profile</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Change Password</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Request Received</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buFont typeface="Arial" panose="020B0604020202020204" pitchFamily="34" charset="0"/>
              <a:buChar char="•"/>
            </a:pPr>
            <a:r>
              <a:rPr lang="en-US" b="1" dirty="0">
                <a:effectLst/>
                <a:latin typeface="Times New Roman" panose="02020603050405020304" pitchFamily="18" charset="0"/>
                <a:cs typeface="Times New Roman" panose="02020603050405020304" pitchFamily="18" charset="0"/>
                <a:sym typeface="+mn-ea"/>
              </a:rPr>
              <a:t>Logout</a:t>
            </a:r>
            <a:endParaRPr lang="en-US" b="0" i="0" dirty="0">
              <a:effectLst/>
              <a:latin typeface="Times New Roman" panose="02020603050405020304" pitchFamily="18" charset="0"/>
              <a:cs typeface="Times New Roman" panose="02020603050405020304" pitchFamily="18" charset="0"/>
            </a:endParaRPr>
          </a:p>
          <a:p>
            <a:pPr algn="l" fontAlgn="base">
              <a:lnSpc>
                <a:spcPct val="120000"/>
              </a:lnSpc>
            </a:pPr>
            <a:r>
              <a:rPr lang="en-US" dirty="0">
                <a:effectLst/>
                <a:latin typeface="Times New Roman" panose="02020603050405020304" pitchFamily="18" charset="0"/>
                <a:cs typeface="Times New Roman" panose="02020603050405020304" pitchFamily="18" charset="0"/>
                <a:sym typeface="+mn-ea"/>
              </a:rPr>
              <a:t>Donor can also update their profile, change their password and recover their password.</a:t>
            </a:r>
            <a:endParaRPr lang="en-US" b="0" i="0" dirty="0">
              <a:effectLst/>
              <a:latin typeface="Times New Roman" panose="02020603050405020304" pitchFamily="18" charset="0"/>
              <a:cs typeface="Times New Roman" panose="02020603050405020304" pitchFamily="18" charset="0"/>
            </a:endParaRPr>
          </a:p>
          <a:p>
            <a:pPr>
              <a:lnSpc>
                <a:spcPct val="120000"/>
              </a:lnSpc>
            </a:pPr>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6"/>
          <p:cNvPicPr>
            <a:picLocks noChangeAspect="1"/>
          </p:cNvPicPr>
          <p:nvPr/>
        </p:nvPicPr>
        <p:blipFill>
          <a:blip r:embed="rId2"/>
          <a:stretch>
            <a:fillRect/>
          </a:stretch>
        </p:blipFill>
        <p:spPr>
          <a:xfrm>
            <a:off x="-635" y="635"/>
            <a:ext cx="12192635" cy="6856095"/>
          </a:xfrm>
          <a:prstGeom prst="rect">
            <a:avLst/>
          </a:prstGeom>
        </p:spPr>
      </p:pic>
      <p:sp>
        <p:nvSpPr>
          <p:cNvPr id="3" name="Text Box 2"/>
          <p:cNvSpPr txBox="1"/>
          <p:nvPr/>
        </p:nvSpPr>
        <p:spPr>
          <a:xfrm>
            <a:off x="3828415" y="227330"/>
            <a:ext cx="5553075" cy="768350"/>
          </a:xfrm>
          <a:prstGeom prst="rect">
            <a:avLst/>
          </a:prstGeom>
          <a:noFill/>
        </p:spPr>
        <p:txBody>
          <a:bodyPr wrap="square" rtlCol="0">
            <a:spAutoFit/>
          </a:bodyPr>
          <a:lstStyle/>
          <a:p>
            <a:pPr algn="ctr"/>
            <a:r>
              <a:rPr lang="en-US" sz="4400" b="1" u="sng" dirty="0">
                <a:latin typeface="Times New Roman" pitchFamily="18" charset="0"/>
                <a:cs typeface="Times New Roman" pitchFamily="18" charset="0"/>
                <a:sym typeface="+mn-ea"/>
              </a:rPr>
              <a:t>Reports / Outputs</a:t>
            </a:r>
          </a:p>
        </p:txBody>
      </p:sp>
      <p:sp>
        <p:nvSpPr>
          <p:cNvPr id="4" name="Text Box 3"/>
          <p:cNvSpPr txBox="1"/>
          <p:nvPr/>
        </p:nvSpPr>
        <p:spPr>
          <a:xfrm>
            <a:off x="1749425" y="1090295"/>
            <a:ext cx="9527540" cy="5054600"/>
          </a:xfrm>
          <a:prstGeom prst="rect">
            <a:avLst/>
          </a:prstGeom>
          <a:noFill/>
        </p:spPr>
        <p:txBody>
          <a:bodyPr wrap="square" rtlCol="0">
            <a:noAutofit/>
          </a:bodyPr>
          <a:lstStyle/>
          <a:p>
            <a:pPr marL="0" indent="0">
              <a:buNone/>
            </a:pPr>
            <a:r>
              <a:rPr lang="en-US" dirty="0">
                <a:latin typeface="Times New Roman" pitchFamily="18" charset="0"/>
                <a:cs typeface="Times New Roman" pitchFamily="18" charset="0"/>
                <a:sym typeface="+mn-ea"/>
              </a:rPr>
              <a:t>The outputs of a blood donation project refer to the tangible results, products, or deliverables that are generated as a result of the project's activities and efforts. These outputs can vary depending on the specific goals and objectives of the project, but here are some common outputs you might expect from a blood donation project:</a:t>
            </a:r>
            <a:endParaRPr lang="en-US" dirty="0">
              <a:latin typeface="Times New Roman" pitchFamily="18" charset="0"/>
              <a:cs typeface="Times New Roman" pitchFamily="18" charset="0"/>
            </a:endParaRPr>
          </a:p>
          <a:p>
            <a:pPr marL="457200" indent="-457200">
              <a:buFont typeface="Wingdings" pitchFamily="2" charset="2"/>
              <a:buChar char="Ø"/>
            </a:pPr>
            <a:r>
              <a:rPr lang="en-US" sz="2000" b="1" u="sng" dirty="0">
                <a:latin typeface="Times New Roman" pitchFamily="18" charset="0"/>
                <a:cs typeface="Times New Roman" pitchFamily="18" charset="0"/>
                <a:sym typeface="+mn-ea"/>
              </a:rPr>
              <a:t>Donor Recruitment and Registration:</a:t>
            </a:r>
            <a:endParaRPr lang="en-US" sz="2000" b="1" u="sng"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Number of new blood donors recruited.</a:t>
            </a:r>
            <a:endParaRPr lang="en-US"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Details of registered donors, including contact information.</a:t>
            </a:r>
            <a:endParaRPr lang="en-US" dirty="0">
              <a:latin typeface="Times New Roman" pitchFamily="18" charset="0"/>
              <a:cs typeface="Times New Roman" pitchFamily="18" charset="0"/>
            </a:endParaRPr>
          </a:p>
          <a:p>
            <a:pPr marL="457200" indent="-457200">
              <a:buFont typeface="Wingdings" pitchFamily="2" charset="2"/>
              <a:buChar char="Ø"/>
            </a:pPr>
            <a:r>
              <a:rPr lang="en-US" sz="2000" b="1" u="sng" dirty="0">
                <a:latin typeface="Times New Roman" pitchFamily="18" charset="0"/>
                <a:cs typeface="Times New Roman" pitchFamily="18" charset="0"/>
                <a:sym typeface="+mn-ea"/>
              </a:rPr>
              <a:t>Blood Collection and Processing:</a:t>
            </a:r>
            <a:endParaRPr lang="en-US" sz="2000" u="sng"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Documentation of blood collection procedures.</a:t>
            </a:r>
            <a:endParaRPr lang="en-US"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Information on how the collected blood is processed, tested, and stored.</a:t>
            </a:r>
            <a:endParaRPr lang="en-US" dirty="0">
              <a:latin typeface="Times New Roman" pitchFamily="18" charset="0"/>
              <a:cs typeface="Times New Roman" pitchFamily="18" charset="0"/>
            </a:endParaRPr>
          </a:p>
          <a:p>
            <a:pPr marL="457200" indent="-457200">
              <a:buFont typeface="Wingdings" pitchFamily="2" charset="2"/>
              <a:buChar char="Ø"/>
            </a:pPr>
            <a:r>
              <a:rPr lang="en-US" sz="2000" b="1" u="sng" dirty="0">
                <a:latin typeface="Times New Roman" pitchFamily="18" charset="0"/>
                <a:cs typeface="Times New Roman" pitchFamily="18" charset="0"/>
                <a:sym typeface="+mn-ea"/>
              </a:rPr>
              <a:t>Data and Reports:</a:t>
            </a:r>
            <a:endParaRPr lang="en-US" sz="2000" u="sng"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Data collected on donor demographics.</a:t>
            </a:r>
            <a:endParaRPr lang="en-US" dirty="0">
              <a:latin typeface="Times New Roman" pitchFamily="18" charset="0"/>
              <a:cs typeface="Times New Roman" pitchFamily="18" charset="0"/>
            </a:endParaRPr>
          </a:p>
          <a:p>
            <a:pPr marL="742950" lvl="1" indent="-285750">
              <a:buFont typeface="Arial" pitchFamily="34" charset="0"/>
              <a:buChar char="•"/>
            </a:pPr>
            <a:r>
              <a:rPr lang="en-US" dirty="0">
                <a:latin typeface="Times New Roman" pitchFamily="18" charset="0"/>
                <a:cs typeface="Times New Roman" pitchFamily="18" charset="0"/>
                <a:sym typeface="+mn-ea"/>
              </a:rPr>
              <a:t>Reports summarizing project activities, outcomes, and impact.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sym typeface="+mn-ea"/>
              </a:rPr>
              <a:t>These outputs should be documented and organized to evaluate the project's success, demonstrate accountability to stakeholders, and facilitate future planning and reporting. Additionally, they can serve as a valuable resource for promoting and expanding blood donation efforts in the future.</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809</Words>
  <Application>Microsoft Office PowerPoint</Application>
  <PresentationFormat>Custom</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DELL</dc:creator>
  <cp:lastModifiedBy>DELL</cp:lastModifiedBy>
  <cp:revision>4</cp:revision>
  <dcterms:created xsi:type="dcterms:W3CDTF">2023-09-29T14:56:00Z</dcterms:created>
  <dcterms:modified xsi:type="dcterms:W3CDTF">2024-02-16T14:58:31Z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F3842371E0AA488F95EB18D41298AF64_11</vt:lpwstr>
  </property>
  <property fmtid="{D5CDD505-2E9C-101B-9397-08002B2CF9AE}" pid="3" name="KSOProductBuildVer">
    <vt:lpwstr>1033-12.2.0.13215</vt:lpwstr>
  </property>
</Properties>
</file>