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9" r:id="rId3"/>
    <p:sldId id="262" r:id="rId4"/>
    <p:sldId id="263" r:id="rId5"/>
    <p:sldId id="264" r:id="rId6"/>
    <p:sldId id="265" r:id="rId7"/>
    <p:sldId id="266" r:id="rId8"/>
    <p:sldId id="267" r:id="rId9"/>
    <p:sldId id="268" r:id="rId10"/>
    <p:sldId id="269" r:id="rId11"/>
    <p:sldId id="270" r:id="rId12"/>
    <p:sldId id="271" r:id="rId13"/>
  </p:sldIdLst>
  <p:sldSz cx="9144000" cy="5143500" type="screen16x9"/>
  <p:notesSz cx="6858000" cy="9144000"/>
  <p:embeddedFontLst>
    <p:embeddedFont>
      <p:font typeface="Raleway" charset="0"/>
      <p:regular r:id="rId15"/>
      <p:bold r:id="rId16"/>
      <p:italic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274CB11-ED4F-4B63-917C-CB2D26971ABE}">
  <a:tblStyle styleId="{6274CB11-ED4F-4B63-917C-CB2D26971A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67"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482620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c5972945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8c59729450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c5972945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8c5972945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c5972945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8c59729450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4" y="1191276"/>
            <a:ext cx="745764"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4" y="4169150"/>
            <a:ext cx="745764"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1600"/>
              </a:spcBef>
              <a:spcAft>
                <a:spcPts val="0"/>
              </a:spcAft>
              <a:buClr>
                <a:schemeClr val="lt1"/>
              </a:buClr>
              <a:buSzPts val="1100"/>
              <a:buChar char="○"/>
              <a:defRPr>
                <a:solidFill>
                  <a:schemeClr val="lt1"/>
                </a:solidFill>
              </a:defRPr>
            </a:lvl2pPr>
            <a:lvl3pPr marL="1371600" lvl="2" indent="-298450" algn="l" rtl="0">
              <a:lnSpc>
                <a:spcPct val="115000"/>
              </a:lnSpc>
              <a:spcBef>
                <a:spcPts val="1600"/>
              </a:spcBef>
              <a:spcAft>
                <a:spcPts val="0"/>
              </a:spcAft>
              <a:buClr>
                <a:schemeClr val="lt1"/>
              </a:buClr>
              <a:buSzPts val="1100"/>
              <a:buChar char="■"/>
              <a:defRPr>
                <a:solidFill>
                  <a:schemeClr val="lt1"/>
                </a:solidFill>
              </a:defRPr>
            </a:lvl3pPr>
            <a:lvl4pPr marL="1828800" lvl="3" indent="-298450" algn="l" rtl="0">
              <a:lnSpc>
                <a:spcPct val="115000"/>
              </a:lnSpc>
              <a:spcBef>
                <a:spcPts val="1600"/>
              </a:spcBef>
              <a:spcAft>
                <a:spcPts val="0"/>
              </a:spcAft>
              <a:buClr>
                <a:schemeClr val="lt1"/>
              </a:buClr>
              <a:buSzPts val="1100"/>
              <a:buChar char="●"/>
              <a:defRPr>
                <a:solidFill>
                  <a:schemeClr val="lt1"/>
                </a:solidFill>
              </a:defRPr>
            </a:lvl4pPr>
            <a:lvl5pPr marL="2286000" lvl="4" indent="-298450" algn="l" rtl="0">
              <a:lnSpc>
                <a:spcPct val="115000"/>
              </a:lnSpc>
              <a:spcBef>
                <a:spcPts val="1600"/>
              </a:spcBef>
              <a:spcAft>
                <a:spcPts val="0"/>
              </a:spcAft>
              <a:buClr>
                <a:schemeClr val="lt1"/>
              </a:buClr>
              <a:buSzPts val="1100"/>
              <a:buChar char="○"/>
              <a:defRPr>
                <a:solidFill>
                  <a:schemeClr val="lt1"/>
                </a:solidFill>
              </a:defRPr>
            </a:lvl5pPr>
            <a:lvl6pPr marL="2743200" lvl="5" indent="-298450" algn="l" rtl="0">
              <a:lnSpc>
                <a:spcPct val="115000"/>
              </a:lnSpc>
              <a:spcBef>
                <a:spcPts val="1600"/>
              </a:spcBef>
              <a:spcAft>
                <a:spcPts val="0"/>
              </a:spcAft>
              <a:buClr>
                <a:schemeClr val="lt1"/>
              </a:buClr>
              <a:buSzPts val="1100"/>
              <a:buChar char="■"/>
              <a:defRPr>
                <a:solidFill>
                  <a:schemeClr val="lt1"/>
                </a:solidFill>
              </a:defRPr>
            </a:lvl6pPr>
            <a:lvl7pPr marL="3200400" lvl="6" indent="-298450" algn="l" rtl="0">
              <a:lnSpc>
                <a:spcPct val="115000"/>
              </a:lnSpc>
              <a:spcBef>
                <a:spcPts val="1600"/>
              </a:spcBef>
              <a:spcAft>
                <a:spcPts val="0"/>
              </a:spcAft>
              <a:buClr>
                <a:schemeClr val="lt1"/>
              </a:buClr>
              <a:buSzPts val="1100"/>
              <a:buChar char="●"/>
              <a:defRPr>
                <a:solidFill>
                  <a:schemeClr val="lt1"/>
                </a:solidFill>
              </a:defRPr>
            </a:lvl7pPr>
            <a:lvl8pPr marL="3657600" lvl="7" indent="-298450" algn="l" rtl="0">
              <a:lnSpc>
                <a:spcPct val="115000"/>
              </a:lnSpc>
              <a:spcBef>
                <a:spcPts val="1600"/>
              </a:spcBef>
              <a:spcAft>
                <a:spcPts val="0"/>
              </a:spcAft>
              <a:buClr>
                <a:schemeClr val="lt1"/>
              </a:buClr>
              <a:buSzPts val="1100"/>
              <a:buChar char="○"/>
              <a:defRPr>
                <a:solidFill>
                  <a:schemeClr val="lt1"/>
                </a:solidFill>
              </a:defRPr>
            </a:lvl8pPr>
            <a:lvl9pPr marL="4114800" lvl="8" indent="-298450" algn="l" rtl="0">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4" y="1191276"/>
            <a:ext cx="745764"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3"/>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25;p4"/>
          <p:cNvGrpSpPr/>
          <p:nvPr/>
        </p:nvGrpSpPr>
        <p:grpSpPr>
          <a:xfrm>
            <a:off x="830394" y="1191276"/>
            <a:ext cx="745764"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5"/>
          <p:cNvGrpSpPr/>
          <p:nvPr/>
        </p:nvGrpSpPr>
        <p:grpSpPr>
          <a:xfrm>
            <a:off x="830394" y="1191276"/>
            <a:ext cx="745764"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6"/>
          <p:cNvGrpSpPr/>
          <p:nvPr/>
        </p:nvGrpSpPr>
        <p:grpSpPr>
          <a:xfrm>
            <a:off x="830394" y="1191276"/>
            <a:ext cx="745764"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7"/>
          <p:cNvGrpSpPr/>
          <p:nvPr/>
        </p:nvGrpSpPr>
        <p:grpSpPr>
          <a:xfrm>
            <a:off x="830394" y="1191276"/>
            <a:ext cx="745764"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4" y="4169150"/>
            <a:ext cx="745764"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9"/>
          <p:cNvGrpSpPr/>
          <p:nvPr/>
        </p:nvGrpSpPr>
        <p:grpSpPr>
          <a:xfrm>
            <a:off x="830394" y="1191276"/>
            <a:ext cx="745764"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9"/>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625" y="1248450"/>
            <a:ext cx="7688100" cy="132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200"/>
              <a:buNone/>
            </a:pPr>
            <a:r>
              <a:rPr lang="en-GB" sz="3100">
                <a:latin typeface="Times New Roman"/>
                <a:ea typeface="Times New Roman"/>
                <a:cs typeface="Times New Roman"/>
                <a:sym typeface="Times New Roman"/>
              </a:rPr>
              <a:t>HAND GESTURES RECOGNITION USING STOCHASTIC POOLING</a:t>
            </a:r>
            <a:endParaRPr sz="3100">
              <a:latin typeface="Times New Roman"/>
              <a:ea typeface="Times New Roman"/>
              <a:cs typeface="Times New Roman"/>
              <a:sym typeface="Times New Roman"/>
            </a:endParaRPr>
          </a:p>
        </p:txBody>
      </p:sp>
      <p:sp>
        <p:nvSpPr>
          <p:cNvPr id="88" name="Google Shape;8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ctrTitle"/>
          </p:nvPr>
        </p:nvSpPr>
        <p:spPr>
          <a:xfrm>
            <a:off x="729625" y="531825"/>
            <a:ext cx="7688100" cy="63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3600" dirty="0" smtClean="0">
                <a:latin typeface="Times New Roman"/>
                <a:ea typeface="Times New Roman"/>
                <a:cs typeface="Times New Roman"/>
                <a:sym typeface="Times New Roman"/>
              </a:rPr>
              <a:t>Result</a:t>
            </a:r>
            <a:endParaRPr sz="3600" dirty="0">
              <a:latin typeface="Times New Roman"/>
              <a:ea typeface="Times New Roman"/>
              <a:cs typeface="Times New Roman"/>
              <a:sym typeface="Times New Roman"/>
            </a:endParaRPr>
          </a:p>
        </p:txBody>
      </p:sp>
      <p:sp>
        <p:nvSpPr>
          <p:cNvPr id="211" name="Google Shape;211;p26"/>
          <p:cNvSpPr txBox="1">
            <a:spLocks noGrp="1"/>
          </p:cNvSpPr>
          <p:nvPr>
            <p:ph type="subTitle" idx="1"/>
          </p:nvPr>
        </p:nvSpPr>
        <p:spPr>
          <a:xfrm>
            <a:off x="113375" y="1268775"/>
            <a:ext cx="8927700" cy="387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endParaRPr/>
          </a:p>
          <a:p>
            <a:pPr marL="0" lvl="0" indent="0" algn="l" rtl="0">
              <a:lnSpc>
                <a:spcPct val="100000"/>
              </a:lnSpc>
              <a:spcBef>
                <a:spcPts val="0"/>
              </a:spcBef>
              <a:spcAft>
                <a:spcPts val="0"/>
              </a:spcAft>
              <a:buSzPts val="1600"/>
              <a:buNone/>
            </a:pPr>
            <a:endParaRPr/>
          </a:p>
          <a:p>
            <a:pPr marL="0" lvl="0" indent="0" algn="l" rtl="0">
              <a:lnSpc>
                <a:spcPct val="100000"/>
              </a:lnSpc>
              <a:spcBef>
                <a:spcPts val="0"/>
              </a:spcBef>
              <a:spcAft>
                <a:spcPts val="0"/>
              </a:spcAft>
              <a:buSzPts val="1600"/>
              <a:buNone/>
            </a:pPr>
            <a:endParaRPr/>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endParaRPr sz="1300"/>
          </a:p>
          <a:p>
            <a:pPr marL="0" lvl="0" indent="0" algn="l" rtl="0">
              <a:lnSpc>
                <a:spcPct val="100000"/>
              </a:lnSpc>
              <a:spcBef>
                <a:spcPts val="0"/>
              </a:spcBef>
              <a:spcAft>
                <a:spcPts val="0"/>
              </a:spcAft>
              <a:buSzPts val="1600"/>
              <a:buNone/>
            </a:pPr>
            <a:r>
              <a:rPr lang="en-GB" sz="1300"/>
              <a:t>                           </a:t>
            </a:r>
            <a:endParaRPr sz="1300"/>
          </a:p>
          <a:p>
            <a:pPr marL="0" lvl="0" indent="0" algn="l" rtl="0">
              <a:lnSpc>
                <a:spcPct val="100000"/>
              </a:lnSpc>
              <a:spcBef>
                <a:spcPts val="0"/>
              </a:spcBef>
              <a:spcAft>
                <a:spcPts val="0"/>
              </a:spcAft>
              <a:buSzPts val="1600"/>
              <a:buNone/>
            </a:pPr>
            <a:r>
              <a:rPr lang="en-GB" sz="1300">
                <a:solidFill>
                  <a:srgbClr val="000000"/>
                </a:solidFill>
                <a:latin typeface="Times New Roman"/>
                <a:ea typeface="Times New Roman"/>
                <a:cs typeface="Times New Roman"/>
                <a:sym typeface="Times New Roman"/>
              </a:rPr>
              <a:t>                          Fig: Confusion Matrix with Max Pooling                                          Fig:Confusion Matrix with Stochastic Pooling</a:t>
            </a:r>
            <a:endParaRPr sz="1300">
              <a:solidFill>
                <a:srgbClr val="000000"/>
              </a:solidFill>
              <a:latin typeface="Times New Roman"/>
              <a:ea typeface="Times New Roman"/>
              <a:cs typeface="Times New Roman"/>
              <a:sym typeface="Times New Roman"/>
            </a:endParaRPr>
          </a:p>
        </p:txBody>
      </p:sp>
      <p:pic>
        <p:nvPicPr>
          <p:cNvPr id="212" name="Google Shape;212;p26"/>
          <p:cNvPicPr preferRelativeResize="0"/>
          <p:nvPr/>
        </p:nvPicPr>
        <p:blipFill rotWithShape="1">
          <a:blip r:embed="rId3">
            <a:alphaModFix/>
          </a:blip>
          <a:srcRect/>
          <a:stretch/>
        </p:blipFill>
        <p:spPr>
          <a:xfrm>
            <a:off x="415400" y="1467275"/>
            <a:ext cx="3873174" cy="2795225"/>
          </a:xfrm>
          <a:prstGeom prst="rect">
            <a:avLst/>
          </a:prstGeom>
          <a:noFill/>
          <a:ln>
            <a:noFill/>
          </a:ln>
        </p:spPr>
      </p:pic>
      <p:pic>
        <p:nvPicPr>
          <p:cNvPr id="213" name="Google Shape;213;p26"/>
          <p:cNvPicPr preferRelativeResize="0"/>
          <p:nvPr/>
        </p:nvPicPr>
        <p:blipFill rotWithShape="1">
          <a:blip r:embed="rId4">
            <a:alphaModFix/>
          </a:blip>
          <a:srcRect/>
          <a:stretch/>
        </p:blipFill>
        <p:spPr>
          <a:xfrm>
            <a:off x="4572000" y="1467275"/>
            <a:ext cx="4207850" cy="2848500"/>
          </a:xfrm>
          <a:prstGeom prst="rect">
            <a:avLst/>
          </a:prstGeom>
          <a:noFill/>
          <a:ln>
            <a:noFill/>
          </a:ln>
        </p:spPr>
      </p:pic>
      <p:sp>
        <p:nvSpPr>
          <p:cNvPr id="214" name="Google Shape;214;p2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subTitle" idx="1"/>
          </p:nvPr>
        </p:nvSpPr>
        <p:spPr>
          <a:xfrm>
            <a:off x="848750" y="1401025"/>
            <a:ext cx="7688100" cy="3715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400" b="1">
                <a:solidFill>
                  <a:srgbClr val="000000"/>
                </a:solidFill>
                <a:latin typeface="Times New Roman"/>
                <a:ea typeface="Times New Roman"/>
                <a:cs typeface="Times New Roman"/>
                <a:sym typeface="Times New Roman"/>
              </a:rPr>
              <a:t>Conclusion</a:t>
            </a:r>
            <a:endParaRPr sz="1400" b="1">
              <a:solidFill>
                <a:srgbClr val="000000"/>
              </a:solidFill>
              <a:latin typeface="Times New Roman"/>
              <a:ea typeface="Times New Roman"/>
              <a:cs typeface="Times New Roman"/>
              <a:sym typeface="Times New Roman"/>
            </a:endParaRPr>
          </a:p>
          <a:p>
            <a:pPr marL="0" lvl="0" indent="0" algn="just" rtl="0">
              <a:lnSpc>
                <a:spcPct val="115000"/>
              </a:lnSpc>
              <a:spcBef>
                <a:spcPts val="800"/>
              </a:spcBef>
              <a:spcAft>
                <a:spcPts val="0"/>
              </a:spcAft>
              <a:buNone/>
            </a:pPr>
            <a:r>
              <a:rPr lang="en-GB" sz="1400">
                <a:solidFill>
                  <a:srgbClr val="000000"/>
                </a:solidFill>
                <a:latin typeface="Times New Roman"/>
                <a:ea typeface="Times New Roman"/>
                <a:cs typeface="Times New Roman"/>
                <a:sym typeface="Times New Roman"/>
              </a:rPr>
              <a:t>Comparing models with max pooling and stochastic pooling we concluded that-</a:t>
            </a:r>
            <a:endParaRPr sz="1400">
              <a:solidFill>
                <a:srgbClr val="000000"/>
              </a:solidFill>
              <a:latin typeface="Times New Roman"/>
              <a:ea typeface="Times New Roman"/>
              <a:cs typeface="Times New Roman"/>
              <a:sym typeface="Times New Roman"/>
            </a:endParaRPr>
          </a:p>
          <a:p>
            <a:pPr marL="914400" lvl="0" indent="-317500" algn="just" rtl="0">
              <a:lnSpc>
                <a:spcPct val="150000"/>
              </a:lnSpc>
              <a:spcBef>
                <a:spcPts val="800"/>
              </a:spcBef>
              <a:spcAft>
                <a:spcPts val="0"/>
              </a:spcAft>
              <a:buClr>
                <a:srgbClr val="000000"/>
              </a:buClr>
              <a:buSzPts val="1400"/>
              <a:buFont typeface="Times New Roman"/>
              <a:buAutoNum type="arabicPeriod"/>
            </a:pPr>
            <a:r>
              <a:rPr lang="en-GB" sz="1400">
                <a:solidFill>
                  <a:srgbClr val="000000"/>
                </a:solidFill>
                <a:latin typeface="Times New Roman"/>
                <a:ea typeface="Times New Roman"/>
                <a:cs typeface="Times New Roman"/>
                <a:sym typeface="Times New Roman"/>
              </a:rPr>
              <a:t>Max pooling suffers from the overfitting on training set, which make it hard to generalize well to test set.</a:t>
            </a:r>
            <a:endParaRPr sz="1400">
              <a:solidFill>
                <a:srgbClr val="000000"/>
              </a:solidFill>
              <a:latin typeface="Times New Roman"/>
              <a:ea typeface="Times New Roman"/>
              <a:cs typeface="Times New Roman"/>
              <a:sym typeface="Times New Roman"/>
            </a:endParaRPr>
          </a:p>
          <a:p>
            <a:pPr marL="914400" lvl="0" indent="-317500" algn="just" rtl="0">
              <a:lnSpc>
                <a:spcPct val="150000"/>
              </a:lnSpc>
              <a:spcBef>
                <a:spcPts val="0"/>
              </a:spcBef>
              <a:spcAft>
                <a:spcPts val="0"/>
              </a:spcAft>
              <a:buClr>
                <a:srgbClr val="000000"/>
              </a:buClr>
              <a:buSzPts val="1400"/>
              <a:buFont typeface="Times New Roman"/>
              <a:buAutoNum type="arabicPeriod"/>
            </a:pPr>
            <a:r>
              <a:rPr lang="en-GB" sz="1400">
                <a:solidFill>
                  <a:srgbClr val="000000"/>
                </a:solidFill>
                <a:latin typeface="Times New Roman"/>
                <a:ea typeface="Times New Roman"/>
                <a:cs typeface="Times New Roman"/>
                <a:sym typeface="Times New Roman"/>
              </a:rPr>
              <a:t>But due to the random nature of stochastic pooling, model doesn’t overfit and provides almost similar accuracy on both train and test set.</a:t>
            </a:r>
            <a:endParaRPr sz="1400">
              <a:solidFill>
                <a:srgbClr val="000000"/>
              </a:solidFill>
              <a:latin typeface="Times New Roman"/>
              <a:ea typeface="Times New Roman"/>
              <a:cs typeface="Times New Roman"/>
              <a:sym typeface="Times New Roman"/>
            </a:endParaRPr>
          </a:p>
          <a:p>
            <a:pPr marL="914400" lvl="0" indent="-317500" algn="just" rtl="0">
              <a:lnSpc>
                <a:spcPct val="150000"/>
              </a:lnSpc>
              <a:spcBef>
                <a:spcPts val="0"/>
              </a:spcBef>
              <a:spcAft>
                <a:spcPts val="0"/>
              </a:spcAft>
              <a:buClr>
                <a:srgbClr val="000000"/>
              </a:buClr>
              <a:buSzPts val="1400"/>
              <a:buFont typeface="Times New Roman"/>
              <a:buAutoNum type="arabicPeriod"/>
            </a:pPr>
            <a:r>
              <a:rPr lang="en-GB" sz="1400">
                <a:solidFill>
                  <a:srgbClr val="000000"/>
                </a:solidFill>
                <a:latin typeface="Times New Roman"/>
                <a:ea typeface="Times New Roman"/>
                <a:cs typeface="Times New Roman"/>
                <a:sym typeface="Times New Roman"/>
              </a:rPr>
              <a:t>Comparing the confusion matrices for both models on validation set the results justify the above mentioned points.</a:t>
            </a:r>
            <a:endParaRPr sz="1400">
              <a:latin typeface="Times New Roman"/>
              <a:ea typeface="Times New Roman"/>
              <a:cs typeface="Times New Roman"/>
              <a:sym typeface="Times New Roman"/>
            </a:endParaRPr>
          </a:p>
        </p:txBody>
      </p:sp>
      <p:sp>
        <p:nvSpPr>
          <p:cNvPr id="220" name="Google Shape;220;p27"/>
          <p:cNvSpPr txBox="1">
            <a:spLocks noGrp="1"/>
          </p:cNvSpPr>
          <p:nvPr>
            <p:ph type="ctrTitle"/>
          </p:nvPr>
        </p:nvSpPr>
        <p:spPr>
          <a:xfrm>
            <a:off x="727950" y="496300"/>
            <a:ext cx="7688100" cy="63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3600" dirty="0" smtClean="0">
                <a:latin typeface="Times New Roman"/>
                <a:ea typeface="Times New Roman"/>
                <a:cs typeface="Times New Roman"/>
                <a:sym typeface="Times New Roman"/>
              </a:rPr>
              <a:t>Conclusion</a:t>
            </a:r>
            <a:endParaRPr sz="2700" dirty="0">
              <a:latin typeface="Times New Roman"/>
              <a:ea typeface="Times New Roman"/>
              <a:cs typeface="Times New Roman"/>
              <a:sym typeface="Times New Roman"/>
            </a:endParaRPr>
          </a:p>
        </p:txBody>
      </p:sp>
      <p:sp>
        <p:nvSpPr>
          <p:cNvPr id="221" name="Google Shape;221;p2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ctrTitle"/>
          </p:nvPr>
        </p:nvSpPr>
        <p:spPr>
          <a:xfrm>
            <a:off x="727950" y="496300"/>
            <a:ext cx="7688100" cy="63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3600" dirty="0" smtClean="0">
                <a:latin typeface="Times New Roman"/>
                <a:ea typeface="Times New Roman"/>
                <a:cs typeface="Times New Roman"/>
                <a:sym typeface="Times New Roman"/>
              </a:rPr>
              <a:t>Limitations</a:t>
            </a:r>
            <a:endParaRPr sz="2700" dirty="0">
              <a:latin typeface="Times New Roman"/>
              <a:ea typeface="Times New Roman"/>
              <a:cs typeface="Times New Roman"/>
              <a:sym typeface="Times New Roman"/>
            </a:endParaRPr>
          </a:p>
        </p:txBody>
      </p:sp>
      <p:sp>
        <p:nvSpPr>
          <p:cNvPr id="227" name="Google Shape;227;p28"/>
          <p:cNvSpPr txBox="1">
            <a:spLocks noGrp="1"/>
          </p:cNvSpPr>
          <p:nvPr>
            <p:ph type="subTitle" idx="1"/>
          </p:nvPr>
        </p:nvSpPr>
        <p:spPr>
          <a:xfrm>
            <a:off x="848750" y="1401025"/>
            <a:ext cx="7688100" cy="3715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200" dirty="0">
                <a:solidFill>
                  <a:srgbClr val="000000"/>
                </a:solidFill>
                <a:latin typeface="Times New Roman"/>
                <a:ea typeface="Times New Roman"/>
                <a:cs typeface="Times New Roman"/>
                <a:sym typeface="Times New Roman"/>
              </a:rPr>
              <a:t>Every Pooling methods has some limitations. Following are limitations with our project of hand gesture recognition using stochastic pooling-</a:t>
            </a:r>
            <a:endParaRPr sz="1200"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GB" sz="1200" dirty="0">
                <a:solidFill>
                  <a:srgbClr val="000000"/>
                </a:solidFill>
                <a:latin typeface="Times New Roman"/>
                <a:ea typeface="Times New Roman"/>
                <a:cs typeface="Times New Roman"/>
                <a:sym typeface="Times New Roman"/>
              </a:rPr>
              <a:t>Stochastic Pooling is limited to only non-negative activation values.</a:t>
            </a:r>
            <a:endParaRPr sz="1200" dirty="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GB" sz="1200" dirty="0">
                <a:solidFill>
                  <a:srgbClr val="000000"/>
                </a:solidFill>
                <a:latin typeface="Times New Roman"/>
                <a:ea typeface="Times New Roman"/>
                <a:cs typeface="Times New Roman"/>
                <a:sym typeface="Times New Roman"/>
              </a:rPr>
              <a:t>In stochastic pooling many arithmetic and tensor operations are involved due to which compared to max pooling it becomes computationally expensive.</a:t>
            </a:r>
            <a:endParaRPr sz="1200" dirty="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GB" sz="1200" dirty="0">
                <a:solidFill>
                  <a:srgbClr val="000000"/>
                </a:solidFill>
                <a:latin typeface="Times New Roman"/>
                <a:ea typeface="Times New Roman"/>
                <a:cs typeface="Times New Roman"/>
                <a:sym typeface="Times New Roman"/>
              </a:rPr>
              <a:t>Based on the detailed analysis of the pooling regimes and their performance for the task of classification, we found that the pooling operations largely depend upon the network architecture and the activation function for their performance. </a:t>
            </a:r>
            <a:endParaRPr sz="1200" dirty="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GB" sz="1200" dirty="0">
                <a:solidFill>
                  <a:srgbClr val="000000"/>
                </a:solidFill>
                <a:latin typeface="Times New Roman"/>
                <a:ea typeface="Times New Roman"/>
                <a:cs typeface="Times New Roman"/>
                <a:sym typeface="Times New Roman"/>
              </a:rPr>
              <a:t>Overlapping is another factor that affects the performance of the network as it decreases the chances of information loss during the pooling operation. While the step size of overlapping is very necessary to consider because a blind increment in step size can drop the model performance significantly. </a:t>
            </a:r>
            <a:endParaRPr sz="12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800"/>
              </a:spcAft>
              <a:buNone/>
            </a:pPr>
            <a:endParaRPr sz="1400" dirty="0">
              <a:solidFill>
                <a:srgbClr val="000000"/>
              </a:solidFill>
              <a:latin typeface="Times New Roman"/>
              <a:ea typeface="Times New Roman"/>
              <a:cs typeface="Times New Roman"/>
              <a:sym typeface="Times New Roman"/>
            </a:endParaRPr>
          </a:p>
        </p:txBody>
      </p:sp>
      <p:sp>
        <p:nvSpPr>
          <p:cNvPr id="228" name="Google Shape;228;p2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ctrTitle"/>
          </p:nvPr>
        </p:nvSpPr>
        <p:spPr>
          <a:xfrm>
            <a:off x="643700" y="482775"/>
            <a:ext cx="7578300" cy="688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US" sz="3600" dirty="0" smtClean="0">
                <a:latin typeface="Times New Roman"/>
                <a:ea typeface="Times New Roman"/>
                <a:cs typeface="Times New Roman"/>
                <a:sym typeface="Times New Roman"/>
              </a:rPr>
              <a:t>Pooling</a:t>
            </a:r>
            <a:endParaRPr sz="3600" dirty="0">
              <a:latin typeface="Times New Roman"/>
              <a:ea typeface="Times New Roman"/>
              <a:cs typeface="Times New Roman"/>
              <a:sym typeface="Times New Roman"/>
            </a:endParaRPr>
          </a:p>
        </p:txBody>
      </p:sp>
      <p:sp>
        <p:nvSpPr>
          <p:cNvPr id="108" name="Google Shape;108;p16"/>
          <p:cNvSpPr txBox="1">
            <a:spLocks noGrp="1"/>
          </p:cNvSpPr>
          <p:nvPr>
            <p:ph type="subTitle" idx="1"/>
          </p:nvPr>
        </p:nvSpPr>
        <p:spPr>
          <a:xfrm>
            <a:off x="643700" y="1470900"/>
            <a:ext cx="8404200" cy="36726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The major problems in </a:t>
            </a:r>
            <a:r>
              <a:rPr lang="en-GB" sz="1400" b="1">
                <a:solidFill>
                  <a:srgbClr val="000000"/>
                </a:solidFill>
                <a:latin typeface="Times New Roman"/>
                <a:ea typeface="Times New Roman"/>
                <a:cs typeface="Times New Roman"/>
                <a:sym typeface="Times New Roman"/>
              </a:rPr>
              <a:t>downsampling (application of pooling layers) is loss of important features while classification of images. </a:t>
            </a:r>
            <a:endParaRPr sz="1400" b="1">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When using max pooling after convolutional layer we assume that the pixel with maximum value is corresponding to maximum features. But main drawback of this technique is that it suffers from overfitting.</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When using average pooling after convolutional layer we take mean pixel value for all pixels and use it for next layer. In this all elements in a pooling region are considered, even if many have low magnitudes.</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The main complication in hand gesture recognition comes in feature selection. </a:t>
            </a:r>
            <a:r>
              <a:rPr lang="en-GB" sz="1400" b="1">
                <a:solidFill>
                  <a:srgbClr val="000000"/>
                </a:solidFill>
                <a:latin typeface="Times New Roman"/>
                <a:ea typeface="Times New Roman"/>
                <a:cs typeface="Times New Roman"/>
                <a:sym typeface="Times New Roman"/>
              </a:rPr>
              <a:t>When important features (pixels) are missed the classification accuracy is lowered.</a:t>
            </a:r>
            <a:r>
              <a:rPr lang="en-GB" sz="1400">
                <a:solidFill>
                  <a:srgbClr val="000000"/>
                </a:solidFill>
                <a:latin typeface="Times New Roman"/>
                <a:ea typeface="Times New Roman"/>
                <a:cs typeface="Times New Roman"/>
                <a:sym typeface="Times New Roman"/>
              </a:rPr>
              <a:t> These important features may correspond to hand positions, angle and shape of hands.</a:t>
            </a:r>
            <a:endParaRPr sz="1400">
              <a:solidFill>
                <a:srgbClr val="000000"/>
              </a:solidFill>
              <a:latin typeface="Times New Roman"/>
              <a:ea typeface="Times New Roman"/>
              <a:cs typeface="Times New Roman"/>
              <a:sym typeface="Times New Roman"/>
            </a:endParaRPr>
          </a:p>
        </p:txBody>
      </p:sp>
      <p:sp>
        <p:nvSpPr>
          <p:cNvPr id="109" name="Google Shape;109;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ctrTitle"/>
          </p:nvPr>
        </p:nvSpPr>
        <p:spPr>
          <a:xfrm>
            <a:off x="667250" y="531825"/>
            <a:ext cx="7688100" cy="63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3500" dirty="0" smtClean="0">
                <a:latin typeface="Times New Roman"/>
                <a:ea typeface="Times New Roman"/>
                <a:cs typeface="Times New Roman"/>
                <a:sym typeface="Times New Roman"/>
              </a:rPr>
              <a:t>Max Pooling</a:t>
            </a:r>
            <a:endParaRPr dirty="0">
              <a:latin typeface="Times New Roman"/>
              <a:ea typeface="Times New Roman"/>
              <a:cs typeface="Times New Roman"/>
              <a:sym typeface="Times New Roman"/>
            </a:endParaRPr>
          </a:p>
        </p:txBody>
      </p:sp>
      <p:sp>
        <p:nvSpPr>
          <p:cNvPr id="139" name="Google Shape;139;p19"/>
          <p:cNvSpPr txBox="1">
            <a:spLocks noGrp="1"/>
          </p:cNvSpPr>
          <p:nvPr>
            <p:ph type="subTitle" idx="1"/>
          </p:nvPr>
        </p:nvSpPr>
        <p:spPr>
          <a:xfrm>
            <a:off x="727950" y="1171125"/>
            <a:ext cx="7688100" cy="3926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GB" sz="1200">
                <a:solidFill>
                  <a:srgbClr val="000000"/>
                </a:solidFill>
                <a:latin typeface="Times New Roman"/>
                <a:ea typeface="Times New Roman"/>
                <a:cs typeface="Times New Roman"/>
                <a:sym typeface="Times New Roman"/>
              </a:rPr>
              <a:t>Pooling is a non-linear transformation that permits to summarize the output of a net at a certain location with a single value. This single value is obtained from the statistic of the neighboring outputs which makes the feature descriptions more robust and invariant to small translations of the input data.</a:t>
            </a:r>
            <a:endParaRPr sz="12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1600"/>
              <a:buNone/>
            </a:pPr>
            <a:r>
              <a:rPr lang="en-GB" sz="1200" b="1">
                <a:solidFill>
                  <a:srgbClr val="000000"/>
                </a:solidFill>
                <a:latin typeface="Times New Roman"/>
                <a:ea typeface="Times New Roman"/>
                <a:cs typeface="Times New Roman"/>
                <a:sym typeface="Times New Roman"/>
              </a:rPr>
              <a:t>Max Pooling Example</a:t>
            </a:r>
            <a:endParaRPr sz="1200" b="1">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p:txBody>
      </p:sp>
      <p:graphicFrame>
        <p:nvGraphicFramePr>
          <p:cNvPr id="140" name="Google Shape;140;p19"/>
          <p:cNvGraphicFramePr/>
          <p:nvPr/>
        </p:nvGraphicFramePr>
        <p:xfrm>
          <a:off x="915750" y="2598725"/>
          <a:ext cx="2193800" cy="1855000"/>
        </p:xfrm>
        <a:graphic>
          <a:graphicData uri="http://schemas.openxmlformats.org/drawingml/2006/table">
            <a:tbl>
              <a:tblPr>
                <a:noFill/>
                <a:tableStyleId>{6274CB11-ED4F-4B63-917C-CB2D26971ABE}</a:tableStyleId>
              </a:tblPr>
              <a:tblGrid>
                <a:gridCol w="548450"/>
                <a:gridCol w="548450"/>
                <a:gridCol w="548450"/>
                <a:gridCol w="548450"/>
              </a:tblGrid>
              <a:tr h="463750">
                <a:tc>
                  <a:txBody>
                    <a:bodyPr/>
                    <a:lstStyle/>
                    <a:p>
                      <a:pPr marL="0" lvl="0" indent="0" algn="ctr" rtl="0">
                        <a:spcBef>
                          <a:spcPts val="0"/>
                        </a:spcBef>
                        <a:spcAft>
                          <a:spcPts val="0"/>
                        </a:spcAft>
                        <a:buNone/>
                      </a:pPr>
                      <a:r>
                        <a:rPr lang="en-GB"/>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463750">
                <a:tc>
                  <a:txBody>
                    <a:bodyPr/>
                    <a:lstStyle/>
                    <a:p>
                      <a:pPr marL="0" lvl="0" indent="0" algn="ctr" rtl="0">
                        <a:spcBef>
                          <a:spcPts val="0"/>
                        </a:spcBef>
                        <a:spcAft>
                          <a:spcPts val="0"/>
                        </a:spcAft>
                        <a:buNone/>
                      </a:pPr>
                      <a:r>
                        <a:rPr lang="en-GB"/>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463750">
                <a:tc>
                  <a:txBody>
                    <a:bodyPr/>
                    <a:lstStyle/>
                    <a:p>
                      <a:pPr marL="0" lvl="0" indent="0" algn="ctr" rtl="0">
                        <a:spcBef>
                          <a:spcPts val="0"/>
                        </a:spcBef>
                        <a:spcAft>
                          <a:spcPts val="0"/>
                        </a:spcAft>
                        <a:buNone/>
                      </a:pPr>
                      <a:r>
                        <a:rPr lang="en-GB"/>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r>
              <a:tr h="463750">
                <a:tc>
                  <a:txBody>
                    <a:bodyPr/>
                    <a:lstStyle/>
                    <a:p>
                      <a:pPr marL="0" lvl="0" indent="0" algn="ctr" rtl="0">
                        <a:spcBef>
                          <a:spcPts val="0"/>
                        </a:spcBef>
                        <a:spcAft>
                          <a:spcPts val="0"/>
                        </a:spcAft>
                        <a:buNone/>
                      </a:pPr>
                      <a:r>
                        <a:rPr lang="en-GB"/>
                        <a:t>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GB"/>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r>
            </a:tbl>
          </a:graphicData>
        </a:graphic>
      </p:graphicFrame>
      <p:graphicFrame>
        <p:nvGraphicFramePr>
          <p:cNvPr id="141" name="Google Shape;141;p19"/>
          <p:cNvGraphicFramePr/>
          <p:nvPr/>
        </p:nvGraphicFramePr>
        <p:xfrm>
          <a:off x="6089175" y="3062475"/>
          <a:ext cx="1096900" cy="927500"/>
        </p:xfrm>
        <a:graphic>
          <a:graphicData uri="http://schemas.openxmlformats.org/drawingml/2006/table">
            <a:tbl>
              <a:tblPr>
                <a:noFill/>
                <a:tableStyleId>{6274CB11-ED4F-4B63-917C-CB2D26971ABE}</a:tableStyleId>
              </a:tblPr>
              <a:tblGrid>
                <a:gridCol w="548450"/>
                <a:gridCol w="548450"/>
              </a:tblGrid>
              <a:tr h="463750">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463750">
                <a:tc>
                  <a:txBody>
                    <a:bodyPr/>
                    <a:lstStyle/>
                    <a:p>
                      <a:pPr marL="0" lvl="0" indent="0" algn="ctr" rtl="0">
                        <a:spcBef>
                          <a:spcPts val="0"/>
                        </a:spcBef>
                        <a:spcAft>
                          <a:spcPts val="0"/>
                        </a:spcAft>
                        <a:buNone/>
                      </a:pPr>
                      <a:r>
                        <a:rPr lang="en-GB"/>
                        <a:t>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r>
            </a:tbl>
          </a:graphicData>
        </a:graphic>
      </p:graphicFrame>
      <p:sp>
        <p:nvSpPr>
          <p:cNvPr id="142" name="Google Shape;142;p19"/>
          <p:cNvSpPr/>
          <p:nvPr/>
        </p:nvSpPr>
        <p:spPr>
          <a:xfrm>
            <a:off x="3606700" y="3343425"/>
            <a:ext cx="2051400" cy="3306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txBox="1"/>
          <p:nvPr/>
        </p:nvSpPr>
        <p:spPr>
          <a:xfrm>
            <a:off x="3606700" y="2859700"/>
            <a:ext cx="2143200" cy="25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Times New Roman"/>
                <a:ea typeface="Times New Roman"/>
                <a:cs typeface="Times New Roman"/>
                <a:sym typeface="Times New Roman"/>
              </a:rPr>
              <a:t>Max Pooling with 2x2 Filter and Stride value 2</a:t>
            </a:r>
            <a:endParaRPr sz="1200">
              <a:latin typeface="Times New Roman"/>
              <a:ea typeface="Times New Roman"/>
              <a:cs typeface="Times New Roman"/>
              <a:sym typeface="Times New Roman"/>
            </a:endParaRPr>
          </a:p>
        </p:txBody>
      </p:sp>
      <p:sp>
        <p:nvSpPr>
          <p:cNvPr id="144" name="Google Shape;144;p19"/>
          <p:cNvSpPr txBox="1"/>
          <p:nvPr/>
        </p:nvSpPr>
        <p:spPr>
          <a:xfrm>
            <a:off x="5378750" y="2026250"/>
            <a:ext cx="2976600" cy="25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Times New Roman"/>
                <a:ea typeface="Times New Roman"/>
                <a:cs typeface="Times New Roman"/>
                <a:sym typeface="Times New Roman"/>
              </a:rPr>
              <a:t>No consideration of previous layer</a:t>
            </a:r>
            <a:endParaRPr sz="1200" b="1">
              <a:latin typeface="Times New Roman"/>
              <a:ea typeface="Times New Roman"/>
              <a:cs typeface="Times New Roman"/>
              <a:sym typeface="Times New Roman"/>
            </a:endParaRPr>
          </a:p>
        </p:txBody>
      </p:sp>
      <p:sp>
        <p:nvSpPr>
          <p:cNvPr id="145" name="Google Shape;145;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ctrTitle"/>
          </p:nvPr>
        </p:nvSpPr>
        <p:spPr>
          <a:xfrm>
            <a:off x="542925" y="496300"/>
            <a:ext cx="7688100" cy="69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US" sz="4100" dirty="0" smtClean="0">
                <a:latin typeface="Times New Roman"/>
                <a:ea typeface="Times New Roman"/>
                <a:cs typeface="Times New Roman"/>
                <a:sym typeface="Times New Roman"/>
              </a:rPr>
              <a:t>Average Pooling</a:t>
            </a:r>
            <a:endParaRPr sz="4100" dirty="0">
              <a:latin typeface="Times New Roman"/>
              <a:ea typeface="Times New Roman"/>
              <a:cs typeface="Times New Roman"/>
              <a:sym typeface="Times New Roman"/>
            </a:endParaRPr>
          </a:p>
        </p:txBody>
      </p:sp>
      <p:sp>
        <p:nvSpPr>
          <p:cNvPr id="151" name="Google Shape;151;p20"/>
          <p:cNvSpPr txBox="1">
            <a:spLocks noGrp="1"/>
          </p:cNvSpPr>
          <p:nvPr>
            <p:ph type="subTitle" idx="1"/>
          </p:nvPr>
        </p:nvSpPr>
        <p:spPr>
          <a:xfrm>
            <a:off x="727950" y="1368000"/>
            <a:ext cx="7688100" cy="377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300" b="1">
                <a:solidFill>
                  <a:srgbClr val="000000"/>
                </a:solidFill>
                <a:latin typeface="Times New Roman"/>
                <a:ea typeface="Times New Roman"/>
                <a:cs typeface="Times New Roman"/>
                <a:sym typeface="Times New Roman"/>
              </a:rPr>
              <a:t>Average Pooling</a:t>
            </a:r>
            <a:endParaRPr sz="13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300">
              <a:solidFill>
                <a:srgbClr val="000000"/>
              </a:solidFill>
              <a:latin typeface="Times New Roman"/>
              <a:ea typeface="Times New Roman"/>
              <a:cs typeface="Times New Roman"/>
              <a:sym typeface="Times New Roman"/>
            </a:endParaRPr>
          </a:p>
        </p:txBody>
      </p:sp>
      <p:graphicFrame>
        <p:nvGraphicFramePr>
          <p:cNvPr id="152" name="Google Shape;152;p20"/>
          <p:cNvGraphicFramePr/>
          <p:nvPr/>
        </p:nvGraphicFramePr>
        <p:xfrm>
          <a:off x="915750" y="2598725"/>
          <a:ext cx="2193800" cy="1855000"/>
        </p:xfrm>
        <a:graphic>
          <a:graphicData uri="http://schemas.openxmlformats.org/drawingml/2006/table">
            <a:tbl>
              <a:tblPr>
                <a:noFill/>
                <a:tableStyleId>{6274CB11-ED4F-4B63-917C-CB2D26971ABE}</a:tableStyleId>
              </a:tblPr>
              <a:tblGrid>
                <a:gridCol w="548450"/>
                <a:gridCol w="548450"/>
                <a:gridCol w="548450"/>
                <a:gridCol w="548450"/>
              </a:tblGrid>
              <a:tr h="463750">
                <a:tc>
                  <a:txBody>
                    <a:bodyPr/>
                    <a:lstStyle/>
                    <a:p>
                      <a:pPr marL="0" lvl="0" indent="0" algn="ctr" rtl="0">
                        <a:spcBef>
                          <a:spcPts val="0"/>
                        </a:spcBef>
                        <a:spcAft>
                          <a:spcPts val="0"/>
                        </a:spcAft>
                        <a:buNone/>
                      </a:pPr>
                      <a:r>
                        <a:rPr lang="en-GB"/>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463750">
                <a:tc>
                  <a:txBody>
                    <a:bodyPr/>
                    <a:lstStyle/>
                    <a:p>
                      <a:pPr marL="0" lvl="0" indent="0" algn="ctr" rtl="0">
                        <a:spcBef>
                          <a:spcPts val="0"/>
                        </a:spcBef>
                        <a:spcAft>
                          <a:spcPts val="0"/>
                        </a:spcAft>
                        <a:buNone/>
                      </a:pPr>
                      <a:r>
                        <a:rPr lang="en-GB"/>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463750">
                <a:tc>
                  <a:txBody>
                    <a:bodyPr/>
                    <a:lstStyle/>
                    <a:p>
                      <a:pPr marL="0" lvl="0" indent="0" algn="ctr" rtl="0">
                        <a:spcBef>
                          <a:spcPts val="0"/>
                        </a:spcBef>
                        <a:spcAft>
                          <a:spcPts val="0"/>
                        </a:spcAft>
                        <a:buNone/>
                      </a:pPr>
                      <a:r>
                        <a:rPr lang="en-GB"/>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r>
              <a:tr h="463750">
                <a:tc>
                  <a:txBody>
                    <a:bodyPr/>
                    <a:lstStyle/>
                    <a:p>
                      <a:pPr marL="0" lvl="0" indent="0" algn="ctr" rtl="0">
                        <a:spcBef>
                          <a:spcPts val="0"/>
                        </a:spcBef>
                        <a:spcAft>
                          <a:spcPts val="0"/>
                        </a:spcAft>
                        <a:buNone/>
                      </a:pPr>
                      <a:r>
                        <a:rPr lang="en-GB"/>
                        <a:t>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GB"/>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r>
            </a:tbl>
          </a:graphicData>
        </a:graphic>
      </p:graphicFrame>
      <p:sp>
        <p:nvSpPr>
          <p:cNvPr id="153" name="Google Shape;153;p20"/>
          <p:cNvSpPr/>
          <p:nvPr/>
        </p:nvSpPr>
        <p:spPr>
          <a:xfrm>
            <a:off x="3606700" y="3343425"/>
            <a:ext cx="2051400" cy="3306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txBox="1"/>
          <p:nvPr/>
        </p:nvSpPr>
        <p:spPr>
          <a:xfrm>
            <a:off x="3606700" y="2859700"/>
            <a:ext cx="2143200" cy="25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Times New Roman"/>
                <a:ea typeface="Times New Roman"/>
                <a:cs typeface="Times New Roman"/>
                <a:sym typeface="Times New Roman"/>
              </a:rPr>
              <a:t>Average Pooling with 2x2 Filter and Stride value 2</a:t>
            </a:r>
            <a:endParaRPr sz="1200">
              <a:latin typeface="Times New Roman"/>
              <a:ea typeface="Times New Roman"/>
              <a:cs typeface="Times New Roman"/>
              <a:sym typeface="Times New Roman"/>
            </a:endParaRPr>
          </a:p>
        </p:txBody>
      </p:sp>
      <p:graphicFrame>
        <p:nvGraphicFramePr>
          <p:cNvPr id="155" name="Google Shape;155;p20"/>
          <p:cNvGraphicFramePr/>
          <p:nvPr/>
        </p:nvGraphicFramePr>
        <p:xfrm>
          <a:off x="6089175" y="3062475"/>
          <a:ext cx="1096900" cy="927500"/>
        </p:xfrm>
        <a:graphic>
          <a:graphicData uri="http://schemas.openxmlformats.org/drawingml/2006/table">
            <a:tbl>
              <a:tblPr>
                <a:noFill/>
                <a:tableStyleId>{6274CB11-ED4F-4B63-917C-CB2D26971ABE}</a:tableStyleId>
              </a:tblPr>
              <a:tblGrid>
                <a:gridCol w="548450"/>
                <a:gridCol w="548450"/>
              </a:tblGrid>
              <a:tr h="463750">
                <a:tc>
                  <a:txBody>
                    <a:bodyPr/>
                    <a:lstStyle/>
                    <a:p>
                      <a:pPr marL="0" lvl="0" indent="0" algn="ctr" rtl="0">
                        <a:spcBef>
                          <a:spcPts val="0"/>
                        </a:spcBef>
                        <a:spcAft>
                          <a:spcPts val="0"/>
                        </a:spcAft>
                        <a:buNone/>
                      </a:pPr>
                      <a:r>
                        <a:rPr lang="en-GB"/>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463750">
                <a:tc>
                  <a:txBody>
                    <a:bodyPr/>
                    <a:lstStyle/>
                    <a:p>
                      <a:pPr marL="0" lvl="0" indent="0" algn="ctr" rtl="0">
                        <a:spcBef>
                          <a:spcPts val="0"/>
                        </a:spcBef>
                        <a:spcAft>
                          <a:spcPts val="0"/>
                        </a:spcAft>
                        <a:buNone/>
                      </a:pPr>
                      <a:r>
                        <a:rPr lang="en-GB"/>
                        <a:t>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FF"/>
                    </a:solidFill>
                  </a:tcPr>
                </a:tc>
              </a:tr>
            </a:tbl>
          </a:graphicData>
        </a:graphic>
      </p:graphicFrame>
      <p:sp>
        <p:nvSpPr>
          <p:cNvPr id="156" name="Google Shape;156;p20"/>
          <p:cNvSpPr txBox="1"/>
          <p:nvPr/>
        </p:nvSpPr>
        <p:spPr>
          <a:xfrm>
            <a:off x="5439450" y="1487425"/>
            <a:ext cx="2976600" cy="25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Times New Roman"/>
                <a:ea typeface="Times New Roman"/>
                <a:cs typeface="Times New Roman"/>
                <a:sym typeface="Times New Roman"/>
              </a:rPr>
              <a:t>No consideration of previous layer</a:t>
            </a:r>
            <a:endParaRPr sz="1200" b="1">
              <a:latin typeface="Times New Roman"/>
              <a:ea typeface="Times New Roman"/>
              <a:cs typeface="Times New Roman"/>
              <a:sym typeface="Times New Roman"/>
            </a:endParaRPr>
          </a:p>
        </p:txBody>
      </p:sp>
      <p:sp>
        <p:nvSpPr>
          <p:cNvPr id="157" name="Google Shape;15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ctrTitle"/>
          </p:nvPr>
        </p:nvSpPr>
        <p:spPr>
          <a:xfrm>
            <a:off x="560675" y="496275"/>
            <a:ext cx="7688100" cy="68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US" dirty="0" smtClean="0">
                <a:latin typeface="Times New Roman"/>
                <a:ea typeface="Times New Roman"/>
                <a:cs typeface="Times New Roman"/>
                <a:sym typeface="Times New Roman"/>
              </a:rPr>
              <a:t>Stochastic Pooling</a:t>
            </a:r>
            <a:endParaRPr dirty="0">
              <a:latin typeface="Times New Roman"/>
              <a:ea typeface="Times New Roman"/>
              <a:cs typeface="Times New Roman"/>
              <a:sym typeface="Times New Roman"/>
            </a:endParaRPr>
          </a:p>
        </p:txBody>
      </p:sp>
      <p:sp>
        <p:nvSpPr>
          <p:cNvPr id="163" name="Google Shape;163;p21"/>
          <p:cNvSpPr txBox="1">
            <a:spLocks noGrp="1"/>
          </p:cNvSpPr>
          <p:nvPr>
            <p:ph type="subTitle" idx="1"/>
          </p:nvPr>
        </p:nvSpPr>
        <p:spPr>
          <a:xfrm>
            <a:off x="727950" y="1292050"/>
            <a:ext cx="7688100" cy="378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sz="1400" b="1">
                <a:solidFill>
                  <a:srgbClr val="000000"/>
                </a:solidFill>
                <a:latin typeface="Times New Roman"/>
                <a:ea typeface="Times New Roman"/>
                <a:cs typeface="Times New Roman"/>
                <a:sym typeface="Times New Roman"/>
              </a:rPr>
              <a:t>Stochastic Pooling  </a:t>
            </a:r>
            <a:endParaRPr sz="1400" b="1">
              <a:solidFill>
                <a:srgbClr val="000000"/>
              </a:solidFill>
              <a:latin typeface="Times New Roman"/>
              <a:ea typeface="Times New Roman"/>
              <a:cs typeface="Times New Roman"/>
              <a:sym typeface="Times New Roman"/>
            </a:endParaRPr>
          </a:p>
        </p:txBody>
      </p:sp>
      <p:graphicFrame>
        <p:nvGraphicFramePr>
          <p:cNvPr id="164" name="Google Shape;164;p21"/>
          <p:cNvGraphicFramePr/>
          <p:nvPr/>
        </p:nvGraphicFramePr>
        <p:xfrm>
          <a:off x="952500" y="1809750"/>
          <a:ext cx="2074400" cy="1989700"/>
        </p:xfrm>
        <a:graphic>
          <a:graphicData uri="http://schemas.openxmlformats.org/drawingml/2006/table">
            <a:tbl>
              <a:tblPr>
                <a:noFill/>
                <a:tableStyleId>{6274CB11-ED4F-4B63-917C-CB2D26971ABE}</a:tableStyleId>
              </a:tblPr>
              <a:tblGrid>
                <a:gridCol w="518600"/>
                <a:gridCol w="518600"/>
                <a:gridCol w="518600"/>
                <a:gridCol w="518600"/>
              </a:tblGrid>
              <a:tr h="497425">
                <a:tc>
                  <a:txBody>
                    <a:bodyPr/>
                    <a:lstStyle/>
                    <a:p>
                      <a:pPr marL="0" lvl="0" indent="0" algn="ctr" rtl="0">
                        <a:spcBef>
                          <a:spcPts val="0"/>
                        </a:spcBef>
                        <a:spcAft>
                          <a:spcPts val="0"/>
                        </a:spcAft>
                        <a:buNone/>
                      </a:pPr>
                      <a:r>
                        <a:rPr lang="en-GB"/>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497425">
                <a:tc>
                  <a:txBody>
                    <a:bodyPr/>
                    <a:lstStyle/>
                    <a:p>
                      <a:pPr marL="0" lvl="0" indent="0" algn="ctr" rtl="0">
                        <a:spcBef>
                          <a:spcPts val="0"/>
                        </a:spcBef>
                        <a:spcAft>
                          <a:spcPts val="0"/>
                        </a:spcAft>
                        <a:buNone/>
                      </a:pPr>
                      <a:r>
                        <a:rPr lang="en-GB"/>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497425">
                <a:tc>
                  <a:txBody>
                    <a:bodyPr/>
                    <a:lstStyle/>
                    <a:p>
                      <a:pPr marL="0" lvl="0" indent="0" algn="ctr" rtl="0">
                        <a:spcBef>
                          <a:spcPts val="0"/>
                        </a:spcBef>
                        <a:spcAft>
                          <a:spcPts val="0"/>
                        </a:spcAft>
                        <a:buNone/>
                      </a:pPr>
                      <a:r>
                        <a:rPr lang="en-GB"/>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r>
              <a:tr h="497425">
                <a:tc>
                  <a:txBody>
                    <a:bodyPr/>
                    <a:lstStyle/>
                    <a:p>
                      <a:pPr marL="0" lvl="0" indent="0" algn="ctr" rtl="0">
                        <a:spcBef>
                          <a:spcPts val="0"/>
                        </a:spcBef>
                        <a:spcAft>
                          <a:spcPts val="0"/>
                        </a:spcAft>
                        <a:buNone/>
                      </a:pPr>
                      <a:r>
                        <a:rPr lang="en-GB"/>
                        <a:t>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GB"/>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r>
            </a:tbl>
          </a:graphicData>
        </a:graphic>
      </p:graphicFrame>
      <p:graphicFrame>
        <p:nvGraphicFramePr>
          <p:cNvPr id="165" name="Google Shape;165;p21"/>
          <p:cNvGraphicFramePr/>
          <p:nvPr/>
        </p:nvGraphicFramePr>
        <p:xfrm>
          <a:off x="5856500" y="1809750"/>
          <a:ext cx="2454200" cy="2090900"/>
        </p:xfrm>
        <a:graphic>
          <a:graphicData uri="http://schemas.openxmlformats.org/drawingml/2006/table">
            <a:tbl>
              <a:tblPr>
                <a:noFill/>
                <a:tableStyleId>{6274CB11-ED4F-4B63-917C-CB2D26971ABE}</a:tableStyleId>
              </a:tblPr>
              <a:tblGrid>
                <a:gridCol w="613550"/>
                <a:gridCol w="613550"/>
                <a:gridCol w="613550"/>
                <a:gridCol w="613550"/>
              </a:tblGrid>
              <a:tr h="522725">
                <a:tc>
                  <a:txBody>
                    <a:bodyPr/>
                    <a:lstStyle/>
                    <a:p>
                      <a:pPr marL="0" lvl="0" indent="0" algn="ctr" rtl="0">
                        <a:spcBef>
                          <a:spcPts val="0"/>
                        </a:spcBef>
                        <a:spcAft>
                          <a:spcPts val="0"/>
                        </a:spcAft>
                        <a:buNone/>
                      </a:pPr>
                      <a:r>
                        <a:rPr lang="en-GB"/>
                        <a:t>0.06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0.31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0.40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0.00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522725">
                <a:tc>
                  <a:txBody>
                    <a:bodyPr/>
                    <a:lstStyle/>
                    <a:p>
                      <a:pPr marL="0" lvl="0" indent="0" algn="ctr" rtl="0">
                        <a:spcBef>
                          <a:spcPts val="0"/>
                        </a:spcBef>
                        <a:spcAft>
                          <a:spcPts val="0"/>
                        </a:spcAft>
                        <a:buNone/>
                      </a:pPr>
                      <a:r>
                        <a:rPr lang="en-GB"/>
                        <a:t>0.25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0.37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0.9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0.9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522725">
                <a:tc>
                  <a:txBody>
                    <a:bodyPr/>
                    <a:lstStyle/>
                    <a:p>
                      <a:pPr marL="0" lvl="0" indent="0" algn="ctr" rtl="0">
                        <a:spcBef>
                          <a:spcPts val="0"/>
                        </a:spcBef>
                        <a:spcAft>
                          <a:spcPts val="0"/>
                        </a:spcAft>
                        <a:buNone/>
                      </a:pPr>
                      <a:r>
                        <a:rPr lang="en-GB"/>
                        <a:t>0.16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0.16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0.33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GB"/>
                        <a:t>0.33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r>
              <a:tr h="522725">
                <a:tc>
                  <a:txBody>
                    <a:bodyPr/>
                    <a:lstStyle/>
                    <a:p>
                      <a:pPr marL="0" lvl="0" indent="0" algn="ctr" rtl="0">
                        <a:spcBef>
                          <a:spcPts val="0"/>
                        </a:spcBef>
                        <a:spcAft>
                          <a:spcPts val="0"/>
                        </a:spcAft>
                        <a:buNone/>
                      </a:pPr>
                      <a:r>
                        <a:rPr lang="en-GB"/>
                        <a:t>0.67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0.27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GB"/>
                        <a:t>0.07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r>
            </a:tbl>
          </a:graphicData>
        </a:graphic>
      </p:graphicFrame>
      <p:sp>
        <p:nvSpPr>
          <p:cNvPr id="166" name="Google Shape;166;p21"/>
          <p:cNvSpPr txBox="1"/>
          <p:nvPr/>
        </p:nvSpPr>
        <p:spPr>
          <a:xfrm>
            <a:off x="856900" y="4053725"/>
            <a:ext cx="2265600" cy="52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Non Negative </a:t>
            </a:r>
            <a:endParaRPr>
              <a:latin typeface="Times New Roman"/>
              <a:ea typeface="Times New Roman"/>
              <a:cs typeface="Times New Roman"/>
              <a:sym typeface="Times New Roman"/>
            </a:endParaRPr>
          </a:p>
          <a:p>
            <a:pPr marL="0" lvl="0" indent="0" algn="ctr" rtl="0">
              <a:spcBef>
                <a:spcPts val="0"/>
              </a:spcBef>
              <a:spcAft>
                <a:spcPts val="0"/>
              </a:spcAft>
              <a:buNone/>
            </a:pPr>
            <a:r>
              <a:rPr lang="en-GB">
                <a:latin typeface="Times New Roman"/>
                <a:ea typeface="Times New Roman"/>
                <a:cs typeface="Times New Roman"/>
                <a:sym typeface="Times New Roman"/>
              </a:rPr>
              <a:t>Activation Values </a:t>
            </a:r>
            <a:endParaRPr>
              <a:latin typeface="Times New Roman"/>
              <a:ea typeface="Times New Roman"/>
              <a:cs typeface="Times New Roman"/>
              <a:sym typeface="Times New Roman"/>
            </a:endParaRPr>
          </a:p>
        </p:txBody>
      </p:sp>
      <p:sp>
        <p:nvSpPr>
          <p:cNvPr id="167" name="Google Shape;167;p21"/>
          <p:cNvSpPr txBox="1"/>
          <p:nvPr/>
        </p:nvSpPr>
        <p:spPr>
          <a:xfrm>
            <a:off x="5950800" y="4126525"/>
            <a:ext cx="2265600" cy="52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Probability Distribution</a:t>
            </a:r>
            <a:endParaRPr>
              <a:latin typeface="Times New Roman"/>
              <a:ea typeface="Times New Roman"/>
              <a:cs typeface="Times New Roman"/>
              <a:sym typeface="Times New Roman"/>
            </a:endParaRPr>
          </a:p>
          <a:p>
            <a:pPr marL="0" lvl="0" indent="0" algn="ctr" rtl="0">
              <a:spcBef>
                <a:spcPts val="0"/>
              </a:spcBef>
              <a:spcAft>
                <a:spcPts val="0"/>
              </a:spcAft>
              <a:buNone/>
            </a:pPr>
            <a:r>
              <a:rPr lang="en-GB">
                <a:latin typeface="Times New Roman"/>
                <a:ea typeface="Times New Roman"/>
                <a:cs typeface="Times New Roman"/>
                <a:sym typeface="Times New Roman"/>
              </a:rPr>
              <a:t> of  Non Negative </a:t>
            </a:r>
            <a:endParaRPr>
              <a:latin typeface="Times New Roman"/>
              <a:ea typeface="Times New Roman"/>
              <a:cs typeface="Times New Roman"/>
              <a:sym typeface="Times New Roman"/>
            </a:endParaRPr>
          </a:p>
          <a:p>
            <a:pPr marL="0" lvl="0" indent="0" algn="ctr" rtl="0">
              <a:spcBef>
                <a:spcPts val="0"/>
              </a:spcBef>
              <a:spcAft>
                <a:spcPts val="0"/>
              </a:spcAft>
              <a:buNone/>
            </a:pPr>
            <a:r>
              <a:rPr lang="en-GB">
                <a:latin typeface="Times New Roman"/>
                <a:ea typeface="Times New Roman"/>
                <a:cs typeface="Times New Roman"/>
                <a:sym typeface="Times New Roman"/>
              </a:rPr>
              <a:t>Activation Values </a:t>
            </a:r>
            <a:endParaRPr>
              <a:latin typeface="Times New Roman"/>
              <a:ea typeface="Times New Roman"/>
              <a:cs typeface="Times New Roman"/>
              <a:sym typeface="Times New Roman"/>
            </a:endParaRPr>
          </a:p>
        </p:txBody>
      </p:sp>
      <p:sp>
        <p:nvSpPr>
          <p:cNvPr id="168" name="Google Shape;168;p21"/>
          <p:cNvSpPr/>
          <p:nvPr/>
        </p:nvSpPr>
        <p:spPr>
          <a:xfrm>
            <a:off x="3484225" y="2689900"/>
            <a:ext cx="2051400" cy="3306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ctrTitle"/>
          </p:nvPr>
        </p:nvSpPr>
        <p:spPr>
          <a:xfrm>
            <a:off x="560675" y="496275"/>
            <a:ext cx="7688100" cy="68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3500" dirty="0" smtClean="0">
                <a:latin typeface="Times New Roman"/>
                <a:ea typeface="Times New Roman"/>
                <a:cs typeface="Times New Roman"/>
                <a:sym typeface="Times New Roman"/>
              </a:rPr>
              <a:t>Stochastic Pooling</a:t>
            </a:r>
            <a:endParaRPr dirty="0">
              <a:latin typeface="Times New Roman"/>
              <a:ea typeface="Times New Roman"/>
              <a:cs typeface="Times New Roman"/>
              <a:sym typeface="Times New Roman"/>
            </a:endParaRPr>
          </a:p>
        </p:txBody>
      </p:sp>
      <p:sp>
        <p:nvSpPr>
          <p:cNvPr id="175" name="Google Shape;175;p22"/>
          <p:cNvSpPr txBox="1">
            <a:spLocks noGrp="1"/>
          </p:cNvSpPr>
          <p:nvPr>
            <p:ph type="subTitle" idx="1"/>
          </p:nvPr>
        </p:nvSpPr>
        <p:spPr>
          <a:xfrm>
            <a:off x="727950" y="1310425"/>
            <a:ext cx="7688100" cy="378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sz="1400" b="1">
                <a:solidFill>
                  <a:srgbClr val="000000"/>
                </a:solidFill>
                <a:latin typeface="Times New Roman"/>
                <a:ea typeface="Times New Roman"/>
                <a:cs typeface="Times New Roman"/>
                <a:sym typeface="Times New Roman"/>
              </a:rPr>
              <a:t>Stochastic Pooling  </a:t>
            </a:r>
            <a:endParaRPr sz="1400" b="1">
              <a:solidFill>
                <a:srgbClr val="000000"/>
              </a:solidFill>
              <a:latin typeface="Times New Roman"/>
              <a:ea typeface="Times New Roman"/>
              <a:cs typeface="Times New Roman"/>
              <a:sym typeface="Times New Roman"/>
            </a:endParaRPr>
          </a:p>
        </p:txBody>
      </p:sp>
      <p:graphicFrame>
        <p:nvGraphicFramePr>
          <p:cNvPr id="176" name="Google Shape;176;p22"/>
          <p:cNvGraphicFramePr/>
          <p:nvPr/>
        </p:nvGraphicFramePr>
        <p:xfrm>
          <a:off x="727950" y="1944475"/>
          <a:ext cx="2454200" cy="2090900"/>
        </p:xfrm>
        <a:graphic>
          <a:graphicData uri="http://schemas.openxmlformats.org/drawingml/2006/table">
            <a:tbl>
              <a:tblPr>
                <a:noFill/>
                <a:tableStyleId>{6274CB11-ED4F-4B63-917C-CB2D26971ABE}</a:tableStyleId>
              </a:tblPr>
              <a:tblGrid>
                <a:gridCol w="613550"/>
                <a:gridCol w="613550"/>
                <a:gridCol w="613550"/>
                <a:gridCol w="613550"/>
              </a:tblGrid>
              <a:tr h="522725">
                <a:tc>
                  <a:txBody>
                    <a:bodyPr/>
                    <a:lstStyle/>
                    <a:p>
                      <a:pPr marL="0" lvl="0" indent="0" algn="ctr" rtl="0">
                        <a:spcBef>
                          <a:spcPts val="0"/>
                        </a:spcBef>
                        <a:spcAft>
                          <a:spcPts val="0"/>
                        </a:spcAft>
                        <a:buNone/>
                      </a:pPr>
                      <a:r>
                        <a:rPr lang="en-GB"/>
                        <a:t>0.06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0.31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0.40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0.00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522725">
                <a:tc>
                  <a:txBody>
                    <a:bodyPr/>
                    <a:lstStyle/>
                    <a:p>
                      <a:pPr marL="0" lvl="0" indent="0" algn="ctr" rtl="0">
                        <a:spcBef>
                          <a:spcPts val="0"/>
                        </a:spcBef>
                        <a:spcAft>
                          <a:spcPts val="0"/>
                        </a:spcAft>
                        <a:buNone/>
                      </a:pPr>
                      <a:r>
                        <a:rPr lang="en-GB"/>
                        <a:t>0.25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0.37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0.9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GB"/>
                        <a:t>0.9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522725">
                <a:tc>
                  <a:txBody>
                    <a:bodyPr/>
                    <a:lstStyle/>
                    <a:p>
                      <a:pPr marL="0" lvl="0" indent="0" algn="ctr" rtl="0">
                        <a:spcBef>
                          <a:spcPts val="0"/>
                        </a:spcBef>
                        <a:spcAft>
                          <a:spcPts val="0"/>
                        </a:spcAft>
                        <a:buNone/>
                      </a:pPr>
                      <a:r>
                        <a:rPr lang="en-GB"/>
                        <a:t>0.16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0.16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0.33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GB"/>
                        <a:t>0.33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r>
              <a:tr h="522725">
                <a:tc>
                  <a:txBody>
                    <a:bodyPr/>
                    <a:lstStyle/>
                    <a:p>
                      <a:pPr marL="0" lvl="0" indent="0" algn="ctr" rtl="0">
                        <a:spcBef>
                          <a:spcPts val="0"/>
                        </a:spcBef>
                        <a:spcAft>
                          <a:spcPts val="0"/>
                        </a:spcAft>
                        <a:buNone/>
                      </a:pPr>
                      <a:r>
                        <a:rPr lang="en-GB"/>
                        <a:t>0.67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0.27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GB"/>
                        <a:t>0.07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r>
            </a:tbl>
          </a:graphicData>
        </a:graphic>
      </p:graphicFrame>
      <p:sp>
        <p:nvSpPr>
          <p:cNvPr id="177" name="Google Shape;177;p22"/>
          <p:cNvSpPr txBox="1"/>
          <p:nvPr/>
        </p:nvSpPr>
        <p:spPr>
          <a:xfrm>
            <a:off x="822250" y="4138775"/>
            <a:ext cx="2265600" cy="77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Probability Distribution</a:t>
            </a:r>
            <a:endParaRPr>
              <a:latin typeface="Times New Roman"/>
              <a:ea typeface="Times New Roman"/>
              <a:cs typeface="Times New Roman"/>
              <a:sym typeface="Times New Roman"/>
            </a:endParaRPr>
          </a:p>
          <a:p>
            <a:pPr marL="0" lvl="0" indent="0" algn="ctr" rtl="0">
              <a:spcBef>
                <a:spcPts val="0"/>
              </a:spcBef>
              <a:spcAft>
                <a:spcPts val="0"/>
              </a:spcAft>
              <a:buNone/>
            </a:pPr>
            <a:r>
              <a:rPr lang="en-GB">
                <a:latin typeface="Times New Roman"/>
                <a:ea typeface="Times New Roman"/>
                <a:cs typeface="Times New Roman"/>
                <a:sym typeface="Times New Roman"/>
              </a:rPr>
              <a:t> of  Non Negative </a:t>
            </a:r>
            <a:endParaRPr>
              <a:latin typeface="Times New Roman"/>
              <a:ea typeface="Times New Roman"/>
              <a:cs typeface="Times New Roman"/>
              <a:sym typeface="Times New Roman"/>
            </a:endParaRPr>
          </a:p>
          <a:p>
            <a:pPr marL="0" lvl="0" indent="0" algn="ctr" rtl="0">
              <a:spcBef>
                <a:spcPts val="0"/>
              </a:spcBef>
              <a:spcAft>
                <a:spcPts val="0"/>
              </a:spcAft>
              <a:buNone/>
            </a:pPr>
            <a:r>
              <a:rPr lang="en-GB">
                <a:latin typeface="Times New Roman"/>
                <a:ea typeface="Times New Roman"/>
                <a:cs typeface="Times New Roman"/>
                <a:sym typeface="Times New Roman"/>
              </a:rPr>
              <a:t>Activation Values </a:t>
            </a:r>
            <a:endParaRPr>
              <a:latin typeface="Times New Roman"/>
              <a:ea typeface="Times New Roman"/>
              <a:cs typeface="Times New Roman"/>
              <a:sym typeface="Times New Roman"/>
            </a:endParaRPr>
          </a:p>
        </p:txBody>
      </p:sp>
      <p:sp>
        <p:nvSpPr>
          <p:cNvPr id="178" name="Google Shape;178;p22"/>
          <p:cNvSpPr/>
          <p:nvPr/>
        </p:nvSpPr>
        <p:spPr>
          <a:xfrm>
            <a:off x="3484225" y="2689900"/>
            <a:ext cx="2051400" cy="3306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txBox="1"/>
          <p:nvPr/>
        </p:nvSpPr>
        <p:spPr>
          <a:xfrm>
            <a:off x="3504575" y="2069800"/>
            <a:ext cx="1800300" cy="4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Times New Roman"/>
                <a:ea typeface="Times New Roman"/>
                <a:cs typeface="Times New Roman"/>
                <a:sym typeface="Times New Roman"/>
              </a:rPr>
              <a:t>Choosing Activation values randomly based on prob. distribution</a:t>
            </a:r>
            <a:endParaRPr sz="1200">
              <a:latin typeface="Times New Roman"/>
              <a:ea typeface="Times New Roman"/>
              <a:cs typeface="Times New Roman"/>
              <a:sym typeface="Times New Roman"/>
            </a:endParaRPr>
          </a:p>
        </p:txBody>
      </p:sp>
      <p:graphicFrame>
        <p:nvGraphicFramePr>
          <p:cNvPr id="180" name="Google Shape;180;p22"/>
          <p:cNvGraphicFramePr/>
          <p:nvPr/>
        </p:nvGraphicFramePr>
        <p:xfrm>
          <a:off x="6162650" y="2391450"/>
          <a:ext cx="1096900" cy="927500"/>
        </p:xfrm>
        <a:graphic>
          <a:graphicData uri="http://schemas.openxmlformats.org/drawingml/2006/table">
            <a:tbl>
              <a:tblPr>
                <a:noFill/>
                <a:tableStyleId>{6274CB11-ED4F-4B63-917C-CB2D26971ABE}</a:tableStyleId>
              </a:tblPr>
              <a:tblGrid>
                <a:gridCol w="548450"/>
                <a:gridCol w="548450"/>
              </a:tblGrid>
              <a:tr h="463750">
                <a:tc>
                  <a:txBody>
                    <a:bodyPr/>
                    <a:lstStyle/>
                    <a:p>
                      <a:pPr marL="0" lvl="0" indent="0" algn="ctr" rtl="0">
                        <a:spcBef>
                          <a:spcPts val="0"/>
                        </a:spcBef>
                        <a:spcAft>
                          <a:spcPts val="0"/>
                        </a:spcAft>
                        <a:buNone/>
                      </a:pPr>
                      <a:r>
                        <a:rPr lang="en-GB"/>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GB"/>
                        <a:t>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r>
              <a:tr h="463750">
                <a:tc>
                  <a:txBody>
                    <a:bodyPr/>
                    <a:lstStyle/>
                    <a:p>
                      <a:pPr marL="0" lvl="0" indent="0" algn="ctr" rtl="0">
                        <a:spcBef>
                          <a:spcPts val="0"/>
                        </a:spcBef>
                        <a:spcAft>
                          <a:spcPts val="0"/>
                        </a:spcAft>
                        <a:buNone/>
                      </a:pPr>
                      <a:r>
                        <a:rPr lang="en-GB"/>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GB"/>
                        <a:t>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r>
            </a:tbl>
          </a:graphicData>
        </a:graphic>
      </p:graphicFrame>
      <p:sp>
        <p:nvSpPr>
          <p:cNvPr id="181" name="Google Shape;181;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ctrTitle"/>
          </p:nvPr>
        </p:nvSpPr>
        <p:spPr>
          <a:xfrm>
            <a:off x="613950" y="522950"/>
            <a:ext cx="7688100" cy="58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3600" dirty="0" smtClean="0">
                <a:latin typeface="Times New Roman"/>
                <a:ea typeface="Times New Roman"/>
                <a:cs typeface="Times New Roman"/>
                <a:sym typeface="Times New Roman"/>
              </a:rPr>
              <a:t>Result </a:t>
            </a:r>
            <a:endParaRPr sz="3600" dirty="0">
              <a:latin typeface="Times New Roman"/>
              <a:ea typeface="Times New Roman"/>
              <a:cs typeface="Times New Roman"/>
              <a:sym typeface="Times New Roman"/>
            </a:endParaRPr>
          </a:p>
        </p:txBody>
      </p:sp>
      <p:sp>
        <p:nvSpPr>
          <p:cNvPr id="187" name="Google Shape;187;p23"/>
          <p:cNvSpPr txBox="1">
            <a:spLocks noGrp="1"/>
          </p:cNvSpPr>
          <p:nvPr>
            <p:ph type="subTitle" idx="1"/>
          </p:nvPr>
        </p:nvSpPr>
        <p:spPr>
          <a:xfrm>
            <a:off x="724650" y="1323900"/>
            <a:ext cx="7466700" cy="387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sz="1200">
                <a:solidFill>
                  <a:srgbClr val="000000"/>
                </a:solidFill>
                <a:latin typeface="Times New Roman"/>
                <a:ea typeface="Times New Roman"/>
                <a:cs typeface="Times New Roman"/>
                <a:sym typeface="Times New Roman"/>
              </a:rPr>
              <a:t>We have trained our network for 10 epochs after resizing the images to 64x64, with a learning rate of 0.01 and using the optimizer momentum in theano library of python that runs over tensorflow. Batch size is selected as 16. </a:t>
            </a: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r>
              <a:rPr lang="en-GB"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1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r>
              <a:rPr lang="en-GB"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p:txBody>
      </p:sp>
      <p:graphicFrame>
        <p:nvGraphicFramePr>
          <p:cNvPr id="188" name="Google Shape;188;p23"/>
          <p:cNvGraphicFramePr/>
          <p:nvPr/>
        </p:nvGraphicFramePr>
        <p:xfrm>
          <a:off x="952500" y="2190750"/>
          <a:ext cx="7239000" cy="1143000"/>
        </p:xfrm>
        <a:graphic>
          <a:graphicData uri="http://schemas.openxmlformats.org/drawingml/2006/table">
            <a:tbl>
              <a:tblPr>
                <a:noFill/>
                <a:tableStyleId>{6274CB11-ED4F-4B63-917C-CB2D26971ABE}</a:tableStyleId>
              </a:tblPr>
              <a:tblGrid>
                <a:gridCol w="2413000"/>
                <a:gridCol w="2413000"/>
                <a:gridCol w="2413000"/>
              </a:tblGrid>
              <a:tr h="381000">
                <a:tc>
                  <a:txBody>
                    <a:bodyPr/>
                    <a:lstStyle/>
                    <a:p>
                      <a:pPr marL="0" lvl="0" indent="0" algn="l" rtl="0">
                        <a:spcBef>
                          <a:spcPts val="0"/>
                        </a:spcBef>
                        <a:spcAft>
                          <a:spcPts val="0"/>
                        </a:spcAft>
                        <a:buNone/>
                      </a:pPr>
                      <a:endParaRPr sz="900">
                        <a:latin typeface="Times New Roman"/>
                        <a:ea typeface="Times New Roman"/>
                        <a:cs typeface="Times New Roman"/>
                        <a:sym typeface="Times New Roman"/>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sz="900">
                          <a:latin typeface="Times New Roman"/>
                          <a:ea typeface="Times New Roman"/>
                          <a:cs typeface="Times New Roman"/>
                          <a:sym typeface="Times New Roman"/>
                        </a:rPr>
                        <a:t>With Max Pooling</a:t>
                      </a:r>
                      <a:endParaRPr sz="900">
                        <a:latin typeface="Times New Roman"/>
                        <a:ea typeface="Times New Roman"/>
                        <a:cs typeface="Times New Roman"/>
                        <a:sym typeface="Times New Roman"/>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sz="900">
                          <a:latin typeface="Times New Roman"/>
                          <a:ea typeface="Times New Roman"/>
                          <a:cs typeface="Times New Roman"/>
                          <a:sym typeface="Times New Roman"/>
                        </a:rPr>
                        <a:t>With Stochastic Pooling</a:t>
                      </a:r>
                      <a:endParaRPr sz="900">
                        <a:latin typeface="Times New Roman"/>
                        <a:ea typeface="Times New Roman"/>
                        <a:cs typeface="Times New Roman"/>
                        <a:sym typeface="Times New Roman"/>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GB" sz="900">
                          <a:latin typeface="Times New Roman"/>
                          <a:ea typeface="Times New Roman"/>
                          <a:cs typeface="Times New Roman"/>
                          <a:sym typeface="Times New Roman"/>
                        </a:rPr>
                        <a:t>Train Accuracy</a:t>
                      </a:r>
                      <a:endParaRPr sz="900">
                        <a:latin typeface="Times New Roman"/>
                        <a:ea typeface="Times New Roman"/>
                        <a:cs typeface="Times New Roman"/>
                        <a:sym typeface="Times New Roman"/>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sz="900" b="1">
                          <a:latin typeface="Times New Roman"/>
                          <a:ea typeface="Times New Roman"/>
                          <a:cs typeface="Times New Roman"/>
                          <a:sym typeface="Times New Roman"/>
                        </a:rPr>
                        <a:t>99.87%</a:t>
                      </a:r>
                      <a:endParaRPr sz="900" b="1">
                        <a:latin typeface="Times New Roman"/>
                        <a:ea typeface="Times New Roman"/>
                        <a:cs typeface="Times New Roman"/>
                        <a:sym typeface="Times New Roman"/>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sz="900" b="1">
                          <a:latin typeface="Times New Roman"/>
                          <a:ea typeface="Times New Roman"/>
                          <a:cs typeface="Times New Roman"/>
                          <a:sym typeface="Times New Roman"/>
                        </a:rPr>
                        <a:t>94.33%</a:t>
                      </a:r>
                      <a:endParaRPr sz="900" b="1">
                        <a:latin typeface="Times New Roman"/>
                        <a:ea typeface="Times New Roman"/>
                        <a:cs typeface="Times New Roman"/>
                        <a:sym typeface="Times New Roman"/>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GB" sz="900">
                          <a:latin typeface="Times New Roman"/>
                          <a:ea typeface="Times New Roman"/>
                          <a:cs typeface="Times New Roman"/>
                          <a:sym typeface="Times New Roman"/>
                        </a:rPr>
                        <a:t>Test Accuracy</a:t>
                      </a:r>
                      <a:endParaRPr sz="900">
                        <a:latin typeface="Times New Roman"/>
                        <a:ea typeface="Times New Roman"/>
                        <a:cs typeface="Times New Roman"/>
                        <a:sym typeface="Times New Roman"/>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sz="900" b="1">
                          <a:latin typeface="Times New Roman"/>
                          <a:ea typeface="Times New Roman"/>
                          <a:cs typeface="Times New Roman"/>
                          <a:sym typeface="Times New Roman"/>
                        </a:rPr>
                        <a:t>87.57%</a:t>
                      </a:r>
                      <a:endParaRPr sz="900" b="1">
                        <a:latin typeface="Times New Roman"/>
                        <a:ea typeface="Times New Roman"/>
                        <a:cs typeface="Times New Roman"/>
                        <a:sym typeface="Times New Roman"/>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sz="900" b="1">
                          <a:latin typeface="Times New Roman"/>
                          <a:ea typeface="Times New Roman"/>
                          <a:cs typeface="Times New Roman"/>
                          <a:sym typeface="Times New Roman"/>
                        </a:rPr>
                        <a:t>92.12%</a:t>
                      </a:r>
                      <a:endParaRPr sz="900" b="1">
                        <a:latin typeface="Times New Roman"/>
                        <a:ea typeface="Times New Roman"/>
                        <a:cs typeface="Times New Roman"/>
                        <a:sym typeface="Times New Roman"/>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bl>
          </a:graphicData>
        </a:graphic>
      </p:graphicFrame>
      <p:sp>
        <p:nvSpPr>
          <p:cNvPr id="189" name="Google Shape;189;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ctrTitle"/>
          </p:nvPr>
        </p:nvSpPr>
        <p:spPr>
          <a:xfrm>
            <a:off x="613950" y="522950"/>
            <a:ext cx="7688100" cy="58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3600" dirty="0" smtClean="0">
                <a:latin typeface="Times New Roman"/>
                <a:ea typeface="Times New Roman"/>
                <a:cs typeface="Times New Roman"/>
                <a:sym typeface="Times New Roman"/>
              </a:rPr>
              <a:t>Result </a:t>
            </a:r>
            <a:endParaRPr sz="3600" dirty="0">
              <a:latin typeface="Times New Roman"/>
              <a:ea typeface="Times New Roman"/>
              <a:cs typeface="Times New Roman"/>
              <a:sym typeface="Times New Roman"/>
            </a:endParaRPr>
          </a:p>
        </p:txBody>
      </p:sp>
      <p:sp>
        <p:nvSpPr>
          <p:cNvPr id="195" name="Google Shape;195;p24"/>
          <p:cNvSpPr txBox="1"/>
          <p:nvPr/>
        </p:nvSpPr>
        <p:spPr>
          <a:xfrm>
            <a:off x="3068700" y="1328900"/>
            <a:ext cx="30066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Accuracy plot for Max Pooling</a:t>
            </a:r>
            <a:endParaRPr>
              <a:latin typeface="Times New Roman"/>
              <a:ea typeface="Times New Roman"/>
              <a:cs typeface="Times New Roman"/>
              <a:sym typeface="Times New Roman"/>
            </a:endParaRPr>
          </a:p>
        </p:txBody>
      </p:sp>
      <p:sp>
        <p:nvSpPr>
          <p:cNvPr id="196" name="Google Shape;19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8</a:t>
            </a:fld>
            <a:endParaRPr/>
          </a:p>
        </p:txBody>
      </p:sp>
      <p:pic>
        <p:nvPicPr>
          <p:cNvPr id="197" name="Google Shape;197;p24"/>
          <p:cNvPicPr preferRelativeResize="0"/>
          <p:nvPr/>
        </p:nvPicPr>
        <p:blipFill>
          <a:blip r:embed="rId3">
            <a:alphaModFix/>
          </a:blip>
          <a:stretch>
            <a:fillRect/>
          </a:stretch>
        </p:blipFill>
        <p:spPr>
          <a:xfrm>
            <a:off x="2342575" y="1716550"/>
            <a:ext cx="4458826" cy="319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ctrTitle"/>
          </p:nvPr>
        </p:nvSpPr>
        <p:spPr>
          <a:xfrm>
            <a:off x="613950" y="522950"/>
            <a:ext cx="7688100" cy="58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3600" dirty="0" smtClean="0">
                <a:latin typeface="Times New Roman"/>
                <a:ea typeface="Times New Roman"/>
                <a:cs typeface="Times New Roman"/>
                <a:sym typeface="Times New Roman"/>
              </a:rPr>
              <a:t>Result </a:t>
            </a:r>
            <a:endParaRPr sz="3600" dirty="0">
              <a:latin typeface="Times New Roman"/>
              <a:ea typeface="Times New Roman"/>
              <a:cs typeface="Times New Roman"/>
              <a:sym typeface="Times New Roman"/>
            </a:endParaRPr>
          </a:p>
        </p:txBody>
      </p:sp>
      <p:sp>
        <p:nvSpPr>
          <p:cNvPr id="203" name="Google Shape;203;p25"/>
          <p:cNvSpPr txBox="1"/>
          <p:nvPr/>
        </p:nvSpPr>
        <p:spPr>
          <a:xfrm>
            <a:off x="3068700" y="1328900"/>
            <a:ext cx="30066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Accuracy plot for Stochastic Pooling</a:t>
            </a:r>
            <a:endParaRPr>
              <a:latin typeface="Times New Roman"/>
              <a:ea typeface="Times New Roman"/>
              <a:cs typeface="Times New Roman"/>
              <a:sym typeface="Times New Roman"/>
            </a:endParaRPr>
          </a:p>
        </p:txBody>
      </p:sp>
      <p:sp>
        <p:nvSpPr>
          <p:cNvPr id="204" name="Google Shape;204;p2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9</a:t>
            </a:fld>
            <a:endParaRPr/>
          </a:p>
        </p:txBody>
      </p:sp>
      <p:pic>
        <p:nvPicPr>
          <p:cNvPr id="205" name="Google Shape;205;p25"/>
          <p:cNvPicPr preferRelativeResize="0"/>
          <p:nvPr/>
        </p:nvPicPr>
        <p:blipFill>
          <a:blip r:embed="rId3">
            <a:alphaModFix/>
          </a:blip>
          <a:stretch>
            <a:fillRect/>
          </a:stretch>
        </p:blipFill>
        <p:spPr>
          <a:xfrm>
            <a:off x="2337138" y="1727650"/>
            <a:ext cx="4241729" cy="31975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On-screen Show (16:9)</PresentationFormat>
  <Paragraphs>193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Raleway</vt:lpstr>
      <vt:lpstr>Lato</vt:lpstr>
      <vt:lpstr>Times New Roman</vt:lpstr>
      <vt:lpstr>Streamline</vt:lpstr>
      <vt:lpstr>HAND GESTURES RECOGNITION USING STOCHASTIC POOLING</vt:lpstr>
      <vt:lpstr>Pooling</vt:lpstr>
      <vt:lpstr>Max Pooling</vt:lpstr>
      <vt:lpstr>Average Pooling</vt:lpstr>
      <vt:lpstr>Stochastic Pooling</vt:lpstr>
      <vt:lpstr>Stochastic Pooling</vt:lpstr>
      <vt:lpstr>Result </vt:lpstr>
      <vt:lpstr>Result </vt:lpstr>
      <vt:lpstr>Result </vt:lpstr>
      <vt:lpstr>Result</vt:lpstr>
      <vt:lpstr>Conclusion</vt:lpstr>
      <vt:lpstr>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GESTURES RECOGNITION USING STOCHASTIC POOLING</dc:title>
  <cp:lastModifiedBy>Windows User</cp:lastModifiedBy>
  <cp:revision>1</cp:revision>
  <dcterms:modified xsi:type="dcterms:W3CDTF">2020-08-07T21:13:40Z</dcterms:modified>
</cp:coreProperties>
</file>