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9" r:id="rId8"/>
    <p:sldId id="262" r:id="rId9"/>
    <p:sldId id="263" r:id="rId10"/>
    <p:sldId id="270" r:id="rId11"/>
    <p:sldId id="264" r:id="rId12"/>
    <p:sldId id="267"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18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09600" y="850738"/>
            <a:ext cx="9982200" cy="2232662"/>
          </a:xfrm>
          <a:prstGeom prst="rect">
            <a:avLst/>
          </a:prstGeom>
        </p:spPr>
        <p:txBody>
          <a:bodyPr vert="horz" wrap="square" lIns="0" tIns="16510" rIns="0" bIns="0" rtlCol="0">
            <a:spAutoFit/>
          </a:bodyPr>
          <a:lstStyle/>
          <a:p>
            <a:pPr marL="3213735" algn="ctr">
              <a:spcBef>
                <a:spcPts val="130"/>
              </a:spcBef>
            </a:pPr>
            <a:r>
              <a:rPr lang="en-US" sz="4800" b="1" dirty="0">
                <a:solidFill>
                  <a:schemeClr val="bg2">
                    <a:lumMod val="10000"/>
                  </a:schemeClr>
                </a:solidFill>
                <a:latin typeface="Times New Roman" panose="02020603050405020304" pitchFamily="18" charset="0"/>
                <a:cs typeface="Times New Roman" panose="02020603050405020304" pitchFamily="18" charset="0"/>
              </a:rPr>
              <a:t> LANE DETECTION USING</a:t>
            </a:r>
            <a:r>
              <a:rPr lang="en-US" sz="4800" b="1" i="0" dirty="0">
                <a:solidFill>
                  <a:schemeClr val="bg2">
                    <a:lumMod val="10000"/>
                  </a:schemeClr>
                </a:solidFill>
                <a:effectLst/>
                <a:latin typeface="Times New Roman" panose="02020603050405020304" pitchFamily="18" charset="0"/>
                <a:cs typeface="Times New Roman" panose="02020603050405020304" pitchFamily="18" charset="0"/>
              </a:rPr>
              <a:t> CNN</a:t>
            </a:r>
            <a:br>
              <a:rPr lang="en-US" sz="4800" b="1" i="0" dirty="0">
                <a:solidFill>
                  <a:srgbClr val="0070C0"/>
                </a:solidFill>
                <a:effectLst/>
                <a:latin typeface="Times New Roman" panose="02020603050405020304" pitchFamily="18" charset="0"/>
                <a:cs typeface="Times New Roman" panose="02020603050405020304" pitchFamily="18" charset="0"/>
              </a:rPr>
            </a:br>
            <a:endParaRPr sz="4800" spc="15" dirty="0">
              <a:solidFill>
                <a:srgbClr val="0070C0"/>
              </a:solidFill>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60788" y="3437063"/>
            <a:ext cx="8610600" cy="2431435"/>
          </a:xfrm>
          <a:prstGeom prst="rect">
            <a:avLst/>
          </a:prstGeom>
          <a:noFill/>
        </p:spPr>
        <p:txBody>
          <a:bodyPr wrap="square" rtlCol="0">
            <a:spAutoFit/>
          </a:bodyPr>
          <a:lstStyle/>
          <a:p>
            <a:r>
              <a:rPr lang="en-US" sz="3200" b="1" dirty="0">
                <a:solidFill>
                  <a:schemeClr val="bg2">
                    <a:lumMod val="10000"/>
                  </a:schemeClr>
                </a:solidFill>
                <a:latin typeface="Times New Roman" panose="02020603050405020304" pitchFamily="18" charset="0"/>
                <a:cs typeface="Times New Roman" panose="02020603050405020304" pitchFamily="18" charset="0"/>
              </a:rPr>
              <a:t>PRESENTED BY: </a:t>
            </a:r>
            <a:r>
              <a:rPr lang="en-US" sz="3200" dirty="0">
                <a:solidFill>
                  <a:schemeClr val="bg2">
                    <a:lumMod val="10000"/>
                  </a:schemeClr>
                </a:solidFill>
                <a:latin typeface="Times New Roman" panose="02020603050405020304" pitchFamily="18" charset="0"/>
                <a:cs typeface="Times New Roman" panose="02020603050405020304" pitchFamily="18" charset="0"/>
              </a:rPr>
              <a:t>M.VISHAL</a:t>
            </a:r>
          </a:p>
          <a:p>
            <a:r>
              <a:rPr lang="en-US" sz="3200" b="1" dirty="0">
                <a:solidFill>
                  <a:schemeClr val="bg2">
                    <a:lumMod val="10000"/>
                  </a:schemeClr>
                </a:solidFill>
                <a:latin typeface="Times New Roman" panose="02020603050405020304" pitchFamily="18" charset="0"/>
                <a:cs typeface="Times New Roman" panose="02020603050405020304" pitchFamily="18" charset="0"/>
              </a:rPr>
              <a:t>REGISTER NO:</a:t>
            </a:r>
            <a:r>
              <a:rPr lang="en-US" sz="3200" dirty="0">
                <a:solidFill>
                  <a:schemeClr val="bg2">
                    <a:lumMod val="10000"/>
                  </a:schemeClr>
                </a:solidFill>
                <a:latin typeface="Times New Roman" panose="02020603050405020304" pitchFamily="18" charset="0"/>
                <a:cs typeface="Times New Roman" panose="02020603050405020304" pitchFamily="18" charset="0"/>
              </a:rPr>
              <a:t>211521104180</a:t>
            </a:r>
          </a:p>
          <a:p>
            <a:r>
              <a:rPr lang="en-US" sz="3200" b="1" dirty="0">
                <a:solidFill>
                  <a:schemeClr val="bg2">
                    <a:lumMod val="10000"/>
                  </a:schemeClr>
                </a:solidFill>
                <a:latin typeface="Times New Roman" panose="02020603050405020304" pitchFamily="18" charset="0"/>
                <a:cs typeface="Times New Roman" panose="02020603050405020304" pitchFamily="18" charset="0"/>
              </a:rPr>
              <a:t>DEPARTMENT:</a:t>
            </a:r>
            <a:r>
              <a:rPr lang="en-US" sz="3200" dirty="0">
                <a:solidFill>
                  <a:schemeClr val="bg2">
                    <a:lumMod val="10000"/>
                  </a:schemeClr>
                </a:solidFill>
                <a:latin typeface="Times New Roman" panose="02020603050405020304" pitchFamily="18" charset="0"/>
                <a:cs typeface="Times New Roman" panose="02020603050405020304" pitchFamily="18" charset="0"/>
              </a:rPr>
              <a:t>COMPUTER SCIENCE AND ENGINEERING</a:t>
            </a: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ECC67-F328-0403-5D56-965133F1FCF7}"/>
              </a:ext>
            </a:extLst>
          </p:cNvPr>
          <p:cNvSpPr>
            <a:spLocks noGrp="1"/>
          </p:cNvSpPr>
          <p:nvPr>
            <p:ph type="title"/>
          </p:nvPr>
        </p:nvSpPr>
        <p:spPr/>
        <p:txBody>
          <a:bodyPr/>
          <a:lstStyle/>
          <a:p>
            <a:endParaRPr lang="en-IN" dirty="0"/>
          </a:p>
        </p:txBody>
      </p:sp>
      <p:sp>
        <p:nvSpPr>
          <p:cNvPr id="4" name="TextBox 3">
            <a:extLst>
              <a:ext uri="{FF2B5EF4-FFF2-40B4-BE49-F238E27FC236}">
                <a16:creationId xmlns:a16="http://schemas.microsoft.com/office/drawing/2014/main" id="{33FB5B9A-8476-AEA2-5AEE-70F3F61A325F}"/>
              </a:ext>
            </a:extLst>
          </p:cNvPr>
          <p:cNvSpPr txBox="1"/>
          <p:nvPr/>
        </p:nvSpPr>
        <p:spPr>
          <a:xfrm>
            <a:off x="1524000" y="1423288"/>
            <a:ext cx="6477000" cy="954107"/>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Lane Detection using Fully connected CNN (with Deep Learning)</a:t>
            </a:r>
          </a:p>
        </p:txBody>
      </p:sp>
      <p:pic>
        <p:nvPicPr>
          <p:cNvPr id="6" name="Picture 5">
            <a:extLst>
              <a:ext uri="{FF2B5EF4-FFF2-40B4-BE49-F238E27FC236}">
                <a16:creationId xmlns:a16="http://schemas.microsoft.com/office/drawing/2014/main" id="{77C3D5B9-257C-8F7F-4C2F-4FDC3BE4D4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995607"/>
            <a:ext cx="6677957" cy="3381847"/>
          </a:xfrm>
          <a:prstGeom prst="rect">
            <a:avLst/>
          </a:prstGeom>
        </p:spPr>
      </p:pic>
    </p:spTree>
    <p:extLst>
      <p:ext uri="{BB962C8B-B14F-4D97-AF65-F5344CB8AC3E}">
        <p14:creationId xmlns:p14="http://schemas.microsoft.com/office/powerpoint/2010/main" val="1465517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4" name="Picture 3">
            <a:extLst>
              <a:ext uri="{FF2B5EF4-FFF2-40B4-BE49-F238E27FC236}">
                <a16:creationId xmlns:a16="http://schemas.microsoft.com/office/drawing/2014/main" id="{F69857D4-9444-62B7-5004-062E253B94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828800"/>
            <a:ext cx="7516274" cy="35911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42FF0-856A-49D9-6A7B-9D3D305EF65C}"/>
              </a:ext>
            </a:extLst>
          </p:cNvPr>
          <p:cNvSpPr>
            <a:spLocks noGrp="1"/>
          </p:cNvSpPr>
          <p:nvPr>
            <p:ph type="title"/>
          </p:nvPr>
        </p:nvSpPr>
        <p:spPr>
          <a:xfrm>
            <a:off x="228600" y="381000"/>
            <a:ext cx="10681335" cy="758190"/>
          </a:xfrm>
        </p:spPr>
        <p:txBody>
          <a:bodyPr/>
          <a:lstStyle/>
          <a:p>
            <a:r>
              <a:rPr lang="en-IN" b="1" i="0" dirty="0">
                <a:solidFill>
                  <a:srgbClr val="0D0D0D"/>
                </a:solidFill>
                <a:effectLst/>
                <a:latin typeface="Times New Roman" panose="02020603050405020304" pitchFamily="18" charset="0"/>
                <a:cs typeface="Times New Roman" panose="02020603050405020304" pitchFamily="18" charset="0"/>
              </a:rPr>
              <a:t>Evaluation: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7F1876D-A298-6944-A535-B41084D5BB2F}"/>
              </a:ext>
            </a:extLst>
          </p:cNvPr>
          <p:cNvSpPr txBox="1"/>
          <p:nvPr/>
        </p:nvSpPr>
        <p:spPr>
          <a:xfrm>
            <a:off x="1066800" y="1066800"/>
            <a:ext cx="7239000" cy="6186309"/>
          </a:xfrm>
          <a:prstGeom prst="rect">
            <a:avLst/>
          </a:prstGeom>
          <a:noFill/>
        </p:spPr>
        <p:txBody>
          <a:bodyPr wrap="square" rtlCol="0">
            <a:spAutoFit/>
          </a:bodyPr>
          <a:lstStyle/>
          <a:p>
            <a:pPr>
              <a:lnSpc>
                <a:spcPct val="150000"/>
              </a:lnSpc>
            </a:pPr>
            <a:r>
              <a:rPr lang="en-IN" sz="2400" b="1" dirty="0"/>
              <a:t>Perfo</a:t>
            </a:r>
            <a:r>
              <a:rPr lang="en-IN" sz="2000" b="1" dirty="0">
                <a:latin typeface="Times New Roman" panose="02020603050405020304" pitchFamily="18" charset="0"/>
                <a:cs typeface="Times New Roman" panose="02020603050405020304" pitchFamily="18" charset="0"/>
              </a:rPr>
              <a:t>rmance Metrics</a:t>
            </a:r>
            <a:r>
              <a:rPr lang="en-IN" sz="2000" dirty="0">
                <a:latin typeface="Times New Roman" panose="02020603050405020304" pitchFamily="18" charset="0"/>
                <a:cs typeface="Times New Roman" panose="02020603050405020304" pitchFamily="18" charset="0"/>
              </a:rPr>
              <a:t>:</a:t>
            </a:r>
          </a:p>
          <a:p>
            <a:pPr marL="800100" lvl="1" indent="-342900">
              <a:lnSpc>
                <a:spcPct val="150000"/>
              </a:lnSpc>
              <a:buFont typeface="Arial" pitchFamily="34" charset="0"/>
              <a:buChar char="•"/>
            </a:pPr>
            <a:r>
              <a:rPr lang="en-IN" sz="2000" dirty="0">
                <a:latin typeface="Times New Roman" panose="02020603050405020304" pitchFamily="18" charset="0"/>
                <a:cs typeface="Times New Roman" panose="02020603050405020304" pitchFamily="18" charset="0"/>
              </a:rPr>
              <a:t>Accuracy: X%</a:t>
            </a:r>
          </a:p>
          <a:p>
            <a:pPr marL="800100" lvl="1" indent="-342900">
              <a:lnSpc>
                <a:spcPct val="150000"/>
              </a:lnSpc>
              <a:buFont typeface="Arial" pitchFamily="34" charset="0"/>
              <a:buChar char="•"/>
            </a:pPr>
            <a:r>
              <a:rPr lang="en-IN" sz="2000" dirty="0">
                <a:latin typeface="Times New Roman" panose="02020603050405020304" pitchFamily="18" charset="0"/>
                <a:cs typeface="Times New Roman" panose="02020603050405020304" pitchFamily="18" charset="0"/>
              </a:rPr>
              <a:t>Precision: X%</a:t>
            </a:r>
          </a:p>
          <a:p>
            <a:pPr marL="800100" lvl="1" indent="-342900">
              <a:lnSpc>
                <a:spcPct val="150000"/>
              </a:lnSpc>
              <a:buFont typeface="Arial" pitchFamily="34" charset="0"/>
              <a:buChar char="•"/>
            </a:pPr>
            <a:r>
              <a:rPr lang="en-IN" sz="2000" dirty="0">
                <a:latin typeface="Times New Roman" panose="02020603050405020304" pitchFamily="18" charset="0"/>
                <a:cs typeface="Times New Roman" panose="02020603050405020304" pitchFamily="18" charset="0"/>
              </a:rPr>
              <a:t>Recall: X%</a:t>
            </a:r>
          </a:p>
          <a:p>
            <a:pPr>
              <a:lnSpc>
                <a:spcPct val="150000"/>
              </a:lnSpc>
            </a:pPr>
            <a:r>
              <a:rPr lang="en-IN" sz="2000" b="1" dirty="0">
                <a:latin typeface="Times New Roman" panose="02020603050405020304" pitchFamily="18" charset="0"/>
                <a:cs typeface="Times New Roman" panose="02020603050405020304" pitchFamily="18" charset="0"/>
              </a:rPr>
              <a:t>Comparison with Baseline</a:t>
            </a:r>
            <a:r>
              <a:rPr lang="en-IN" sz="2000" dirty="0">
                <a:latin typeface="Times New Roman" panose="02020603050405020304" pitchFamily="18" charset="0"/>
                <a:cs typeface="Times New Roman" panose="02020603050405020304" pitchFamily="18" charset="0"/>
              </a:rPr>
              <a:t>:</a:t>
            </a:r>
          </a:p>
          <a:p>
            <a:pPr marL="800100" lvl="1" indent="-342900">
              <a:lnSpc>
                <a:spcPct val="150000"/>
              </a:lnSpc>
              <a:buFont typeface="Arial" pitchFamily="34" charset="0"/>
              <a:buChar char="•"/>
            </a:pPr>
            <a:r>
              <a:rPr lang="en-IN" sz="2000" dirty="0">
                <a:latin typeface="Times New Roman" panose="02020603050405020304" pitchFamily="18" charset="0"/>
                <a:cs typeface="Times New Roman" panose="02020603050405020304" pitchFamily="18" charset="0"/>
              </a:rPr>
              <a:t>Improvement in accuracy by X%.</a:t>
            </a:r>
          </a:p>
          <a:p>
            <a:pPr>
              <a:lnSpc>
                <a:spcPct val="150000"/>
              </a:lnSpc>
            </a:pPr>
            <a:r>
              <a:rPr lang="en-IN" sz="2000" b="1" dirty="0">
                <a:latin typeface="Times New Roman" panose="02020603050405020304" pitchFamily="18" charset="0"/>
                <a:cs typeface="Times New Roman" panose="02020603050405020304" pitchFamily="18" charset="0"/>
              </a:rPr>
              <a:t>User Feedback:</a:t>
            </a:r>
          </a:p>
          <a:p>
            <a:pPr marL="800100" lvl="1" indent="-342900">
              <a:lnSpc>
                <a:spcPct val="150000"/>
              </a:lnSpc>
              <a:buFont typeface="Arial" pitchFamily="34" charset="0"/>
              <a:buChar char="•"/>
            </a:pPr>
            <a:r>
              <a:rPr lang="en-IN" sz="2000" dirty="0">
                <a:latin typeface="Times New Roman" panose="02020603050405020304" pitchFamily="18" charset="0"/>
                <a:cs typeface="Times New Roman" panose="02020603050405020304" pitchFamily="18" charset="0"/>
              </a:rPr>
              <a:t>Positive responses from beta testers.</a:t>
            </a:r>
          </a:p>
          <a:p>
            <a:pPr marL="800100" lvl="1" indent="-342900">
              <a:lnSpc>
                <a:spcPct val="150000"/>
              </a:lnSpc>
              <a:buFont typeface="Arial" pitchFamily="34" charset="0"/>
              <a:buChar char="•"/>
            </a:pPr>
            <a:r>
              <a:rPr lang="en-IN" sz="2000" dirty="0">
                <a:latin typeface="Times New Roman" panose="02020603050405020304" pitchFamily="18" charset="0"/>
                <a:cs typeface="Times New Roman" panose="02020603050405020304" pitchFamily="18" charset="0"/>
              </a:rPr>
              <a:t>Improved decision-making for fantasy leagues.</a:t>
            </a:r>
          </a:p>
          <a:p>
            <a:pPr>
              <a:lnSpc>
                <a:spcPct val="150000"/>
              </a:lnSpc>
            </a:pPr>
            <a:r>
              <a:rPr lang="en-IN" sz="2000" b="1" dirty="0">
                <a:latin typeface="Times New Roman" panose="02020603050405020304" pitchFamily="18" charset="0"/>
                <a:cs typeface="Times New Roman" panose="02020603050405020304" pitchFamily="18" charset="0"/>
              </a:rPr>
              <a:t>Future Enhancements:</a:t>
            </a:r>
          </a:p>
          <a:p>
            <a:pPr marL="800100" lvl="1" indent="-342900">
              <a:lnSpc>
                <a:spcPct val="150000"/>
              </a:lnSpc>
              <a:buFont typeface="Arial" pitchFamily="34" charset="0"/>
              <a:buChar char="•"/>
            </a:pPr>
            <a:r>
              <a:rPr lang="en-IN" sz="2000" dirty="0">
                <a:latin typeface="Times New Roman" panose="02020603050405020304" pitchFamily="18" charset="0"/>
                <a:cs typeface="Times New Roman" panose="02020603050405020304" pitchFamily="18" charset="0"/>
              </a:rPr>
              <a:t>Integration of additional data sources.</a:t>
            </a:r>
          </a:p>
          <a:p>
            <a:pPr marL="800100" lvl="1" indent="-342900">
              <a:lnSpc>
                <a:spcPct val="150000"/>
              </a:lnSpc>
              <a:buFont typeface="Arial" pitchFamily="34" charset="0"/>
              <a:buChar char="•"/>
            </a:pPr>
            <a:r>
              <a:rPr lang="en-IN" sz="2000" dirty="0">
                <a:latin typeface="Times New Roman" panose="02020603050405020304" pitchFamily="18" charset="0"/>
                <a:cs typeface="Times New Roman" panose="02020603050405020304" pitchFamily="18" charset="0"/>
              </a:rPr>
              <a:t>Enhanced model performance through ensemble methods</a:t>
            </a:r>
            <a:r>
              <a:rPr lang="en-IN" sz="2400" dirty="0"/>
              <a:t>.</a:t>
            </a:r>
          </a:p>
          <a:p>
            <a:pPr marL="342900" indent="-342900">
              <a:buFont typeface="Arial"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977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2CB8815-EF99-C719-016D-C9B887986FA6}"/>
              </a:ext>
            </a:extLst>
          </p:cNvPr>
          <p:cNvSpPr txBox="1"/>
          <p:nvPr/>
        </p:nvSpPr>
        <p:spPr>
          <a:xfrm flipV="1">
            <a:off x="755332" y="1661161"/>
            <a:ext cx="5047673" cy="923330"/>
          </a:xfrm>
          <a:prstGeom prst="rect">
            <a:avLst/>
          </a:prstGeom>
          <a:noFill/>
        </p:spPr>
        <p:txBody>
          <a:bodyPr wrap="square" rtlCol="0">
            <a:spAutoFit/>
          </a:bodyPr>
          <a:lstStyle/>
          <a:p>
            <a:pPr algn="l">
              <a:lnSpc>
                <a:spcPct val="150000"/>
              </a:lnSpc>
            </a:pPr>
            <a:r>
              <a:rPr lang="en-US" sz="2000" b="1" i="0" dirty="0">
                <a:solidFill>
                  <a:srgbClr val="1F1F1F"/>
                </a:solidFill>
                <a:effectLst/>
                <a:latin typeface="Times New Roman" panose="02020603050405020304" pitchFamily="18" charset="0"/>
                <a:cs typeface="Times New Roman" panose="02020603050405020304" pitchFamily="18" charset="0"/>
              </a:rPr>
              <a:t> </a:t>
            </a:r>
            <a:endParaRPr lang="en-IN" dirty="0"/>
          </a:p>
          <a:p>
            <a:endParaRPr lang="en-IN" sz="2400"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4F8AA0A5-96B1-7658-3550-92E684036A40}"/>
              </a:ext>
            </a:extLst>
          </p:cNvPr>
          <p:cNvSpPr>
            <a:spLocks noChangeArrowheads="1"/>
          </p:cNvSpPr>
          <p:nvPr/>
        </p:nvSpPr>
        <p:spPr bwMode="auto">
          <a:xfrm>
            <a:off x="990600" y="1357245"/>
            <a:ext cx="8382000" cy="5115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lnSpc>
                <a:spcPct val="150000"/>
              </a:lnSpc>
            </a:pPr>
            <a:r>
              <a:rPr lang="en-US" sz="2000" b="0" i="0" dirty="0">
                <a:solidFill>
                  <a:srgbClr val="1F1F1F"/>
                </a:solidFill>
                <a:effectLst/>
                <a:latin typeface="Times New Roman" panose="02020603050405020304" pitchFamily="18" charset="0"/>
                <a:cs typeface="Times New Roman" panose="02020603050405020304" pitchFamily="18" charset="0"/>
              </a:rPr>
              <a:t>Convolutional Neural Networks (CNNs) have become a powerful tool for lane detection in autonomous vehicles and driver-assistance systems. Here's a conclusion summarizing their effectiveness:</a:t>
            </a:r>
          </a:p>
          <a:p>
            <a:pPr algn="l">
              <a:lnSpc>
                <a:spcPct val="150000"/>
              </a:lnSpc>
              <a:buFont typeface="Arial" panose="020B0604020202020204" pitchFamily="34" charset="0"/>
              <a:buChar char="•"/>
            </a:pPr>
            <a:r>
              <a:rPr lang="en-US" sz="2000" b="1" i="0" dirty="0">
                <a:solidFill>
                  <a:srgbClr val="1F1F1F"/>
                </a:solidFill>
                <a:effectLst/>
                <a:latin typeface="Times New Roman" panose="02020603050405020304" pitchFamily="18" charset="0"/>
                <a:cs typeface="Times New Roman" panose="02020603050405020304" pitchFamily="18" charset="0"/>
              </a:rPr>
              <a:t>High Accuracy:</a:t>
            </a:r>
            <a:r>
              <a:rPr lang="en-US" sz="2000" b="0" i="0" dirty="0">
                <a:solidFill>
                  <a:srgbClr val="1F1F1F"/>
                </a:solidFill>
                <a:effectLst/>
                <a:latin typeface="Times New Roman" panose="02020603050405020304" pitchFamily="18" charset="0"/>
                <a:cs typeface="Times New Roman" panose="02020603050405020304" pitchFamily="18" charset="0"/>
              </a:rPr>
              <a:t> CNNs achieve impressive accuracy in lane detection, even under challenging conditions like varying illumination, shadows, and lane line curvature.</a:t>
            </a:r>
          </a:p>
          <a:p>
            <a:pPr algn="l">
              <a:lnSpc>
                <a:spcPct val="150000"/>
              </a:lnSpc>
              <a:buFont typeface="Arial" panose="020B0604020202020204" pitchFamily="34" charset="0"/>
              <a:buChar char="•"/>
            </a:pPr>
            <a:r>
              <a:rPr lang="en-US" sz="2000" b="1" i="0" dirty="0">
                <a:solidFill>
                  <a:srgbClr val="1F1F1F"/>
                </a:solidFill>
                <a:effectLst/>
                <a:latin typeface="Times New Roman" panose="02020603050405020304" pitchFamily="18" charset="0"/>
                <a:cs typeface="Times New Roman" panose="02020603050405020304" pitchFamily="18" charset="0"/>
              </a:rPr>
              <a:t>Robustness:</a:t>
            </a:r>
            <a:r>
              <a:rPr lang="en-US" sz="2000" b="0" i="0" dirty="0">
                <a:solidFill>
                  <a:srgbClr val="1F1F1F"/>
                </a:solidFill>
                <a:effectLst/>
                <a:latin typeface="Times New Roman" panose="02020603050405020304" pitchFamily="18" charset="0"/>
                <a:cs typeface="Times New Roman" panose="02020603050405020304" pitchFamily="18" charset="0"/>
              </a:rPr>
              <a:t> Compared to traditional methods, CNNs are more robust to noise and occlusions in the image, leading to more reliable lane detection.</a:t>
            </a:r>
          </a:p>
          <a:p>
            <a:pPr algn="l">
              <a:lnSpc>
                <a:spcPct val="150000"/>
              </a:lnSpc>
              <a:buFont typeface="Arial" panose="020B0604020202020204" pitchFamily="34" charset="0"/>
              <a:buChar char="•"/>
            </a:pPr>
            <a:r>
              <a:rPr lang="en-US" sz="2000" b="1" i="0" dirty="0">
                <a:solidFill>
                  <a:srgbClr val="1F1F1F"/>
                </a:solidFill>
                <a:effectLst/>
                <a:latin typeface="Times New Roman" panose="02020603050405020304" pitchFamily="18" charset="0"/>
                <a:cs typeface="Times New Roman" panose="02020603050405020304" pitchFamily="18" charset="0"/>
              </a:rPr>
              <a:t>Learning Capability:</a:t>
            </a:r>
            <a:r>
              <a:rPr lang="en-US" sz="2000" b="0" i="0" dirty="0">
                <a:solidFill>
                  <a:srgbClr val="1F1F1F"/>
                </a:solidFill>
                <a:effectLst/>
                <a:latin typeface="Times New Roman" panose="02020603050405020304" pitchFamily="18" charset="0"/>
                <a:cs typeface="Times New Roman" panose="02020603050405020304" pitchFamily="18" charset="0"/>
              </a:rPr>
              <a:t> CNNs can learn from large datasets of road images, allowing them to adapt to diverse driving scenarios.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83442" y="5334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160525" y="2955950"/>
            <a:ext cx="8650225" cy="3046988"/>
          </a:xfrm>
          <a:prstGeom prst="rect">
            <a:avLst/>
          </a:prstGeom>
          <a:noFill/>
        </p:spPr>
        <p:txBody>
          <a:bodyPr wrap="square" rtlCol="0">
            <a:spAutoFit/>
          </a:bodyPr>
          <a:lstStyle/>
          <a:p>
            <a:r>
              <a:rPr lang="en-US" sz="4800" b="1" dirty="0">
                <a:solidFill>
                  <a:srgbClr val="0F0F0F"/>
                </a:solidFill>
                <a:latin typeface="Times New Roman" panose="02020603050405020304" pitchFamily="18" charset="0"/>
                <a:cs typeface="Times New Roman" panose="02020603050405020304" pitchFamily="18" charset="0"/>
              </a:rPr>
              <a:t>LANE DETECTION USING </a:t>
            </a:r>
            <a:r>
              <a:rPr lang="en-US" sz="4800" b="1" i="0" dirty="0">
                <a:solidFill>
                  <a:srgbClr val="0F0F0F"/>
                </a:solidFill>
                <a:effectLst/>
                <a:latin typeface="Times New Roman" panose="02020603050405020304" pitchFamily="18" charset="0"/>
                <a:cs typeface="Times New Roman" panose="02020603050405020304" pitchFamily="18" charset="0"/>
              </a:rPr>
              <a:t>(CONVOLUTIONAL NEURAL NETWORKS)CNN</a:t>
            </a:r>
            <a:br>
              <a:rPr lang="en-US" sz="4800" b="1" dirty="0">
                <a:solidFill>
                  <a:srgbClr val="0F0F0F"/>
                </a:solidFill>
                <a:latin typeface="Roboto" panose="020F0502020204030204" pitchFamily="2" charset="0"/>
              </a:rPr>
            </a:br>
            <a:endParaRPr lang="en-IN" sz="4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3837" y="-7620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1749361" y="1605766"/>
            <a:ext cx="6671947" cy="4161204"/>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          1. Data Collection</a:t>
            </a:r>
          </a:p>
          <a:p>
            <a:pPr>
              <a:lnSpc>
                <a:spcPct val="150000"/>
              </a:lnSpc>
            </a:pPr>
            <a:r>
              <a:rPr lang="en-US" sz="2000" dirty="0">
                <a:latin typeface="Times New Roman" panose="02020603050405020304" pitchFamily="18" charset="0"/>
                <a:cs typeface="Times New Roman" panose="02020603050405020304" pitchFamily="18" charset="0"/>
              </a:rPr>
              <a:t>	2. Data Preprocessing</a:t>
            </a:r>
          </a:p>
          <a:p>
            <a:pPr>
              <a:lnSpc>
                <a:spcPct val="150000"/>
              </a:lnSpc>
            </a:pPr>
            <a:r>
              <a:rPr lang="en-US" sz="2000" dirty="0">
                <a:latin typeface="Times New Roman" panose="02020603050405020304" pitchFamily="18" charset="0"/>
                <a:cs typeface="Times New Roman" panose="02020603050405020304" pitchFamily="18" charset="0"/>
              </a:rPr>
              <a:t>	3. Model Architecture  Design</a:t>
            </a:r>
          </a:p>
          <a:p>
            <a:pPr>
              <a:lnSpc>
                <a:spcPct val="150000"/>
              </a:lnSpc>
            </a:pPr>
            <a:r>
              <a:rPr lang="en-US" sz="2000" dirty="0">
                <a:latin typeface="Times New Roman" panose="02020603050405020304" pitchFamily="18" charset="0"/>
                <a:cs typeface="Times New Roman" panose="02020603050405020304" pitchFamily="18" charset="0"/>
              </a:rPr>
              <a:t>	4. Model Training</a:t>
            </a:r>
          </a:p>
          <a:p>
            <a:pPr>
              <a:lnSpc>
                <a:spcPct val="150000"/>
              </a:lnSpc>
            </a:pPr>
            <a:r>
              <a:rPr lang="en-US" sz="2000" dirty="0">
                <a:latin typeface="Times New Roman" panose="02020603050405020304" pitchFamily="18" charset="0"/>
                <a:cs typeface="Times New Roman" panose="02020603050405020304" pitchFamily="18" charset="0"/>
              </a:rPr>
              <a:t>	5. Hyperparameter Tuning</a:t>
            </a:r>
          </a:p>
          <a:p>
            <a:pPr>
              <a:lnSpc>
                <a:spcPct val="150000"/>
              </a:lnSpc>
            </a:pPr>
            <a:r>
              <a:rPr lang="en-US" sz="2000" dirty="0">
                <a:latin typeface="Times New Roman" panose="02020603050405020304" pitchFamily="18" charset="0"/>
                <a:cs typeface="Times New Roman" panose="02020603050405020304" pitchFamily="18" charset="0"/>
              </a:rPr>
              <a:t>	6. Evaluation</a:t>
            </a:r>
          </a:p>
          <a:p>
            <a:pPr>
              <a:lnSpc>
                <a:spcPct val="150000"/>
              </a:lnSpc>
            </a:pPr>
            <a:r>
              <a:rPr lang="en-US" sz="2000" dirty="0">
                <a:latin typeface="Times New Roman" panose="02020603050405020304" pitchFamily="18" charset="0"/>
                <a:cs typeface="Times New Roman" panose="02020603050405020304" pitchFamily="18" charset="0"/>
              </a:rPr>
              <a:t>	7. Fine-tuning and Optimization</a:t>
            </a:r>
          </a:p>
          <a:p>
            <a:pPr>
              <a:lnSpc>
                <a:spcPct val="150000"/>
              </a:lnSpc>
            </a:pPr>
            <a:r>
              <a:rPr lang="en-US" sz="2000" dirty="0">
                <a:latin typeface="Times New Roman" panose="02020603050405020304" pitchFamily="18" charset="0"/>
                <a:cs typeface="Times New Roman" panose="02020603050405020304" pitchFamily="18" charset="0"/>
              </a:rPr>
              <a:t>	8. Deployment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7E49ABE-75DD-E3F4-8C02-C7283630DA14}"/>
              </a:ext>
            </a:extLst>
          </p:cNvPr>
          <p:cNvSpPr txBox="1"/>
          <p:nvPr/>
        </p:nvSpPr>
        <p:spPr>
          <a:xfrm flipV="1">
            <a:off x="676275" y="1649731"/>
            <a:ext cx="6160197" cy="2308324"/>
          </a:xfrm>
          <a:prstGeom prst="rect">
            <a:avLst/>
          </a:prstGeom>
          <a:noFill/>
        </p:spPr>
        <p:txBody>
          <a:bodyPr wrap="square" rtlCol="0">
            <a:spAutoFit/>
          </a:bodyPr>
          <a:lstStyle/>
          <a:p>
            <a:endParaRPr lang="en-IN" sz="2400" dirty="0"/>
          </a:p>
          <a:p>
            <a:endParaRPr lang="en-IN" sz="2400" dirty="0"/>
          </a:p>
          <a:p>
            <a:br>
              <a:rPr lang="en-IN" sz="2400" dirty="0"/>
            </a:br>
            <a:r>
              <a:rPr lang="en-IN" sz="2400" dirty="0"/>
              <a:t> </a:t>
            </a:r>
          </a:p>
          <a:p>
            <a:endParaRPr lang="en-IN" sz="2400" dirty="0"/>
          </a:p>
          <a:p>
            <a:endParaRPr lang="en-IN" sz="2400" dirty="0">
              <a:latin typeface="Times New Roman" panose="02020603050405020304" pitchFamily="18" charset="0"/>
              <a:cs typeface="Times New Roman" panose="02020603050405020304" pitchFamily="18" charset="0"/>
            </a:endParaRPr>
          </a:p>
        </p:txBody>
      </p:sp>
      <p:sp>
        <p:nvSpPr>
          <p:cNvPr id="13" name="Rectangle 3">
            <a:extLst>
              <a:ext uri="{FF2B5EF4-FFF2-40B4-BE49-F238E27FC236}">
                <a16:creationId xmlns:a16="http://schemas.microsoft.com/office/drawing/2014/main" id="{51410379-0EC0-611E-7624-D7FDBEA19122}"/>
              </a:ext>
            </a:extLst>
          </p:cNvPr>
          <p:cNvSpPr>
            <a:spLocks noChangeArrowheads="1"/>
          </p:cNvSpPr>
          <p:nvPr/>
        </p:nvSpPr>
        <p:spPr bwMode="auto">
          <a:xfrm>
            <a:off x="304801" y="1249083"/>
            <a:ext cx="9372600" cy="5576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Developing a CNN-based lane detection system that accurately identifies and segments lane markings in road images captured by a vehicle's onboard camera. The system should be able to detect lane boundaries in various lighting conditions, road surfaces, and traffic scenarios, providing real-time feedback to assist drivers in maintaining lane position and ensuring safe navigation. The goal is to create a robust and efficient lane detection model that can be integrated into autonomous driving systems or driver assistance technologies to enhance road safety and improve overall driving experience."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addressing this problem statement, the aim is to leverage the power of CNNs to effectively detect and track lane markings in road images, enabling intelligent decision-making and enhancing the capabilities of automated driving systems. If you have any specific requirements or constraints for the lane detection system, feel free to provide additional details for a more tailored solution.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586530" y="2855107"/>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Rectangle 2">
            <a:extLst>
              <a:ext uri="{FF2B5EF4-FFF2-40B4-BE49-F238E27FC236}">
                <a16:creationId xmlns:a16="http://schemas.microsoft.com/office/drawing/2014/main" id="{CEE5D91B-6BF0-C4ED-A91A-D65423360028}"/>
              </a:ext>
            </a:extLst>
          </p:cNvPr>
          <p:cNvSpPr>
            <a:spLocks noChangeArrowheads="1"/>
          </p:cNvSpPr>
          <p:nvPr/>
        </p:nvSpPr>
        <p:spPr bwMode="auto">
          <a:xfrm>
            <a:off x="609600" y="1845196"/>
            <a:ext cx="9677400" cy="373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goal of this research is to create a system that can recognize auto accidents on its own. This can be accomplished in a number of ways, with the project concentrating on (name your preferred method, such as sensor-based or vision-based employing cameras). </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CNNs are commonly used in computer vision tasks like this because of their ability to learn spatial hierarchies in data. In this project, you would likely train a CNN on a dataset of images with labeled lane markings to help the model accurately detect and classify lanes on the road. This can be a challenging but rewarding project that can have real-world applications in autonomous driving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319055C-7A8A-6BDC-E945-401CE02CA0AA}"/>
              </a:ext>
            </a:extLst>
          </p:cNvPr>
          <p:cNvSpPr txBox="1"/>
          <p:nvPr/>
        </p:nvSpPr>
        <p:spPr>
          <a:xfrm flipV="1">
            <a:off x="1371600" y="1523999"/>
            <a:ext cx="7337973" cy="972353"/>
          </a:xfrm>
          <a:prstGeom prst="rect">
            <a:avLst/>
          </a:prstGeom>
          <a:noFill/>
        </p:spPr>
        <p:txBody>
          <a:bodyPr wrap="square" rtlCol="0">
            <a:spAutoFit/>
          </a:bodyPr>
          <a:lstStyle/>
          <a:p>
            <a:endParaRPr lang="en-IN" sz="2800" dirty="0"/>
          </a:p>
          <a:p>
            <a:endParaRPr lang="en-IN" sz="2800" dirty="0">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3EDBB36B-BC7A-DA5F-4B46-A35E6009837A}"/>
              </a:ext>
            </a:extLst>
          </p:cNvPr>
          <p:cNvSpPr>
            <a:spLocks noChangeArrowheads="1"/>
          </p:cNvSpPr>
          <p:nvPr/>
        </p:nvSpPr>
        <p:spPr bwMode="auto">
          <a:xfrm>
            <a:off x="533400" y="1695450"/>
            <a:ext cx="7337973" cy="5115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lang="en-US" altLang="en-US" sz="2000" dirty="0">
                <a:latin typeface="Times New Roman" panose="02020603050405020304" pitchFamily="18" charset="0"/>
                <a:cs typeface="Times New Roman" panose="02020603050405020304" pitchFamily="18" charset="0"/>
              </a:rPr>
              <a:t>1. Autonomous vehicle manufacturers: Companies developing self-driving cars could use lane detection systems based on CNNs to help their vehicles navigate roads safely and effectively.</a:t>
            </a:r>
          </a:p>
          <a:p>
            <a:pPr lvl="0" eaLnBrk="0" fontAlgn="base" hangingPunct="0">
              <a:lnSpc>
                <a:spcPct val="150000"/>
              </a:lnSpc>
              <a:spcBef>
                <a:spcPct val="0"/>
              </a:spcBef>
              <a:spcAft>
                <a:spcPct val="0"/>
              </a:spcAft>
            </a:pPr>
            <a:r>
              <a:rPr lang="en-US" altLang="en-US" sz="2000" dirty="0">
                <a:latin typeface="Times New Roman" panose="02020603050405020304" pitchFamily="18" charset="0"/>
                <a:cs typeface="Times New Roman" panose="02020603050405020304" pitchFamily="18" charset="0"/>
              </a:rPr>
              <a:t>2. Transportation departments: Government agencies responsible for road infrastructure and safety could utilize lane detection systems to monitor and improve road conditions, traffic flow, and overall safety.</a:t>
            </a:r>
          </a:p>
          <a:p>
            <a:pPr lvl="0" eaLnBrk="0" fontAlgn="base" hangingPunct="0">
              <a:lnSpc>
                <a:spcPct val="150000"/>
              </a:lnSpc>
              <a:spcBef>
                <a:spcPct val="0"/>
              </a:spcBef>
              <a:spcAft>
                <a:spcPct val="0"/>
              </a:spcAft>
            </a:pPr>
            <a:r>
              <a:rPr lang="en-US" altLang="en-US" sz="2000" dirty="0">
                <a:latin typeface="Times New Roman" panose="02020603050405020304" pitchFamily="18" charset="0"/>
                <a:cs typeface="Times New Roman" panose="02020603050405020304" pitchFamily="18" charset="0"/>
              </a:rPr>
              <a:t>3. Automotive technology companies: Companies that produce advanced driver assistance systems (ADAS) could integrate lane detection technology into their products to enhance driver safety and convenience.</a:t>
            </a:r>
          </a:p>
          <a:p>
            <a:pPr lvl="0" eaLnBrk="0" fontAlgn="base" hangingPunct="0">
              <a:lnSpc>
                <a:spcPct val="150000"/>
              </a:lnSpc>
              <a:spcBef>
                <a:spcPct val="0"/>
              </a:spcBef>
              <a:spcAft>
                <a:spcPct val="0"/>
              </a:spcAft>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57958-7D81-1737-5D9B-9360F57A678A}"/>
              </a:ext>
            </a:extLst>
          </p:cNvPr>
          <p:cNvSpPr>
            <a:spLocks noGrp="1"/>
          </p:cNvSpPr>
          <p:nvPr>
            <p:ph type="title"/>
          </p:nvPr>
        </p:nvSpPr>
        <p:spPr/>
        <p:txBody>
          <a:bodyPr/>
          <a:lstStyle/>
          <a:p>
            <a:endParaRPr lang="en-IN" dirty="0"/>
          </a:p>
        </p:txBody>
      </p:sp>
      <p:sp>
        <p:nvSpPr>
          <p:cNvPr id="4" name="TextBox 3">
            <a:extLst>
              <a:ext uri="{FF2B5EF4-FFF2-40B4-BE49-F238E27FC236}">
                <a16:creationId xmlns:a16="http://schemas.microsoft.com/office/drawing/2014/main" id="{4EA83B3F-6967-82C1-9632-207AAFE615A9}"/>
              </a:ext>
            </a:extLst>
          </p:cNvPr>
          <p:cNvSpPr txBox="1"/>
          <p:nvPr/>
        </p:nvSpPr>
        <p:spPr>
          <a:xfrm>
            <a:off x="838200" y="1295401"/>
            <a:ext cx="8313174" cy="3268652"/>
          </a:xfrm>
          <a:prstGeom prst="rect">
            <a:avLst/>
          </a:prstGeom>
          <a:noFill/>
        </p:spPr>
        <p:txBody>
          <a:bodyPr wrap="square">
            <a:spAutoFit/>
          </a:bodyPr>
          <a:lstStyle/>
          <a:p>
            <a:pPr lvl="0" eaLnBrk="0" fontAlgn="base" hangingPunct="0">
              <a:lnSpc>
                <a:spcPct val="150000"/>
              </a:lnSpc>
              <a:spcBef>
                <a:spcPct val="0"/>
              </a:spcBef>
              <a:spcAft>
                <a:spcPct val="0"/>
              </a:spcAft>
            </a:pPr>
            <a:r>
              <a:rPr lang="en-US" altLang="en-US" sz="2000" dirty="0">
                <a:latin typeface="Times New Roman" panose="02020603050405020304" pitchFamily="18" charset="0"/>
                <a:cs typeface="Times New Roman" panose="02020603050405020304" pitchFamily="18" charset="0"/>
              </a:rPr>
              <a:t>4. Fleet management companies: Businesses that manage large fleets of vehicles could benefit from lane detection systems to improve driver behavior, monitor road conditions, and optimize routes.</a:t>
            </a:r>
          </a:p>
          <a:p>
            <a:pPr lvl="0" eaLnBrk="0" fontAlgn="base" hangingPunct="0">
              <a:lnSpc>
                <a:spcPct val="150000"/>
              </a:lnSpc>
              <a:spcBef>
                <a:spcPct val="0"/>
              </a:spcBef>
              <a:spcAft>
                <a:spcPct val="0"/>
              </a:spcAft>
            </a:pPr>
            <a:endParaRPr lang="en-US" altLang="en-US" sz="2000" dirty="0">
              <a:latin typeface="Times New Roman" panose="02020603050405020304" pitchFamily="18" charset="0"/>
              <a:cs typeface="Times New Roman" panose="02020603050405020304" pitchFamily="18" charset="0"/>
            </a:endParaRPr>
          </a:p>
          <a:p>
            <a:pPr lvl="0" eaLnBrk="0" fontAlgn="base" hangingPunct="0">
              <a:lnSpc>
                <a:spcPct val="150000"/>
              </a:lnSpc>
              <a:spcBef>
                <a:spcPct val="0"/>
              </a:spcBef>
              <a:spcAft>
                <a:spcPct val="0"/>
              </a:spcAft>
            </a:pPr>
            <a:r>
              <a:rPr lang="en-US" altLang="en-US" sz="2000" dirty="0">
                <a:latin typeface="Times New Roman" panose="02020603050405020304" pitchFamily="18" charset="0"/>
                <a:cs typeface="Times New Roman" panose="02020603050405020304" pitchFamily="18" charset="0"/>
              </a:rPr>
              <a:t>Overall, the end users of lane detection using CNN technology are those who can benefit from improved road safety, efficiency, and automation in various transportation-related applications.</a:t>
            </a:r>
          </a:p>
        </p:txBody>
      </p:sp>
    </p:spTree>
    <p:extLst>
      <p:ext uri="{BB962C8B-B14F-4D97-AF65-F5344CB8AC3E}">
        <p14:creationId xmlns:p14="http://schemas.microsoft.com/office/powerpoint/2010/main" val="1658357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333569BF-F65F-D5AA-A2B8-D5FEFA81BDE8}"/>
              </a:ext>
            </a:extLst>
          </p:cNvPr>
          <p:cNvSpPr txBox="1"/>
          <p:nvPr/>
        </p:nvSpPr>
        <p:spPr>
          <a:xfrm flipV="1">
            <a:off x="6474810" y="837669"/>
            <a:ext cx="4873943" cy="830997"/>
          </a:xfrm>
          <a:prstGeom prst="rect">
            <a:avLst/>
          </a:prstGeom>
          <a:noFill/>
        </p:spPr>
        <p:txBody>
          <a:bodyPr wrap="square" rtlCol="0">
            <a:spAutoFit/>
          </a:bodyPr>
          <a:lstStyle/>
          <a:p>
            <a:endParaRPr lang="en-IN" sz="2400" dirty="0"/>
          </a:p>
          <a:p>
            <a:endParaRPr lang="en-IN" sz="2400" dirty="0"/>
          </a:p>
        </p:txBody>
      </p:sp>
      <p:sp>
        <p:nvSpPr>
          <p:cNvPr id="8" name="Rectangle 1">
            <a:extLst>
              <a:ext uri="{FF2B5EF4-FFF2-40B4-BE49-F238E27FC236}">
                <a16:creationId xmlns:a16="http://schemas.microsoft.com/office/drawing/2014/main" id="{7A9BB00B-6D20-72E7-E019-EA38D121DF47}"/>
              </a:ext>
            </a:extLst>
          </p:cNvPr>
          <p:cNvSpPr>
            <a:spLocks noChangeArrowheads="1"/>
          </p:cNvSpPr>
          <p:nvPr/>
        </p:nvSpPr>
        <p:spPr bwMode="auto">
          <a:xfrm>
            <a:off x="2883217" y="1663750"/>
            <a:ext cx="7625716" cy="4653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 the deep learning model may be more effective at determining the important features in a given image than a human being using manual gradient and color thresholds in typical computer vision techniques, as well as other manual programming needed within that process. Specifically, the plan is to use a convolutional neural network (CNN), which are very effective at finding patterns within images by using filters to find specific pixel groupings that are important. The aim of this approach is for the end result to be both</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more effective at detecting the lines as well as faster at doing so than common computer vision techniques.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2475" y="651512"/>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pic>
        <p:nvPicPr>
          <p:cNvPr id="12" name="Picture 11">
            <a:extLst>
              <a:ext uri="{FF2B5EF4-FFF2-40B4-BE49-F238E27FC236}">
                <a16:creationId xmlns:a16="http://schemas.microsoft.com/office/drawing/2014/main" id="{C1015982-AF6C-66D2-0D20-3C5EFAEB8D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2992331"/>
            <a:ext cx="4038600" cy="2357511"/>
          </a:xfrm>
          <a:prstGeom prst="rect">
            <a:avLst/>
          </a:prstGeom>
        </p:spPr>
      </p:pic>
      <p:sp>
        <p:nvSpPr>
          <p:cNvPr id="14" name="TextBox 13">
            <a:extLst>
              <a:ext uri="{FF2B5EF4-FFF2-40B4-BE49-F238E27FC236}">
                <a16:creationId xmlns:a16="http://schemas.microsoft.com/office/drawing/2014/main" id="{178F3EB2-81BB-37CC-BA08-A6739A8F490E}"/>
              </a:ext>
            </a:extLst>
          </p:cNvPr>
          <p:cNvSpPr txBox="1"/>
          <p:nvPr/>
        </p:nvSpPr>
        <p:spPr>
          <a:xfrm>
            <a:off x="2169242" y="1464772"/>
            <a:ext cx="6100916" cy="1384995"/>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Lane Detection using canny detection and Hough transform (without Deep Learning)</a:t>
            </a:r>
          </a:p>
        </p:txBody>
      </p:sp>
      <p:sp>
        <p:nvSpPr>
          <p:cNvPr id="16" name="TextBox 15">
            <a:extLst>
              <a:ext uri="{FF2B5EF4-FFF2-40B4-BE49-F238E27FC236}">
                <a16:creationId xmlns:a16="http://schemas.microsoft.com/office/drawing/2014/main" id="{A872478B-E9FE-9669-F05A-BC3EE3A969C4}"/>
              </a:ext>
            </a:extLst>
          </p:cNvPr>
          <p:cNvSpPr txBox="1"/>
          <p:nvPr/>
        </p:nvSpPr>
        <p:spPr>
          <a:xfrm>
            <a:off x="2533650" y="5349842"/>
            <a:ext cx="6100916" cy="954107"/>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Disadvantage:</a:t>
            </a:r>
          </a:p>
          <a:p>
            <a:r>
              <a:rPr lang="en-IN" sz="2800" dirty="0">
                <a:latin typeface="Times New Roman" panose="02020603050405020304" pitchFamily="18" charset="0"/>
                <a:cs typeface="Times New Roman" panose="02020603050405020304" pitchFamily="18" charset="0"/>
              </a:rPr>
              <a:t>● Only detects straight lines.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259</TotalTime>
  <Words>855</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 LANE DETECTION USING CNN </vt:lpstr>
      <vt:lpstr>PROJECT TITLE</vt:lpstr>
      <vt:lpstr>AGENDA</vt:lpstr>
      <vt:lpstr>PROBLEM STATEMENT</vt:lpstr>
      <vt:lpstr>PROJECT OVERVIEW</vt:lpstr>
      <vt:lpstr>WHO ARE THE END USERS?</vt:lpstr>
      <vt:lpstr>PowerPoint Presentation</vt:lpstr>
      <vt:lpstr>OUR SOLUTION AND ITS VALUE PROPOSITION</vt:lpstr>
      <vt:lpstr>THE "WOW" IN OUR SOLUTION</vt:lpstr>
      <vt:lpstr>PowerPoint Presentation</vt:lpstr>
      <vt:lpstr>PowerPoint Presentation</vt:lpstr>
      <vt:lpstr>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Santhosh S</cp:lastModifiedBy>
  <cp:revision>12</cp:revision>
  <dcterms:created xsi:type="dcterms:W3CDTF">2024-03-29T15:07:22Z</dcterms:created>
  <dcterms:modified xsi:type="dcterms:W3CDTF">2024-04-02T16:36:29Z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