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T Serif"/>
      <p:regular r:id="rId17"/>
    </p:embeddedFont>
    <p:embeddedFont>
      <p:font typeface="PT Serif"/>
      <p:regular r:id="rId18"/>
    </p:embeddedFont>
    <p:embeddedFont>
      <p:font typeface="PT Serif"/>
      <p:regular r:id="rId19"/>
    </p:embeddedFont>
    <p:embeddedFont>
      <p:font typeface="PT Serif"/>
      <p:regular r:id="rId20"/>
    </p:embeddedFont>
    <p:embeddedFont>
      <p:font typeface="DM Sans"/>
      <p:regular r:id="rId21"/>
    </p:embeddedFont>
    <p:embeddedFont>
      <p:font typeface="DM Sans"/>
      <p:regular r:id="rId22"/>
    </p:embeddedFont>
    <p:embeddedFont>
      <p:font typeface="DM Sans"/>
      <p:regular r:id="rId23"/>
    </p:embeddedFont>
    <p:embeddedFont>
      <p:font typeface="DM Sans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2823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Firewall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11265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firewall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network security system that monitors and controls incoming and outgoing network traffic based on predetermined security rules.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121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CLI Method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369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 firewall-cmd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871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 firewall-cmd - -list-all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52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 firewall-cmd - -get-active-zones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232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4. firewall-cmd - -set-default-zone=drop  (any can be set with this command)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413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5 firewall-cmd - -reload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593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6 firewall-cmd - -zone=public - -remove-service=ssh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774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7 firewall-cmd - -zone=public - -add-service=ssh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6954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8 firewall-cmd --add-port=22/tcp --permanent --zone=public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89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Types of Firewalls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3450312"/>
            <a:ext cx="3664863" cy="2413397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67712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Hardware Firewalls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41852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These are physical devices dedicated to firewall protection.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50312"/>
            <a:ext cx="3664863" cy="2413397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67712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Software Firewalls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912281" y="418528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These are software programs installed on individual computers or network devices.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1254"/>
            <a:ext cx="687407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Requirements and details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72248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Firewall Package 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321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yum install firewalld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883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start, enable firewall service through systemctl.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22489"/>
            <a:ext cx="303788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Usage cases of firewall 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7599521" y="43213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 and deny - Ports, services, IPs, etc. Basically Controlling Network Traffic.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512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Works on UDP and TCP protocols.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7090" y="422910"/>
            <a:ext cx="3953589" cy="494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Types Of Firewall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27090" y="1143000"/>
            <a:ext cx="3162776" cy="395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1. Hardware Firewall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527090" y="1764149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hardware firewall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physical device placed between a network and an external connection (e.g., the internet). It inspects traffic before it reaches internal devices.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27090" y="2230993"/>
            <a:ext cx="237208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Features: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527090" y="2753320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Dedicated hardware, often built into routers or standalone firewall appliances.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27090" y="3046928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Protects an entire network from external threats.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527090" y="3340537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 handle high network traffic efficiently.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527090" y="3807381"/>
            <a:ext cx="237208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Examples: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27090" y="4329708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Cisco ASA (Adaptive Security Appliance)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527090" y="4623316"/>
            <a:ext cx="13576221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Fortinet FortiGate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27090" y="5090160"/>
            <a:ext cx="237208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Pros: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527090" y="5612487"/>
            <a:ext cx="13576221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Protects multiple devices at once.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Operates independently from the operating system.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More effective for enterprise-level security.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527090" y="6561296"/>
            <a:ext cx="237208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Cons: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527090" y="7083623"/>
            <a:ext cx="13576221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Higher cost.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Requires technical knowledge to configure.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Limited control over individual devices.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2445" y="410527"/>
            <a:ext cx="3074789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2. Software Firewall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12445" y="1087636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</a:t>
            </a:r>
            <a:pPr indent="0" marL="0">
              <a:lnSpc>
                <a:spcPts val="18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software firewall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an application installed on a computer or server that filters network traffic at the host level.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12445" y="1541502"/>
            <a:ext cx="2306122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Features: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12445" y="2049304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Installed on individual devices.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512445" y="2334816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Monitors incoming and outgoing traffic for that specific device.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12445" y="2620328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 control application access to the internet.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512445" y="2905839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Often includes additional security features like </a:t>
            </a:r>
            <a:pPr indent="0" marL="0">
              <a:lnSpc>
                <a:spcPts val="18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antivirus integration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512445" y="3359706"/>
            <a:ext cx="2306122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Examples: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12445" y="3867507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Windows Defender Firewall (built into Windows)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512445" y="4153019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macOS Firewall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12445" y="4438531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iptables (Linux)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12445" y="4724043"/>
            <a:ext cx="13605510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Norton Firewall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512445" y="5177909"/>
            <a:ext cx="2306122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512445" y="5685711"/>
            <a:ext cx="13605510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Easy to install and configure.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Provides per-device control.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✔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Can block specific applications from accessing the internet.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512445" y="6608207"/>
            <a:ext cx="2306122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Cons: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512445" y="7116008"/>
            <a:ext cx="13605510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Protects only the device it's installed on.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Can consume system resources.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</a:t>
            </a:r>
            <a:pPr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✘ Less effective for securing entire networks.</a:t>
            </a:r>
            <a:endParaRPr lang="en-US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7317" y="347424"/>
            <a:ext cx="3293864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Firewall Zones: Definition &amp; Types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437317" y="843320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firewall zone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logical segmentation of a network that defines different levels of security and access control. Firewall rules apply to these zones to regulate traffic flow between them.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437317" y="1230749"/>
            <a:ext cx="262437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1. Block Zone</a:t>
            </a:r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🚫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437317" y="1753791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highly restricted zone where all traffic is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completely denied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950" dirty="0"/>
          </a:p>
        </p:txBody>
      </p:sp>
      <p:sp>
        <p:nvSpPr>
          <p:cNvPr id="6" name="Text 4"/>
          <p:cNvSpPr/>
          <p:nvPr/>
        </p:nvSpPr>
        <p:spPr>
          <a:xfrm>
            <a:off x="437317" y="1997512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Maximum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(No traffic allowed).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437317" y="2241233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437317" y="2484953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Blocked</a:t>
            </a:r>
            <a:endParaRPr lang="en-US" sz="950" dirty="0"/>
          </a:p>
        </p:txBody>
      </p:sp>
      <p:sp>
        <p:nvSpPr>
          <p:cNvPr id="9" name="Text 7"/>
          <p:cNvSpPr/>
          <p:nvPr/>
        </p:nvSpPr>
        <p:spPr>
          <a:xfrm>
            <a:off x="437317" y="2728674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Blocked</a:t>
            </a:r>
            <a:endParaRPr lang="en-US" sz="950" dirty="0"/>
          </a:p>
        </p:txBody>
      </p:sp>
      <p:sp>
        <p:nvSpPr>
          <p:cNvPr id="10" name="Text 8"/>
          <p:cNvSpPr/>
          <p:nvPr/>
        </p:nvSpPr>
        <p:spPr>
          <a:xfrm>
            <a:off x="437317" y="2972395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950" dirty="0"/>
          </a:p>
        </p:txBody>
      </p:sp>
      <p:sp>
        <p:nvSpPr>
          <p:cNvPr id="11" name="Text 9"/>
          <p:cNvSpPr/>
          <p:nvPr/>
        </p:nvSpPr>
        <p:spPr>
          <a:xfrm>
            <a:off x="437317" y="3216116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for </a:t>
            </a:r>
            <a:pPr lvl="1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blacklisted IPs or networks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437317" y="3459837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Prevents any communication with known </a:t>
            </a:r>
            <a:pPr lvl="1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malicious sources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437317" y="3800356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950" dirty="0"/>
          </a:p>
        </p:txBody>
      </p:sp>
      <p:sp>
        <p:nvSpPr>
          <p:cNvPr id="14" name="Text 12"/>
          <p:cNvSpPr/>
          <p:nvPr/>
        </p:nvSpPr>
        <p:spPr>
          <a:xfrm>
            <a:off x="437317" y="4140875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 known attacker IP addresses to the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blocklist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prevent hacking attempts.</a:t>
            </a:r>
            <a:endParaRPr lang="en-US" sz="950" dirty="0"/>
          </a:p>
        </p:txBody>
      </p:sp>
      <p:sp>
        <p:nvSpPr>
          <p:cNvPr id="15" name="Text 13"/>
          <p:cNvSpPr/>
          <p:nvPr/>
        </p:nvSpPr>
        <p:spPr>
          <a:xfrm>
            <a:off x="437317" y="4528304"/>
            <a:ext cx="262437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2. Public Zone</a:t>
            </a:r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🌍</a:t>
            </a:r>
            <a:endParaRPr lang="en-US" sz="2050" dirty="0"/>
          </a:p>
        </p:txBody>
      </p:sp>
      <p:sp>
        <p:nvSpPr>
          <p:cNvPr id="16" name="Text 14"/>
          <p:cNvSpPr/>
          <p:nvPr/>
        </p:nvSpPr>
        <p:spPr>
          <a:xfrm>
            <a:off x="437317" y="5051346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Represents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untrusted networks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such as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public Wi-Fi or the internet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437317" y="5295067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(Most restricted).</a:t>
            </a:r>
            <a:endParaRPr lang="en-US" sz="950" dirty="0"/>
          </a:p>
        </p:txBody>
      </p:sp>
      <p:sp>
        <p:nvSpPr>
          <p:cNvPr id="18" name="Text 16"/>
          <p:cNvSpPr/>
          <p:nvPr/>
        </p:nvSpPr>
        <p:spPr>
          <a:xfrm>
            <a:off x="437317" y="5538788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950" dirty="0"/>
          </a:p>
        </p:txBody>
      </p:sp>
      <p:sp>
        <p:nvSpPr>
          <p:cNvPr id="19" name="Text 17"/>
          <p:cNvSpPr/>
          <p:nvPr/>
        </p:nvSpPr>
        <p:spPr>
          <a:xfrm>
            <a:off x="437317" y="5782508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Blocked (except allowed services like HTTP/HTTPS).</a:t>
            </a:r>
            <a:endParaRPr lang="en-US" sz="950" dirty="0"/>
          </a:p>
        </p:txBody>
      </p:sp>
      <p:sp>
        <p:nvSpPr>
          <p:cNvPr id="20" name="Text 18"/>
          <p:cNvSpPr/>
          <p:nvPr/>
        </p:nvSpPr>
        <p:spPr>
          <a:xfrm>
            <a:off x="437317" y="6026229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Allowed (with restrictions).</a:t>
            </a:r>
            <a:endParaRPr lang="en-US" sz="950" dirty="0"/>
          </a:p>
        </p:txBody>
      </p:sp>
      <p:sp>
        <p:nvSpPr>
          <p:cNvPr id="21" name="Text 19"/>
          <p:cNvSpPr/>
          <p:nvPr/>
        </p:nvSpPr>
        <p:spPr>
          <a:xfrm>
            <a:off x="437317" y="6269950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950" dirty="0"/>
          </a:p>
        </p:txBody>
      </p:sp>
      <p:sp>
        <p:nvSpPr>
          <p:cNvPr id="22" name="Text 20"/>
          <p:cNvSpPr/>
          <p:nvPr/>
        </p:nvSpPr>
        <p:spPr>
          <a:xfrm>
            <a:off x="437317" y="6513671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Default zone for </a:t>
            </a:r>
            <a:pPr lvl="1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external traffic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(e.g., Internet).</a:t>
            </a:r>
            <a:endParaRPr lang="en-US" sz="950" dirty="0"/>
          </a:p>
        </p:txBody>
      </p:sp>
      <p:sp>
        <p:nvSpPr>
          <p:cNvPr id="23" name="Text 21"/>
          <p:cNvSpPr/>
          <p:nvPr/>
        </p:nvSpPr>
        <p:spPr>
          <a:xfrm>
            <a:off x="437317" y="6757392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when </a:t>
            </a:r>
            <a:pPr lvl="1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connecting to unknown networks</a:t>
            </a:r>
            <a:pPr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(e.g., coffee shops, airports).</a:t>
            </a:r>
            <a:endParaRPr lang="en-US" sz="950" dirty="0"/>
          </a:p>
        </p:txBody>
      </p:sp>
      <p:sp>
        <p:nvSpPr>
          <p:cNvPr id="24" name="Text 22"/>
          <p:cNvSpPr/>
          <p:nvPr/>
        </p:nvSpPr>
        <p:spPr>
          <a:xfrm>
            <a:off x="437317" y="7097911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950" dirty="0"/>
          </a:p>
        </p:txBody>
      </p:sp>
      <p:sp>
        <p:nvSpPr>
          <p:cNvPr id="25" name="Text 23"/>
          <p:cNvSpPr/>
          <p:nvPr/>
        </p:nvSpPr>
        <p:spPr>
          <a:xfrm>
            <a:off x="437317" y="7438430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file sharing and remote desktop access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950" dirty="0"/>
          </a:p>
        </p:txBody>
      </p:sp>
      <p:sp>
        <p:nvSpPr>
          <p:cNvPr id="26" name="Text 24"/>
          <p:cNvSpPr/>
          <p:nvPr/>
        </p:nvSpPr>
        <p:spPr>
          <a:xfrm>
            <a:off x="437317" y="7682151"/>
            <a:ext cx="1375576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 only </a:t>
            </a:r>
            <a:pPr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essential outbound traffic</a:t>
            </a:r>
            <a:pPr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(e.g., web browsing).</a:t>
            </a:r>
            <a:endParaRPr lang="en-US" sz="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416" y="374452"/>
            <a:ext cx="2822853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3. Trusted Zone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✅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70416" y="1003697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Represents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internal networks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where trusted devices operate.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470416" y="1265753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(More permissive).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470416" y="1527810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470416" y="1789867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Allowed (from other trusted devices).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470416" y="2051923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Allowed.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70416" y="2313980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70416" y="2576036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Office LAN, corporate networks, and home networks.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70416" y="2838093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Allows full communication between </a:t>
            </a:r>
            <a:pPr lvl="1"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trusted devices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470416" y="3204329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70416" y="3570565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VPN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when accessing trusted networks remotely.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70416" y="3832622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for internal threats, as trusted zones can still be attacked.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470416" y="4249222"/>
            <a:ext cx="2822853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4. Home Zone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🏠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470416" y="4811197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Represents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home networks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with moderate security settings.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70416" y="5073253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Medium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(More open than public but more secure than trusted).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70416" y="5335310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70416" y="5597366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Blocked (except local devices).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470416" y="5859423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Allowed.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470416" y="6121479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470416" y="6383536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Personal networks where users </a:t>
            </a:r>
            <a:pPr lvl="1"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trust their own devices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70416" y="6645592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Allows </a:t>
            </a:r>
            <a:pPr lvl="1"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file sharing, smart home devices, and gaming consoles</a:t>
            </a:r>
            <a:pPr lvl="1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470416" y="7011829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70416" y="7378065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WPA3 encryption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for home Wi-Fi security.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470416" y="7640122"/>
            <a:ext cx="1368956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Restrict </a:t>
            </a:r>
            <a:pPr indent="0" marL="0">
              <a:lnSpc>
                <a:spcPts val="16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smart devices (IoT)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prevent hacking.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6132" y="381952"/>
            <a:ext cx="2917269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5. External Zone</a:t>
            </a:r>
            <a:pPr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🌐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486132" y="1039535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Represents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external connections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such as the Internet or WAN.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486132" y="1310402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(Strict control needed).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486132" y="1581269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486132" y="1852136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Blocked (except public services like web servers).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486132" y="2123003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Allowed (with filtering).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86132" y="2393871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86132" y="2664738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coming from an </a:t>
            </a:r>
            <a:pPr lvl="1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ISP (Internet Service Provider)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86132" y="2935605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Typically assigned to a firewall's </a:t>
            </a:r>
            <a:pPr lvl="1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WAN (Wide Area Network) interface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486132" y="3314105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86132" y="3692604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Filter outbound traffic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prevent malware from communicating with attackers.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86132" y="3963472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Intrusion Prevention System (IPS)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detect threats.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486132" y="4394121"/>
            <a:ext cx="2917269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6. Drop Zone</a:t>
            </a:r>
            <a:pPr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🚮</a:t>
            </a:r>
            <a:endParaRPr lang="en-US" sz="2250" dirty="0"/>
          </a:p>
        </p:txBody>
      </p:sp>
      <p:sp>
        <p:nvSpPr>
          <p:cNvPr id="15" name="Text 13"/>
          <p:cNvSpPr/>
          <p:nvPr/>
        </p:nvSpPr>
        <p:spPr>
          <a:xfrm>
            <a:off x="486132" y="4982289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Purpose: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security zone where all traffic is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silently dropped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(ignored).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86132" y="5253157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Level: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Maximum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(Nothing gets through).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86132" y="5524024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Flow: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86132" y="5794891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Inbound: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Dropped (No response sent).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486132" y="6065758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Outbound: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❌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Dropped.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486132" y="6336625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486132" y="6607492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for </a:t>
            </a:r>
            <a:pPr lvl="1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denying traffic without notifying the sender</a:t>
            </a:r>
            <a:pPr lvl="1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86132" y="6878360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Prevents attackers from knowing if a firewall is active.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486132" y="7256859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✅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Best Practice: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6132" y="7635359"/>
            <a:ext cx="1365813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</a:t>
            </a:r>
            <a:pPr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Drop Zone instead of Block Zone</a:t>
            </a:r>
            <a:pPr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prevent attackers from detecting active firewalls.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16292"/>
            <a:ext cx="644425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Ways to manage firewall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141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 GUI Method - (firewall-config)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322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 CLI Method - (firewall-cmd)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502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 Configuration file - (not a best practice)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2025-02-03T19:12:22Z</dcterms:created>
  <dcterms:modified xsi:type="dcterms:W3CDTF">2025-02-03T19:12:22Z</dcterms:modified>
</cp:coreProperties>
</file>