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Gill Sans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GillSans-regular.fntdata"/><Relationship Id="rId14" Type="http://schemas.openxmlformats.org/officeDocument/2006/relationships/slide" Target="slides/slide10.xml"/><Relationship Id="rId16" Type="http://schemas.openxmlformats.org/officeDocument/2006/relationships/font" Target="fonts/Gill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2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12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1" name="Google Shape;31;p4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4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4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4" name="Google Shape;44;p5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1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0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10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Gill Sans"/>
              <a:buNone/>
            </a:pPr>
            <a:r>
              <a:rPr lang="en-US" sz="4800"/>
              <a:t>STORAGE MANAGEMENT</a:t>
            </a:r>
            <a:endParaRPr/>
          </a:p>
        </p:txBody>
      </p:sp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PARTITIONS &amp; SWAP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451567" y="778194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SWAPPINESS Value</a:t>
            </a:r>
            <a:endParaRPr/>
          </a:p>
        </p:txBody>
      </p:sp>
      <p:sp>
        <p:nvSpPr>
          <p:cNvPr id="191" name="Google Shape;191;p22"/>
          <p:cNvSpPr txBox="1"/>
          <p:nvPr/>
        </p:nvSpPr>
        <p:spPr>
          <a:xfrm>
            <a:off x="1451575" y="2187300"/>
            <a:ext cx="9603300" cy="24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Swappiness value (Range between 0-100)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cat /proc/sys/vm/swappiness.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sysctl vm.swappiness=70 =&gt; change at run time.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vim /etc/sysctl.conf  =&gt; vm.swappiness=70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sysctl -p =&gt; to verify 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DISK PARTITIONING</a:t>
            </a:r>
            <a:endParaRPr/>
          </a:p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Disk partitioning allows system administrators to divide a hard drive into multiple logical storage units, referred to as partitions.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 process of dividing a </a:t>
            </a:r>
            <a:r>
              <a:rPr b="1" lang="en-US"/>
              <a:t>disk</a:t>
            </a:r>
            <a:r>
              <a:rPr lang="en-US"/>
              <a:t> into logical areas that can be worked with separately is called </a:t>
            </a:r>
            <a:r>
              <a:rPr b="1" lang="en-US"/>
              <a:t>partitioning.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TYPE OF PARTITION SCHEMES</a:t>
            </a:r>
            <a:endParaRPr/>
          </a:p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MBR PARTITION SCHEME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Maximum 4 primary partitions.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Maximum 15 partition(logical + ext.)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Max partition sixe(2TB)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System running BIOS based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GPT PARTITION SCHEME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Maximum 128 partitions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Size 8zebibyte(8 million TB)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GPT store information in header &amp; end of disk also.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System running UEFI Based.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cxnSp>
        <p:nvCxnSpPr>
          <p:cNvPr id="117" name="Google Shape;117;p15"/>
          <p:cNvCxnSpPr/>
          <p:nvPr/>
        </p:nvCxnSpPr>
        <p:spPr>
          <a:xfrm>
            <a:off x="5946943" y="1860482"/>
            <a:ext cx="0" cy="428844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p15"/>
          <p:cNvCxnSpPr>
            <a:stCxn id="113" idx="1"/>
            <a:endCxn id="115" idx="3"/>
          </p:cNvCxnSpPr>
          <p:nvPr/>
        </p:nvCxnSpPr>
        <p:spPr>
          <a:xfrm>
            <a:off x="1447191" y="2420521"/>
            <a:ext cx="9610200" cy="3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" name="Google Shape;119;p15"/>
          <p:cNvCxnSpPr/>
          <p:nvPr/>
        </p:nvCxnSpPr>
        <p:spPr>
          <a:xfrm>
            <a:off x="1447191" y="1860482"/>
            <a:ext cx="0" cy="428844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p15"/>
          <p:cNvCxnSpPr/>
          <p:nvPr/>
        </p:nvCxnSpPr>
        <p:spPr>
          <a:xfrm>
            <a:off x="11054852" y="1860482"/>
            <a:ext cx="0" cy="422821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BIOS &amp; UEFI(</a:t>
            </a:r>
            <a:r>
              <a:rPr b="1" lang="en-US" sz="1800"/>
              <a:t>BIOS AND UEFI</a:t>
            </a:r>
            <a:r>
              <a:rPr lang="en-US" sz="1800"/>
              <a:t> ARE TWO FIRMWARE INTERFACES FOR COMPUTERS TO START THE OPERATING SYSTEM</a:t>
            </a:r>
            <a:r>
              <a:rPr lang="en-US"/>
              <a:t>)</a:t>
            </a:r>
            <a:endParaRPr/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	        BIOS</a:t>
            </a:r>
            <a:endParaRPr/>
          </a:p>
        </p:txBody>
      </p:sp>
      <p:sp>
        <p:nvSpPr>
          <p:cNvPr id="127" name="Google Shape;127;p16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BIOS uses MBR to save information of hardrive.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Support hardrive less than 2.2TB.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Slow booting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CLI Based </a:t>
            </a:r>
            <a:endParaRPr/>
          </a:p>
        </p:txBody>
      </p:sp>
      <p:sp>
        <p:nvSpPr>
          <p:cNvPr id="128" name="Google Shape;128;p16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                   UEFI</a:t>
            </a:r>
            <a:endParaRPr/>
          </a:p>
        </p:txBody>
      </p:sp>
      <p:sp>
        <p:nvSpPr>
          <p:cNvPr id="129" name="Google Shape;129;p16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UEFI uses GPT to save information of harddrive.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Support hardrive 8Zebibytes.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Fast booting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Give Graphical</a:t>
            </a:r>
            <a:endParaRPr/>
          </a:p>
        </p:txBody>
      </p:sp>
      <p:cxnSp>
        <p:nvCxnSpPr>
          <p:cNvPr id="130" name="Google Shape;130;p16"/>
          <p:cNvCxnSpPr/>
          <p:nvPr/>
        </p:nvCxnSpPr>
        <p:spPr>
          <a:xfrm>
            <a:off x="5897059" y="1860482"/>
            <a:ext cx="0" cy="437605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16"/>
          <p:cNvCxnSpPr/>
          <p:nvPr/>
        </p:nvCxnSpPr>
        <p:spPr>
          <a:xfrm>
            <a:off x="1447191" y="1860482"/>
            <a:ext cx="0" cy="429392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p16"/>
          <p:cNvCxnSpPr/>
          <p:nvPr/>
        </p:nvCxnSpPr>
        <p:spPr>
          <a:xfrm>
            <a:off x="11054852" y="1860482"/>
            <a:ext cx="0" cy="435962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" name="Google Shape;133;p16"/>
          <p:cNvCxnSpPr/>
          <p:nvPr/>
        </p:nvCxnSpPr>
        <p:spPr>
          <a:xfrm>
            <a:off x="1447191" y="2821491"/>
            <a:ext cx="960766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FILE SYSTEM TYPES</a:t>
            </a:r>
            <a:br>
              <a:rPr lang="en-US"/>
            </a:br>
            <a:endParaRPr/>
          </a:p>
        </p:txBody>
      </p:sp>
      <p:grpSp>
        <p:nvGrpSpPr>
          <p:cNvPr id="139" name="Google Shape;139;p17"/>
          <p:cNvGrpSpPr/>
          <p:nvPr/>
        </p:nvGrpSpPr>
        <p:grpSpPr>
          <a:xfrm>
            <a:off x="1450975" y="2017583"/>
            <a:ext cx="9604374" cy="3446721"/>
            <a:chOff x="1" y="1458"/>
            <a:chExt cx="9604374" cy="3446721"/>
          </a:xfrm>
        </p:grpSpPr>
        <p:sp>
          <p:nvSpPr>
            <p:cNvPr id="140" name="Google Shape;140;p17"/>
            <p:cNvSpPr/>
            <p:nvPr/>
          </p:nvSpPr>
          <p:spPr>
            <a:xfrm rot="5400000">
              <a:off x="-146289" y="147747"/>
              <a:ext cx="975263" cy="682684"/>
            </a:xfrm>
            <a:prstGeom prst="chevron">
              <a:avLst>
                <a:gd fmla="val 50000" name="adj"/>
              </a:avLst>
            </a:prstGeom>
            <a:solidFill>
              <a:srgbClr val="B71B42"/>
            </a:solidFill>
            <a:ln cap="flat" cmpd="sng" w="15875">
              <a:solidFill>
                <a:srgbClr val="B71B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7"/>
            <p:cNvSpPr txBox="1"/>
            <p:nvPr/>
          </p:nvSpPr>
          <p:spPr>
            <a:xfrm>
              <a:off x="1" y="342799"/>
              <a:ext cx="682684" cy="2925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5" lIns="5075" spcFirstLastPara="1" rIns="5075" wrap="square" tIns="5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Gill Sans"/>
                <a:buNone/>
              </a:pPr>
              <a:r>
                <a:rPr b="0" i="0" lang="en-US" sz="8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EXT2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Gill Sans"/>
                <a:buNone/>
              </a:pPr>
              <a:r>
                <a:rPr b="0" i="0" lang="en-US" sz="8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1992</a:t>
              </a: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 rot="5400000">
              <a:off x="4826569" y="-4142426"/>
              <a:ext cx="633921" cy="892169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B71B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7"/>
            <p:cNvSpPr txBox="1"/>
            <p:nvPr/>
          </p:nvSpPr>
          <p:spPr>
            <a:xfrm>
              <a:off x="682685" y="32403"/>
              <a:ext cx="8890745" cy="5720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85325" spcFirstLastPara="1" rIns="7600" wrap="square" tIns="760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Gill Sans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Max File Size(16GB-2TB)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Gill Sans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No Journalling</a:t>
              </a:r>
              <a:endPara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4" name="Google Shape;144;p17"/>
            <p:cNvSpPr/>
            <p:nvPr/>
          </p:nvSpPr>
          <p:spPr>
            <a:xfrm rot="5400000">
              <a:off x="-146289" y="971567"/>
              <a:ext cx="975263" cy="682684"/>
            </a:xfrm>
            <a:prstGeom prst="chevron">
              <a:avLst>
                <a:gd fmla="val 50000" name="adj"/>
              </a:avLst>
            </a:prstGeom>
            <a:solidFill>
              <a:srgbClr val="B71B42"/>
            </a:solidFill>
            <a:ln cap="flat" cmpd="sng" w="15875">
              <a:solidFill>
                <a:srgbClr val="B71B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7"/>
            <p:cNvSpPr txBox="1"/>
            <p:nvPr/>
          </p:nvSpPr>
          <p:spPr>
            <a:xfrm>
              <a:off x="1" y="1166619"/>
              <a:ext cx="682684" cy="2925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5" lIns="5075" spcFirstLastPara="1" rIns="5075" wrap="square" tIns="5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Gill Sans"/>
                <a:buNone/>
              </a:pPr>
              <a:r>
                <a:rPr b="0" i="0" lang="en-US" sz="8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EXT3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Gill Sans"/>
                <a:buNone/>
              </a:pPr>
              <a:r>
                <a:rPr b="0" i="0" lang="en-US" sz="8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2001</a:t>
              </a: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 rot="5400000">
              <a:off x="4826569" y="-3318606"/>
              <a:ext cx="633921" cy="892169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B71B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7"/>
            <p:cNvSpPr txBox="1"/>
            <p:nvPr/>
          </p:nvSpPr>
          <p:spPr>
            <a:xfrm>
              <a:off x="682685" y="856223"/>
              <a:ext cx="8890745" cy="5720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85325" spcFirstLastPara="1" rIns="7600" wrap="square" tIns="760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Gill Sans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Max File Size(16GB-2TB)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Gill Sans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Journalling included.</a:t>
              </a: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 rot="5400000">
              <a:off x="-146289" y="1795386"/>
              <a:ext cx="975263" cy="682684"/>
            </a:xfrm>
            <a:prstGeom prst="chevron">
              <a:avLst>
                <a:gd fmla="val 50000" name="adj"/>
              </a:avLst>
            </a:prstGeom>
            <a:solidFill>
              <a:srgbClr val="B71B42"/>
            </a:solidFill>
            <a:ln cap="flat" cmpd="sng" w="15875">
              <a:solidFill>
                <a:srgbClr val="B71B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7"/>
            <p:cNvSpPr txBox="1"/>
            <p:nvPr/>
          </p:nvSpPr>
          <p:spPr>
            <a:xfrm>
              <a:off x="1" y="1990438"/>
              <a:ext cx="682684" cy="2925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5" lIns="5075" spcFirstLastPara="1" rIns="5075" wrap="square" tIns="5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Gill Sans"/>
                <a:buNone/>
              </a:pPr>
              <a:r>
                <a:rPr b="0" i="0" lang="en-US" sz="8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EXT4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Gill Sans"/>
                <a:buNone/>
              </a:pPr>
              <a:r>
                <a:rPr b="0" i="0" lang="en-US" sz="8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2008</a:t>
              </a: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 rot="5400000">
              <a:off x="4826569" y="-2494787"/>
              <a:ext cx="633921" cy="892169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B71B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7"/>
            <p:cNvSpPr txBox="1"/>
            <p:nvPr/>
          </p:nvSpPr>
          <p:spPr>
            <a:xfrm>
              <a:off x="682685" y="1680042"/>
              <a:ext cx="8890745" cy="5720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85325" spcFirstLastPara="1" rIns="7600" wrap="square" tIns="760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Gill Sans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Max File Size(16GB-16TB)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Gill Sans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Feature to enable or disable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Gill Sans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Faster booting &amp; fsck</a:t>
              </a:r>
              <a:endPara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 rot="5400000">
              <a:off x="-146289" y="2619205"/>
              <a:ext cx="975263" cy="682684"/>
            </a:xfrm>
            <a:prstGeom prst="chevron">
              <a:avLst>
                <a:gd fmla="val 50000" name="adj"/>
              </a:avLst>
            </a:prstGeom>
            <a:solidFill>
              <a:srgbClr val="B71B42"/>
            </a:solidFill>
            <a:ln cap="flat" cmpd="sng" w="15875">
              <a:solidFill>
                <a:srgbClr val="B71B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7"/>
            <p:cNvSpPr txBox="1"/>
            <p:nvPr/>
          </p:nvSpPr>
          <p:spPr>
            <a:xfrm>
              <a:off x="1" y="2814257"/>
              <a:ext cx="682684" cy="2925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5" lIns="5075" spcFirstLastPara="1" rIns="5075" wrap="square" tIns="5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Gill Sans"/>
                <a:buNone/>
              </a:pPr>
              <a:r>
                <a:rPr b="0" i="0" lang="en-US" sz="8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XFS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Gill Sans"/>
                <a:buNone/>
              </a:pPr>
              <a:r>
                <a:rPr b="0" i="0" lang="en-US" sz="8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1993</a:t>
              </a: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 rot="5400000">
              <a:off x="4815684" y="-1670968"/>
              <a:ext cx="633921" cy="892169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B71B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7"/>
            <p:cNvSpPr txBox="1"/>
            <p:nvPr/>
          </p:nvSpPr>
          <p:spPr>
            <a:xfrm>
              <a:off x="671800" y="2503861"/>
              <a:ext cx="8890745" cy="5720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85325" spcFirstLastPara="1" rIns="7600" wrap="square" tIns="760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Gill Sans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As of June 2014, XFS is supported by most Linux distributions</a:t>
              </a:r>
              <a:endPara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Gill Sans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8 exbibytes.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Gill Sans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File system reparing is better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DISK PARTITIONING COMMANDS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fdisk (Use MBR Partition scheme)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Gdisk(Use GPT &amp; MBR Partition Scheme)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Parted( Use GPT &amp; MBR both &amp; easier)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FDISK COMMANDS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1905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fdisk</a:t>
            </a:r>
            <a:endParaRPr/>
          </a:p>
          <a:p>
            <a:pPr indent="-182562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90000"/>
              <a:buChar char="•"/>
            </a:pPr>
            <a:r>
              <a:rPr lang="en-US"/>
              <a:t>fdisk  /dev/nvme0n2</a:t>
            </a:r>
            <a:endParaRPr/>
          </a:p>
          <a:p>
            <a:pPr indent="-182562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90000"/>
              <a:buChar char="•"/>
            </a:pPr>
            <a:r>
              <a:rPr lang="en-US"/>
              <a:t>press m for help</a:t>
            </a:r>
            <a:endParaRPr/>
          </a:p>
          <a:p>
            <a:pPr indent="-182562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90000"/>
              <a:buChar char="•"/>
            </a:pPr>
            <a:r>
              <a:rPr lang="en-US"/>
              <a:t>press n for new partition</a:t>
            </a:r>
            <a:endParaRPr/>
          </a:p>
          <a:p>
            <a:pPr indent="-182562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90000"/>
              <a:buChar char="•"/>
            </a:pPr>
            <a:r>
              <a:rPr lang="en-US"/>
              <a:t>press p and e for partition type.</a:t>
            </a:r>
            <a:endParaRPr/>
          </a:p>
          <a:p>
            <a:pPr indent="-182562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90000"/>
              <a:buChar char="•"/>
            </a:pPr>
            <a:r>
              <a:rPr lang="en-US"/>
              <a:t>select partition </a:t>
            </a:r>
            <a:r>
              <a:rPr lang="en-US"/>
              <a:t>size</a:t>
            </a:r>
            <a:r>
              <a:rPr lang="en-US"/>
              <a:t> +1G</a:t>
            </a:r>
            <a:endParaRPr/>
          </a:p>
          <a:p>
            <a:pPr indent="-182562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90000"/>
              <a:buChar char="•"/>
            </a:pPr>
            <a:r>
              <a:rPr lang="en-US"/>
              <a:t>select t to </a:t>
            </a:r>
            <a:r>
              <a:rPr lang="en-US"/>
              <a:t>change its type</a:t>
            </a:r>
            <a:endParaRPr/>
          </a:p>
          <a:p>
            <a:pPr indent="-182562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90000"/>
              <a:buChar char="•"/>
            </a:pPr>
            <a:r>
              <a:rPr lang="en-US"/>
              <a:t>w for save exit and q for quite </a:t>
            </a:r>
            <a:endParaRPr/>
          </a:p>
          <a:p>
            <a:pPr indent="-182562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90000"/>
              <a:buChar char="•"/>
            </a:pPr>
            <a:r>
              <a:rPr lang="en-US"/>
              <a:t>mkfs.ext4 /dev/nvme02p1</a:t>
            </a:r>
            <a:endParaRPr/>
          </a:p>
          <a:p>
            <a:pPr indent="-182562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90000"/>
              <a:buChar char="•"/>
            </a:pPr>
            <a:r>
              <a:rPr lang="en-US"/>
              <a:t>mount command to provide temp mount point.</a:t>
            </a:r>
            <a:endParaRPr/>
          </a:p>
          <a:p>
            <a:pPr indent="-182562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90000"/>
              <a:buChar char="•"/>
            </a:pPr>
            <a:r>
              <a:rPr lang="en-US"/>
              <a:t>Entry in fstab files for permanent entry.</a:t>
            </a:r>
            <a:endParaRPr/>
          </a:p>
          <a:p>
            <a:pPr indent="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delete partition </a:t>
            </a:r>
            <a:endParaRPr/>
          </a:p>
          <a:p>
            <a:pPr indent="-182562" lvl="0" marL="228600" rtl="0" algn="l">
              <a:spcBef>
                <a:spcPts val="0"/>
              </a:spcBef>
              <a:spcAft>
                <a:spcPts val="0"/>
              </a:spcAft>
              <a:buSzPct val="90000"/>
              <a:buChar char="•"/>
            </a:pPr>
            <a:r>
              <a:rPr lang="en-US"/>
              <a:t>delet entry from the fstab</a:t>
            </a:r>
            <a:endParaRPr/>
          </a:p>
          <a:p>
            <a:pPr indent="-182562" lvl="0" marL="228600" rtl="0" algn="l">
              <a:spcBef>
                <a:spcPts val="0"/>
              </a:spcBef>
              <a:spcAft>
                <a:spcPts val="0"/>
              </a:spcAft>
              <a:buSzPct val="90000"/>
              <a:buChar char="•"/>
            </a:pPr>
            <a:r>
              <a:rPr lang="en-US"/>
              <a:t>wipefs /dev/nvme0n2p1 </a:t>
            </a:r>
            <a:endParaRPr/>
          </a:p>
          <a:p>
            <a:pPr indent="-182562" lvl="0" marL="228600" rtl="0" algn="l">
              <a:spcBef>
                <a:spcPts val="0"/>
              </a:spcBef>
              <a:spcAft>
                <a:spcPts val="0"/>
              </a:spcAft>
              <a:buSzPct val="90000"/>
              <a:buChar char="•"/>
            </a:pPr>
            <a:r>
              <a:rPr lang="en-US"/>
              <a:t>fdisk /dev/nvme0n2p1</a:t>
            </a:r>
            <a:endParaRPr/>
          </a:p>
          <a:p>
            <a:pPr indent="-182562" lvl="0" marL="228600" rtl="0" algn="l">
              <a:spcBef>
                <a:spcPts val="0"/>
              </a:spcBef>
              <a:spcAft>
                <a:spcPts val="0"/>
              </a:spcAft>
              <a:buSzPct val="90000"/>
              <a:buChar char="•"/>
            </a:pPr>
            <a:r>
              <a:rPr lang="en-US"/>
              <a:t>press d for delete the partition </a:t>
            </a:r>
            <a:endParaRPr/>
          </a:p>
          <a:p>
            <a:pPr indent="-182562" lvl="0" marL="228600" rtl="0" algn="l">
              <a:spcBef>
                <a:spcPts val="0"/>
              </a:spcBef>
              <a:spcAft>
                <a:spcPts val="0"/>
              </a:spcAft>
              <a:buSzPct val="90000"/>
              <a:buChar char="•"/>
            </a:pPr>
            <a:r>
              <a:rPr lang="en-US"/>
              <a:t>w for save and </a:t>
            </a:r>
            <a:r>
              <a:rPr lang="en-US"/>
              <a:t>exit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PERMANENT MOUNTING(FSTAB FILE)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Total six options in /etc/fstab file</a:t>
            </a: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1678678" y="3268835"/>
            <a:ext cx="1259353" cy="617357"/>
          </a:xfrm>
          <a:prstGeom prst="flowChartAlternateProcess">
            <a:avLst/>
          </a:prstGeom>
          <a:solidFill>
            <a:schemeClr val="accent1"/>
          </a:solidFill>
          <a:ln cap="flat" cmpd="sng" w="15875">
            <a:solidFill>
              <a:srgbClr val="8515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Partition UUID</a:t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3230284" y="3268835"/>
            <a:ext cx="1259353" cy="617357"/>
          </a:xfrm>
          <a:prstGeom prst="flowChartAlternateProcess">
            <a:avLst/>
          </a:prstGeom>
          <a:solidFill>
            <a:schemeClr val="accent1"/>
          </a:solidFill>
          <a:ln cap="flat" cmpd="sng" w="15875">
            <a:solidFill>
              <a:srgbClr val="8515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Mount Point</a:t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4781890" y="3268836"/>
            <a:ext cx="1259353" cy="617357"/>
          </a:xfrm>
          <a:prstGeom prst="flowChartAlternateProcess">
            <a:avLst/>
          </a:prstGeom>
          <a:solidFill>
            <a:schemeClr val="accent1"/>
          </a:solidFill>
          <a:ln cap="flat" cmpd="sng" w="15875">
            <a:solidFill>
              <a:srgbClr val="8515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File System</a:t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6361151" y="3274311"/>
            <a:ext cx="1259353" cy="617357"/>
          </a:xfrm>
          <a:prstGeom prst="flowChartAlternateProcess">
            <a:avLst/>
          </a:prstGeom>
          <a:solidFill>
            <a:schemeClr val="accent1"/>
          </a:solidFill>
          <a:ln cap="flat" cmpd="sng" w="15875">
            <a:solidFill>
              <a:srgbClr val="8515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Defaults options</a:t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7929462" y="3268836"/>
            <a:ext cx="1259353" cy="617357"/>
          </a:xfrm>
          <a:prstGeom prst="flowChartAlternateProcess">
            <a:avLst/>
          </a:prstGeom>
          <a:solidFill>
            <a:schemeClr val="accent1"/>
          </a:solidFill>
          <a:ln cap="flat" cmpd="sng" w="15875">
            <a:solidFill>
              <a:srgbClr val="8515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Dump frequency</a:t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9481068" y="3268836"/>
            <a:ext cx="1259353" cy="617357"/>
          </a:xfrm>
          <a:prstGeom prst="flowChartAlternateProcess">
            <a:avLst/>
          </a:prstGeom>
          <a:solidFill>
            <a:schemeClr val="accent1"/>
          </a:solidFill>
          <a:ln cap="flat" cmpd="sng" w="15875">
            <a:solidFill>
              <a:srgbClr val="8515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Fsck order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SWAP 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19075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Swapping is the process whereby a page of memory from RAM is copied to the preconfigured space on the hard disk, called swap space, to free memory pages in RAM.</a:t>
            </a:r>
            <a:endParaRPr/>
          </a:p>
          <a:p>
            <a:pPr indent="-21907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combined sizes of the physical memory and the swap space is the amount of virtual memory available.</a:t>
            </a:r>
            <a:endParaRPr/>
          </a:p>
          <a:p>
            <a:pPr indent="-20732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90000"/>
              <a:buChar char="•"/>
            </a:pPr>
            <a:r>
              <a:rPr lang="en-US"/>
              <a:t>fdisk /dev/nvme0n2</a:t>
            </a:r>
            <a:endParaRPr/>
          </a:p>
          <a:p>
            <a:pPr indent="-20732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90000"/>
              <a:buChar char="•"/>
            </a:pPr>
            <a:r>
              <a:rPr lang="en-US"/>
              <a:t>press n and create partition then press t to </a:t>
            </a:r>
            <a:r>
              <a:rPr lang="en-US"/>
              <a:t>change</a:t>
            </a:r>
            <a:r>
              <a:rPr lang="en-US"/>
              <a:t> type to swap.</a:t>
            </a:r>
            <a:endParaRPr/>
          </a:p>
          <a:p>
            <a:pPr indent="-20732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90000"/>
              <a:buChar char="•"/>
            </a:pPr>
            <a:r>
              <a:rPr lang="en-US"/>
              <a:t>mkswap /dev/nvme0n2p2</a:t>
            </a:r>
            <a:endParaRPr/>
          </a:p>
          <a:p>
            <a:pPr indent="-20732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90000"/>
              <a:buChar char="•"/>
            </a:pPr>
            <a:r>
              <a:rPr lang="en-US"/>
              <a:t>fastab permanent mounting and </a:t>
            </a:r>
            <a:r>
              <a:rPr lang="en-US"/>
              <a:t>file system</a:t>
            </a:r>
            <a:r>
              <a:rPr lang="en-US"/>
              <a:t> should be none.</a:t>
            </a:r>
            <a:endParaRPr/>
          </a:p>
          <a:p>
            <a:pPr indent="-20732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90000"/>
              <a:buChar char="•"/>
            </a:pPr>
            <a:r>
              <a:rPr lang="en-US"/>
              <a:t>swapon or off /dev/nevme0n2p2 or swapon or off -a for swap partition.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