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8" r:id="rId3"/>
    <p:sldId id="451" r:id="rId5"/>
    <p:sldId id="452" r:id="rId6"/>
    <p:sldId id="453" r:id="rId7"/>
    <p:sldId id="455" r:id="rId8"/>
    <p:sldId id="456" r:id="rId9"/>
    <p:sldId id="457" r:id="rId10"/>
    <p:sldId id="463" r:id="rId11"/>
    <p:sldId id="464" r:id="rId12"/>
    <p:sldId id="465" r:id="rId13"/>
    <p:sldId id="466" r:id="rId14"/>
    <p:sldId id="467" r:id="rId15"/>
    <p:sldId id="454" r:id="rId16"/>
    <p:sldId id="450" r:id="rId17"/>
    <p:sldId id="295" r:id="rId18"/>
    <p:sldId id="278" r:id="rId19"/>
  </p:sldIdLst>
  <p:sldSz cx="9144000" cy="5143500"/>
  <p:notesSz cx="6858000" cy="9144000"/>
  <p:embeddedFontLst>
    <p:embeddedFont>
      <p:font typeface="Roboto Condensed" panose="020B0704020202020204"/>
      <p:bold r:id="rId24"/>
      <p:boldItalic r:id="rId25"/>
    </p:embeddedFont>
    <p:embeddedFont>
      <p:font typeface="Roboto Condensed Light" panose="020B0704020202020204"/>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7T08:29:58.659" idx="1">
    <p:pos x="10" y="10"/>
    <p:text/>
  </p:cm>
</p:cmLst>
</file>

<file path=ppt/drawings/_rels/vmlDrawing1.vml.rels><?xml version="1.0" encoding="UTF-8" standalone="yes"?>
<Relationships xmlns="http://schemas.openxmlformats.org/package/2006/relationships"><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9" name="Shape 519"/>
        <p:cNvGrpSpPr/>
        <p:nvPr/>
      </p:nvGrpSpPr>
      <p:grpSpPr>
        <a:xfrm>
          <a:off x="0" y="0"/>
          <a:ext cx="0" cy="0"/>
          <a:chOff x="0" y="0"/>
          <a:chExt cx="0" cy="0"/>
        </a:xfrm>
      </p:grpSpPr>
      <p:sp>
        <p:nvSpPr>
          <p:cNvPr id="520" name="Google Shape;520;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 name="Google Shape;22;p2"/>
          <p:cNvSpPr txBox="1"/>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 name="Google Shape;39;p3"/>
          <p:cNvSpPr txBox="1"/>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sp>
        <p:nvSpPr>
          <p:cNvPr id="58" name="Google Shape;58;p4"/>
          <p:cNvSpPr txBox="1"/>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200" b="1">
                <a:solidFill>
                  <a:schemeClr val="accent5"/>
                </a:solidFill>
              </a:rPr>
              <a:t>“</a:t>
            </a:r>
            <a:endParaRPr sz="7200" b="1">
              <a:solidFill>
                <a:schemeClr val="accent5"/>
              </a:solidFill>
            </a:endParaRPr>
          </a:p>
        </p:txBody>
      </p:sp>
      <p:sp>
        <p:nvSpPr>
          <p:cNvPr id="60" name="Google Shape;60;p4"/>
          <p:cNvSpPr txBox="1"/>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sp>
        <p:nvSpPr>
          <p:cNvPr id="78" name="Google Shape;78;p5"/>
          <p:cNvSpPr txBox="1"/>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p:txBody>
      </p:sp>
      <p:sp>
        <p:nvSpPr>
          <p:cNvPr id="80" name="Google Shape;80;p5"/>
          <p:cNvSpPr txBox="1"/>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8" name="Google Shape;98;p6"/>
          <p:cNvSpPr txBox="1"/>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0" name="Google Shape;100;p6"/>
          <p:cNvSpPr txBox="1"/>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1" name="Google Shape;101;p6"/>
          <p:cNvSpPr txBox="1"/>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9" name="Google Shape;119;p7"/>
          <p:cNvSpPr txBox="1"/>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121" name="Google Shape;121;p7"/>
          <p:cNvSpPr txBox="1"/>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122" name="Google Shape;122;p7"/>
          <p:cNvSpPr txBox="1"/>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p:txBody>
      </p:sp>
      <p:sp>
        <p:nvSpPr>
          <p:cNvPr id="123" name="Google Shape;123;p7"/>
          <p:cNvSpPr txBox="1"/>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1" name="Google Shape;141;p8"/>
          <p:cNvSpPr txBox="1"/>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52" name="Google Shape;152;p9"/>
          <p:cNvSpPr txBox="1"/>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p:txBody>
      </p:sp>
      <p:sp>
        <p:nvSpPr>
          <p:cNvPr id="153" name="Google Shape;153;p9"/>
          <p:cNvSpPr txBox="1"/>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9" name="Google Shape;179;p10"/>
          <p:cNvSpPr txBox="1"/>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1pPr>
            <a:lvl2pPr lvl="1">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2pPr>
            <a:lvl3pPr lvl="2">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3pPr>
            <a:lvl4pPr lvl="3">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4pPr>
            <a:lvl5pPr lvl="4">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5pPr>
            <a:lvl6pPr lvl="5">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6pPr>
            <a:lvl7pPr lvl="6">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7pPr>
            <a:lvl8pPr lvl="7">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8pPr>
            <a:lvl9pPr lvl="8">
              <a:spcBef>
                <a:spcPts val="0"/>
              </a:spcBef>
              <a:spcAft>
                <a:spcPts val="0"/>
              </a:spcAft>
              <a:buClr>
                <a:schemeClr val="lt1"/>
              </a:buClr>
              <a:buSzPts val="2000"/>
              <a:buFont typeface="Roboto Condensed" panose="020B0704020202020204"/>
              <a:buNone/>
              <a:defRPr sz="20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9pPr>
          </a:lstStyle>
          <a:p/>
        </p:txBody>
      </p:sp>
      <p:sp>
        <p:nvSpPr>
          <p:cNvPr id="7" name="Google Shape;7;p1"/>
          <p:cNvSpPr txBox="1"/>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1pPr>
            <a:lvl2pPr marL="914400" lvl="1"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2pPr>
            <a:lvl3pPr marL="1371600" lvl="2"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3pPr>
            <a:lvl4pPr marL="1828800" lvl="3"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4pPr>
            <a:lvl5pPr marL="2286000" lvl="4"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5pPr>
            <a:lvl6pPr marL="2743200" lvl="5"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6pPr>
            <a:lvl7pPr marL="3200400" lvl="6"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7pPr>
            <a:lvl8pPr marL="3657600" lvl="7" indent="-381000">
              <a:spcBef>
                <a:spcPts val="1000"/>
              </a:spcBef>
              <a:spcAft>
                <a:spcPts val="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8pPr>
            <a:lvl9pPr marL="4114800" lvl="8" indent="-381000">
              <a:spcBef>
                <a:spcPts val="1000"/>
              </a:spcBef>
              <a:spcAft>
                <a:spcPts val="1000"/>
              </a:spcAft>
              <a:buClr>
                <a:schemeClr val="accent4"/>
              </a:buClr>
              <a:buSzPts val="2400"/>
              <a:buFont typeface="Roboto Condensed Light" panose="020B0704020202020204"/>
              <a:buChar char="▻"/>
              <a:defRPr sz="2400">
                <a:solidFill>
                  <a:schemeClr val="dk1"/>
                </a:solidFill>
                <a:latin typeface="Roboto Condensed Light" panose="020B0704020202020204"/>
                <a:ea typeface="Roboto Condensed Light" panose="020B0704020202020204"/>
                <a:cs typeface="Roboto Condensed Light" panose="020B0704020202020204"/>
                <a:sym typeface="Roboto Condensed Light" panose="020B0704020202020204"/>
              </a:defRPr>
            </a:lvl9pPr>
          </a:lstStyle>
          <a:p/>
        </p:txBody>
      </p:sp>
      <p:sp>
        <p:nvSpPr>
          <p:cNvPr id="8" name="Google Shape;8;p1"/>
          <p:cNvSpPr txBox="1"/>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1pPr>
            <a:lvl2pPr lvl="1"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2pPr>
            <a:lvl3pPr lvl="2"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3pPr>
            <a:lvl4pPr lvl="3"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4pPr>
            <a:lvl5pPr lvl="4"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5pPr>
            <a:lvl6pPr lvl="5"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6pPr>
            <a:lvl7pPr lvl="6"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7pPr>
            <a:lvl8pPr lvl="7"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8pPr>
            <a:lvl9pPr lvl="8" algn="r">
              <a:buNone/>
              <a:defRPr sz="1200" b="1">
                <a:solidFill>
                  <a:schemeClr val="lt1"/>
                </a:solidFill>
                <a:latin typeface="Roboto Condensed" panose="020B0704020202020204"/>
                <a:ea typeface="Roboto Condensed" panose="020B0704020202020204"/>
                <a:cs typeface="Roboto Condensed" panose="020B0704020202020204"/>
                <a:sym typeface="Roboto Condensed" panose="020B07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2" Type="http://schemas.openxmlformats.org/officeDocument/2006/relationships/vmlDrawing" Target="../drawings/vmlDrawing1.vml"/><Relationship Id="rId11" Type="http://schemas.openxmlformats.org/officeDocument/2006/relationships/slideLayout" Target="../slideLayouts/slideLayout4.xml"/><Relationship Id="rId10" Type="http://schemas.openxmlformats.org/officeDocument/2006/relationships/image" Target="../media/image6.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6" name="Google Shape;216;p13"/>
          <p:cNvSpPr txBox="1"/>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01" name="Picture 100"/>
          <p:cNvPicPr/>
          <p:nvPr/>
        </p:nvPicPr>
        <p:blipFill>
          <a:blip r:embed="rId1"/>
          <a:stretch>
            <a:fillRect/>
          </a:stretch>
        </p:blipFill>
        <p:spPr>
          <a:xfrm>
            <a:off x="2338705" y="1066800"/>
            <a:ext cx="3852545" cy="3385185"/>
          </a:xfrm>
          <a:prstGeom prst="rect">
            <a:avLst/>
          </a:prstGeom>
          <a:noFill/>
          <a:ln w="9525">
            <a:noFill/>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3200"/>
              <a:t>Programmatic Security</a:t>
            </a:r>
            <a:endParaRPr lang="en-IN" altLang="en-US" sz="3200"/>
          </a:p>
        </p:txBody>
      </p:sp>
      <p:sp>
        <p:nvSpPr>
          <p:cNvPr id="3" name="Text Placeholder 2"/>
          <p:cNvSpPr/>
          <p:nvPr>
            <p:ph type="body" idx="1"/>
          </p:nvPr>
        </p:nvSpPr>
        <p:spPr>
          <a:xfrm>
            <a:off x="814070" y="1327150"/>
            <a:ext cx="8037830" cy="3145790"/>
          </a:xfrm>
        </p:spPr>
        <p:txBody>
          <a:bodyPr/>
          <a:p>
            <a:r>
              <a:rPr lang="en-IN" altLang="en-US"/>
              <a:t>Spring Security provides an API for custom application coding</a:t>
            </a:r>
            <a:endParaRPr lang="en-IN" altLang="en-US"/>
          </a:p>
          <a:p>
            <a:r>
              <a:rPr lang="en-IN" altLang="en-US"/>
              <a:t>Provides greater customization for specific app requirements </a:t>
            </a:r>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3200"/>
              <a:t>Different Login Methods</a:t>
            </a:r>
            <a:endParaRPr lang="en-IN" altLang="en-US" sz="3200"/>
          </a:p>
        </p:txBody>
      </p:sp>
      <p:sp>
        <p:nvSpPr>
          <p:cNvPr id="3" name="Text Placeholder 2"/>
          <p:cNvSpPr/>
          <p:nvPr>
            <p:ph type="body" idx="1"/>
          </p:nvPr>
        </p:nvSpPr>
        <p:spPr>
          <a:xfrm>
            <a:off x="814070" y="1327150"/>
            <a:ext cx="8037830" cy="3145790"/>
          </a:xfrm>
        </p:spPr>
        <p:txBody>
          <a:bodyPr/>
          <a:p>
            <a:r>
              <a:rPr lang="en-IN" altLang="en-US"/>
              <a:t>HTTP Basic Authentication</a:t>
            </a:r>
            <a:endParaRPr lang="en-IN" altLang="en-US"/>
          </a:p>
          <a:p>
            <a:r>
              <a:rPr lang="en-IN" altLang="en-US"/>
              <a:t>Default Login Form</a:t>
            </a:r>
            <a:endParaRPr lang="en-IN" altLang="en-US"/>
          </a:p>
          <a:p>
            <a:pPr lvl="1"/>
            <a:r>
              <a:rPr lang="en-IN" altLang="en-US"/>
              <a:t>Spring Security provides a default login form</a:t>
            </a:r>
            <a:endParaRPr lang="en-IN" altLang="en-US"/>
          </a:p>
          <a:p>
            <a:pPr lvl="0"/>
            <a:r>
              <a:rPr lang="en-IN" altLang="en-US"/>
              <a:t>Custom Login Form</a:t>
            </a:r>
            <a:endParaRPr lang="en-IN" altLang="en-US"/>
          </a:p>
          <a:p>
            <a:pPr lvl="1"/>
            <a:r>
              <a:rPr lang="en-IN" altLang="en-US"/>
              <a:t>your own look-and-feel, HTML+CSS</a:t>
            </a:r>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14070" y="392430"/>
            <a:ext cx="5492115" cy="934085"/>
          </a:xfrm>
        </p:spPr>
        <p:txBody>
          <a:bodyPr/>
          <a:p>
            <a:r>
              <a:rPr lang="en-IN" altLang="en-US" sz="3200"/>
              <a:t>Authentication &amp; Authorization</a:t>
            </a:r>
            <a:endParaRPr lang="en-IN" altLang="en-US" sz="3200"/>
          </a:p>
        </p:txBody>
      </p:sp>
      <p:sp>
        <p:nvSpPr>
          <p:cNvPr id="3" name="Text Placeholder 2"/>
          <p:cNvSpPr/>
          <p:nvPr>
            <p:ph type="body" idx="1"/>
          </p:nvPr>
        </p:nvSpPr>
        <p:spPr>
          <a:xfrm>
            <a:off x="814070" y="1327150"/>
            <a:ext cx="8037830" cy="3145790"/>
          </a:xfrm>
        </p:spPr>
        <p:txBody>
          <a:bodyPr/>
          <a:p>
            <a:r>
              <a:rPr lang="en-IN" altLang="en-US"/>
              <a:t> In-memory</a:t>
            </a:r>
            <a:endParaRPr lang="en-IN" altLang="en-US"/>
          </a:p>
          <a:p>
            <a:r>
              <a:rPr lang="en-IN" altLang="en-US"/>
              <a:t>JDBC</a:t>
            </a:r>
            <a:endParaRPr lang="en-IN" altLang="en-US"/>
          </a:p>
          <a:p>
            <a:r>
              <a:rPr lang="en-IN" altLang="en-US"/>
              <a:t>LDAP</a:t>
            </a:r>
            <a:endParaRPr lang="en-IN" altLang="en-US"/>
          </a:p>
          <a:p>
            <a:r>
              <a:rPr lang="en-IN" altLang="en-US"/>
              <a:t>Custom / Pluggable</a:t>
            </a:r>
            <a:endParaRPr lang="en-IN" altLang="en-US"/>
          </a:p>
          <a:p>
            <a:r>
              <a:rPr lang="en-IN" altLang="en-US"/>
              <a:t>others...</a:t>
            </a:r>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 Declarative Security Versus Programmatic Security</a:t>
            </a:r>
            <a:endParaRPr lang="en-IN" altLang="en-US"/>
          </a:p>
        </p:txBody>
      </p:sp>
      <p:sp>
        <p:nvSpPr>
          <p:cNvPr id="3" name="Text Placeholder 2"/>
          <p:cNvSpPr/>
          <p:nvPr>
            <p:ph type="body" idx="1"/>
          </p:nvPr>
        </p:nvSpPr>
        <p:spPr>
          <a:xfrm>
            <a:off x="814070" y="1327150"/>
            <a:ext cx="8037830" cy="3145790"/>
          </a:xfrm>
        </p:spPr>
        <p:txBody>
          <a:bodyPr/>
          <a:p>
            <a:r>
              <a:rPr lang="en-IN" altLang="en-US"/>
              <a:t>Two basic approaches to implementing security are:</a:t>
            </a:r>
            <a:endParaRPr lang="en-IN" altLang="en-US"/>
          </a:p>
          <a:p>
            <a:pPr lvl="1"/>
            <a:r>
              <a:rPr lang="en-IN" altLang="en-US"/>
              <a:t> Programmatic security, in which you embed explicit security calls directly into your code, </a:t>
            </a:r>
            <a:endParaRPr lang="en-IN" altLang="en-US"/>
          </a:p>
          <a:p>
            <a:pPr lvl="1"/>
            <a:r>
              <a:rPr lang="en-IN" altLang="en-US"/>
              <a:t>Declarative security, in which you specify security policies using deployment descriptors and configuration files. (</a:t>
            </a:r>
            <a:r>
              <a:rPr lang="en-IN" altLang="en-US">
                <a:hlinkClick r:id="rId1" action="ppaction://hlinksldjump"/>
              </a:rPr>
              <a:t>back</a:t>
            </a:r>
            <a:r>
              <a:rPr lang="en-IN" altLang="en-US"/>
              <a:t>)</a:t>
            </a:r>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p:txBody>
          <a:bodyPr/>
          <a:p>
            <a:r>
              <a:rPr lang="en-US"/>
              <a:t>Reactive vs. imperative programming with Java</a:t>
            </a:r>
            <a:endParaRPr lang="en-US"/>
          </a:p>
        </p:txBody>
      </p:sp>
      <p:sp>
        <p:nvSpPr>
          <p:cNvPr id="4" name="Text Placeholder 3"/>
          <p:cNvSpPr/>
          <p:nvPr>
            <p:ph type="body" idx="1"/>
          </p:nvPr>
        </p:nvSpPr>
        <p:spPr>
          <a:xfrm>
            <a:off x="814070" y="1327150"/>
            <a:ext cx="8045450" cy="3145790"/>
          </a:xfrm>
        </p:spPr>
        <p:txBody>
          <a:bodyPr/>
          <a:p>
            <a:r>
              <a:rPr lang="en-US" sz="1000"/>
              <a:t>Reactive and imperative programming paradigms are fundamentally different. Java is primarily an imperative language, in that it's solely focused on achieving the final result by pulling an event off of a queue. Reactive programming registers a callback and the framework is responsible for calling that callback correctly.</a:t>
            </a:r>
            <a:endParaRPr lang="en-US" sz="1000"/>
          </a:p>
          <a:p>
            <a:r>
              <a:rPr lang="en-US" sz="1000"/>
              <a:t>In the imperative paradigm, the code is executed based on the statements that detail every single step that the program has to do before the task can be completed. Data is being pulled in imperative programming while it's being pushed in reactive.</a:t>
            </a:r>
            <a:endParaRPr lang="en-US" sz="1000"/>
          </a:p>
          <a:p>
            <a:r>
              <a:rPr lang="en-US" sz="1000"/>
              <a:t>Statements are used in the imperative paradigm to change a program's state. It lists the commands that the computer needs to perform in order to complete the task. This defines how the program needs to operate. The code is only executed in order statement by statement.</a:t>
            </a:r>
            <a:endParaRPr lang="en-US" sz="1000"/>
          </a:p>
          <a:p>
            <a:r>
              <a:rPr lang="en-US" sz="1000"/>
              <a:t>Reactive programming is different because it relies entirely on asynchronous data streams. These streams can be changed, created or combined on the fly. The execution is not done in order as it’s no longer based on arrays but on streams.</a:t>
            </a:r>
            <a:endParaRPr lang="en-US" sz="1000"/>
          </a:p>
          <a:p>
            <a:r>
              <a:rPr lang="en-US" sz="1000"/>
              <a:t>In most implementations, both reactive and imperative paradigms are required. Writing business logic is easier in imperative style while the reactive paradigm is better suited to event handling.</a:t>
            </a:r>
            <a:endParaRPr lang="en-US" sz="1000"/>
          </a:p>
          <a:p>
            <a:r>
              <a:rPr lang="en-US" sz="1000"/>
              <a:t>Developers can thus write the app's code in the imperative style but use the reactive style to perform select functions.</a:t>
            </a:r>
            <a:r>
              <a:rPr lang="en-IN" altLang="en-US" sz="1000">
                <a:hlinkClick r:id="rId1" action="ppaction://hlinksldjump"/>
              </a:rPr>
              <a:t>(Back)</a:t>
            </a:r>
            <a:endParaRPr lang="en-IN" altLang="en-US" sz="1000"/>
          </a:p>
        </p:txBody>
      </p:sp>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p13"/>
          <p:cNvSpPr txBox="1"/>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a:solidFill>
                  <a:schemeClr val="accent5"/>
                </a:solidFill>
              </a:rPr>
              <a:t>HELLO!</a:t>
            </a:r>
            <a:endParaRPr sz="6000">
              <a:solidFill>
                <a:schemeClr val="accent5"/>
              </a:solidFill>
            </a:endParaRPr>
          </a:p>
        </p:txBody>
      </p:sp>
      <p:sp>
        <p:nvSpPr>
          <p:cNvPr id="214" name="Google Shape;214;p13"/>
          <p:cNvSpPr txBox="1"/>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t>I am </a:t>
            </a:r>
            <a:r>
              <a:rPr lang="en-IN" altLang="en-GB" sz="2000" b="1"/>
              <a:t>Vishal Thakur </a:t>
            </a:r>
            <a:endParaRPr lang="en-IN" altLang="en-GB" sz="2000" b="1"/>
          </a:p>
          <a:p>
            <a:pPr marL="0" lvl="0" indent="0" algn="ctr" rtl="0">
              <a:spcBef>
                <a:spcPts val="0"/>
              </a:spcBef>
              <a:spcAft>
                <a:spcPts val="0"/>
              </a:spcAft>
              <a:buNone/>
            </a:pPr>
            <a:r>
              <a:rPr lang="en-IN" altLang="en-GB" sz="2000" b="1"/>
              <a:t>I</a:t>
            </a:r>
            <a:r>
              <a:rPr lang="en-GB" sz="2000"/>
              <a:t> am here because I love to give presentations. </a:t>
            </a:r>
            <a:endParaRPr sz="2000"/>
          </a:p>
          <a:p>
            <a:pPr marL="0" lvl="0" indent="0" algn="ctr" rtl="0">
              <a:spcBef>
                <a:spcPts val="0"/>
              </a:spcBef>
              <a:spcAft>
                <a:spcPts val="0"/>
              </a:spcAft>
              <a:buClr>
                <a:schemeClr val="dk1"/>
              </a:buClr>
              <a:buSzPts val="1100"/>
              <a:buFont typeface="Arial" panose="020B0604020202020204"/>
              <a:buNone/>
            </a:pPr>
            <a:r>
              <a:rPr lang="en-GB" sz="2000"/>
              <a:t>You can find me at </a:t>
            </a:r>
            <a:r>
              <a:rPr lang="en-US" altLang="en-GB" sz="2000"/>
              <a:t>https://javawithvishal.com</a:t>
            </a:r>
            <a:endParaRPr lang="en-US" altLang="en-GB" sz="2000"/>
          </a:p>
        </p:txBody>
      </p:sp>
      <p:pic>
        <p:nvPicPr>
          <p:cNvPr id="215" name="Google Shape;215;p13" descr="10.jpg"/>
          <p:cNvPicPr preferRelativeResize="0"/>
          <p:nvPr/>
        </p:nvPicPr>
        <p:blipFill rotWithShape="1">
          <a:blip r:embed="rId1"/>
          <a:srcRect l="15648" r="28102"/>
          <a:stretch>
            <a:fillRect/>
          </a:stretch>
        </p:blipFill>
        <p:spPr>
          <a:xfrm>
            <a:off x="3539200" y="33946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2" name="Shape 522"/>
        <p:cNvGrpSpPr/>
        <p:nvPr/>
      </p:nvGrpSpPr>
      <p:grpSpPr>
        <a:xfrm>
          <a:off x="0" y="0"/>
          <a:ext cx="0" cy="0"/>
          <a:chOff x="0" y="0"/>
          <a:chExt cx="0" cy="0"/>
        </a:xfrm>
      </p:grpSpPr>
      <p:sp>
        <p:nvSpPr>
          <p:cNvPr id="523" name="Google Shape;523;p33"/>
          <p:cNvSpPr txBox="1"/>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524" name="Google Shape;524;p33"/>
          <p:cNvSpPr txBox="1"/>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a:solidFill>
                  <a:schemeClr val="accent5"/>
                </a:solidFill>
              </a:rPr>
              <a:t>THANKS</a:t>
            </a:r>
            <a:r>
              <a:rPr lang="en-GB" sz="6000">
                <a:solidFill>
                  <a:schemeClr val="accent5"/>
                </a:solidFill>
              </a:rPr>
              <a:t>!</a:t>
            </a:r>
            <a:endParaRPr sz="6000">
              <a:solidFill>
                <a:schemeClr val="accent5"/>
              </a:solidFill>
            </a:endParaRPr>
          </a:p>
        </p:txBody>
      </p:sp>
      <p:sp>
        <p:nvSpPr>
          <p:cNvPr id="525" name="Google Shape;525;p33"/>
          <p:cNvSpPr txBox="1"/>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t>Any questions?</a:t>
            </a:r>
            <a:endParaRPr sz="2000" b="1"/>
          </a:p>
          <a:p>
            <a:pPr marL="0" lvl="0" indent="0" algn="ctr" rtl="0">
              <a:spcBef>
                <a:spcPts val="0"/>
              </a:spcBef>
              <a:spcAft>
                <a:spcPts val="0"/>
              </a:spcAft>
              <a:buClr>
                <a:schemeClr val="dk1"/>
              </a:buClr>
              <a:buSzPts val="1100"/>
              <a:buFont typeface="Arial" panose="020B0604020202020204"/>
              <a:buNone/>
            </a:pPr>
            <a:r>
              <a:rPr lang="en-GB" sz="2000"/>
              <a:t>You can find me at</a:t>
            </a:r>
            <a:endParaRPr sz="2000"/>
          </a:p>
          <a:p>
            <a:pPr marL="0" lvl="0" indent="0" algn="ctr" rtl="0">
              <a:spcBef>
                <a:spcPts val="0"/>
              </a:spcBef>
              <a:spcAft>
                <a:spcPts val="0"/>
              </a:spcAft>
              <a:buClr>
                <a:schemeClr val="dk1"/>
              </a:buClr>
              <a:buSzPts val="1100"/>
              <a:buFont typeface="Arial" panose="020B0604020202020204"/>
              <a:buNone/>
            </a:pPr>
            <a:r>
              <a:rPr lang="en-GB" sz="2000"/>
              <a:t>@</a:t>
            </a:r>
            <a:r>
              <a:rPr lang="en-US" altLang="en-GB" sz="2000"/>
              <a:t>98269-52872 </a:t>
            </a:r>
            <a:r>
              <a:rPr lang="en-GB" sz="2000"/>
              <a:t>&amp; </a:t>
            </a:r>
            <a:r>
              <a:rPr lang="en-US" altLang="en-GB" sz="2000"/>
              <a:t>vishalthakur107@gmail.com</a:t>
            </a:r>
            <a:endParaRPr lang="en-US" altLang="en-GB" sz="2000" b="1"/>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p:txBody>
          <a:bodyPr/>
          <a:p>
            <a:r>
              <a:rPr lang="en-IN" altLang="en-US" sz="3200"/>
              <a:t>Overview</a:t>
            </a:r>
            <a:endParaRPr lang="en-IN" altLang="en-US" sz="3200"/>
          </a:p>
        </p:txBody>
      </p:sp>
      <p:sp>
        <p:nvSpPr>
          <p:cNvPr id="4" name="Text Placeholder 3"/>
          <p:cNvSpPr/>
          <p:nvPr>
            <p:ph type="body" idx="1"/>
          </p:nvPr>
        </p:nvSpPr>
        <p:spPr>
          <a:xfrm>
            <a:off x="814070" y="1327150"/>
            <a:ext cx="8209280" cy="3568065"/>
          </a:xfrm>
        </p:spPr>
        <p:txBody>
          <a:bodyPr/>
          <a:p>
            <a:r>
              <a:rPr lang="en-US"/>
              <a:t>Spring Security is a framework that provides authentication, authorization, and protection against common attacks. </a:t>
            </a:r>
            <a:endParaRPr lang="en-US"/>
          </a:p>
          <a:p>
            <a:r>
              <a:rPr lang="en-US"/>
              <a:t>With first class support for securing both </a:t>
            </a:r>
            <a:r>
              <a:rPr lang="en-US">
                <a:hlinkClick r:id="rId1" action="ppaction://hlinksldjump"/>
              </a:rPr>
              <a:t>imperative and reactive applications</a:t>
            </a:r>
            <a:r>
              <a:rPr lang="en-US"/>
              <a:t>, it is the de-facto standard for securing Spring-based applications.</a:t>
            </a:r>
            <a:endParaRPr lang="en-US"/>
          </a:p>
          <a:p>
            <a:r>
              <a:rPr lang="en-US"/>
              <a:t>it is the standard for securing Spring-based applications.</a:t>
            </a:r>
            <a:endParaRPr lang="en-US"/>
          </a:p>
        </p:txBody>
      </p:sp>
      <p:sp>
        <p:nvSpPr>
          <p:cNvPr id="2" name="Slide Number Placeholder 1"/>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3200"/>
              <a:t>You will learn how to ...</a:t>
            </a:r>
            <a:endParaRPr lang="en-IN" altLang="en-US" sz="3200"/>
          </a:p>
        </p:txBody>
      </p:sp>
      <p:sp>
        <p:nvSpPr>
          <p:cNvPr id="3" name="Text Placeholder 2"/>
          <p:cNvSpPr/>
          <p:nvPr>
            <p:ph type="body" idx="1"/>
          </p:nvPr>
        </p:nvSpPr>
        <p:spPr>
          <a:xfrm>
            <a:off x="814070" y="1327150"/>
            <a:ext cx="8037830" cy="3145790"/>
          </a:xfrm>
        </p:spPr>
        <p:txBody>
          <a:bodyPr/>
          <a:p>
            <a:r>
              <a:rPr lang="en-IN" altLang="en-US"/>
              <a:t>Secure Spring MVC Web Apps</a:t>
            </a:r>
            <a:endParaRPr lang="en-IN" altLang="en-US"/>
          </a:p>
          <a:p>
            <a:r>
              <a:rPr lang="en-IN" altLang="en-US"/>
              <a:t>Develop login pages (default and custom)</a:t>
            </a:r>
            <a:endParaRPr lang="en-IN" altLang="en-US"/>
          </a:p>
          <a:p>
            <a:r>
              <a:rPr lang="en-IN" altLang="en-US"/>
              <a:t>Defines users and roles with simple authentication</a:t>
            </a:r>
            <a:endParaRPr lang="en-IN" altLang="en-US"/>
          </a:p>
          <a:p>
            <a:r>
              <a:rPr lang="en-IN" altLang="en-US"/>
              <a:t>Protect URLs based on roles</a:t>
            </a:r>
            <a:endParaRPr lang="en-IN" altLang="en-US"/>
          </a:p>
          <a:p>
            <a:r>
              <a:rPr lang="en-IN" altLang="en-US"/>
              <a:t>Use JSP tags to hide/show content based on roles</a:t>
            </a:r>
            <a:endParaRPr lang="en-IN" altLang="en-US"/>
          </a:p>
          <a:p>
            <a:r>
              <a:rPr lang="en-IN" altLang="en-US"/>
              <a:t>Store users, password and roles in DB</a:t>
            </a:r>
            <a:endParaRPr lang="en-IN" altLang="en-US"/>
          </a:p>
          <a:p>
            <a:pPr marL="76200" indent="0">
              <a:buNone/>
            </a:pPr>
            <a:r>
              <a:rPr lang="en-IN" altLang="en-US"/>
              <a:t>    (plain text-&gt; encrypted)</a:t>
            </a:r>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3200"/>
              <a:t> Spring Security Model</a:t>
            </a:r>
            <a:endParaRPr lang="en-IN" altLang="en-US" sz="3200"/>
          </a:p>
        </p:txBody>
      </p:sp>
      <p:sp>
        <p:nvSpPr>
          <p:cNvPr id="3" name="Text Placeholder 2"/>
          <p:cNvSpPr/>
          <p:nvPr>
            <p:ph type="body" idx="1"/>
          </p:nvPr>
        </p:nvSpPr>
        <p:spPr>
          <a:xfrm>
            <a:off x="814070" y="1327150"/>
            <a:ext cx="8037830" cy="3145790"/>
          </a:xfrm>
        </p:spPr>
        <p:txBody>
          <a:bodyPr/>
          <a:p>
            <a:r>
              <a:rPr lang="en-IN" altLang="en-US"/>
              <a:t>Spring Security defines framework for security</a:t>
            </a:r>
            <a:endParaRPr lang="en-IN" altLang="en-US"/>
          </a:p>
          <a:p>
            <a:r>
              <a:rPr lang="en-IN" altLang="en-US"/>
              <a:t>Implemented Servlet filters in the background</a:t>
            </a:r>
            <a:endParaRPr lang="en-IN" altLang="en-US"/>
          </a:p>
          <a:p>
            <a:r>
              <a:rPr lang="en-IN" altLang="en-US"/>
              <a:t>Two methof of securing  a Web App:</a:t>
            </a:r>
            <a:endParaRPr lang="en-IN" altLang="en-US"/>
          </a:p>
          <a:p>
            <a:pPr lvl="1"/>
            <a:r>
              <a:rPr lang="en-IN" altLang="en-US"/>
              <a:t>Declarative </a:t>
            </a:r>
            <a:endParaRPr lang="en-IN" altLang="en-US"/>
          </a:p>
          <a:p>
            <a:pPr lvl="1"/>
            <a:r>
              <a:rPr lang="en-IN" altLang="en-US"/>
              <a:t>Programmatic </a:t>
            </a:r>
            <a:r>
              <a:rPr lang="en-IN" altLang="en-US">
                <a:hlinkClick r:id="rId1" action="ppaction://hlinksldjump"/>
              </a:rPr>
              <a:t>(link)</a:t>
            </a:r>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3200"/>
              <a:t>Architecture</a:t>
            </a:r>
            <a:endParaRPr lang="en-IN" altLang="en-US" sz="3200"/>
          </a:p>
        </p:txBody>
      </p:sp>
      <p:sp>
        <p:nvSpPr>
          <p:cNvPr id="3" name="Text Placeholder 2"/>
          <p:cNvSpPr/>
          <p:nvPr>
            <p:ph type="body" idx="1"/>
          </p:nvPr>
        </p:nvSpPr>
        <p:spPr>
          <a:xfrm>
            <a:off x="814070" y="1327150"/>
            <a:ext cx="8037830" cy="3946525"/>
          </a:xfrm>
        </p:spPr>
        <p:txBody>
          <a:bodyPr/>
          <a:p>
            <a:r>
              <a:rPr lang="en-IN" altLang="en-US" sz="2000"/>
              <a:t>This section discusses Spring Security’s high level architecture within Servlet based applications.</a:t>
            </a:r>
            <a:endParaRPr lang="en-IN" altLang="en-US" sz="2000"/>
          </a:p>
          <a:p>
            <a:r>
              <a:rPr lang="en-IN" altLang="en-US" sz="2000"/>
              <a:t>We build on this high level understanding within Authentication, Authorization, Protection Against Exploits.</a:t>
            </a:r>
            <a:endParaRPr lang="en-IN" altLang="en-US" sz="2000"/>
          </a:p>
          <a:p>
            <a:r>
              <a:rPr lang="en-IN" altLang="en-US" sz="2000"/>
              <a:t>Servlets Filters are used to pre-process/ post-process web requests</a:t>
            </a:r>
            <a:endParaRPr lang="en-IN" altLang="en-US" sz="2000"/>
          </a:p>
          <a:p>
            <a:r>
              <a:rPr lang="en-IN" altLang="en-US" sz="2000"/>
              <a:t>Servlet Filters can route web requests based on security Logic</a:t>
            </a:r>
            <a:endParaRPr lang="en-IN" altLang="en-US" sz="2000"/>
          </a:p>
          <a:p>
            <a:r>
              <a:rPr lang="en-IN" altLang="en-US" sz="2000"/>
              <a:t>Spring provides a bulk of security functinality with servlet filters.</a:t>
            </a:r>
            <a:endParaRPr lang="en-IN" altLang="en-US" sz="20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3200"/>
              <a:t>Architecture Continue..</a:t>
            </a:r>
            <a:endParaRPr lang="en-IN" altLang="en-US" sz="32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graphicFrame>
        <p:nvGraphicFramePr>
          <p:cNvPr id="7" name="Object 6"/>
          <p:cNvGraphicFramePr/>
          <p:nvPr/>
        </p:nvGraphicFramePr>
        <p:xfrm>
          <a:off x="324485" y="1275715"/>
          <a:ext cx="1657985" cy="2844800"/>
        </p:xfrm>
        <a:graphic>
          <a:graphicData uri="http://schemas.openxmlformats.org/presentationml/2006/ole">
            <mc:AlternateContent xmlns:mc="http://schemas.openxmlformats.org/markup-compatibility/2006">
              <mc:Choice xmlns:v="urn:schemas-microsoft-com:vml" Requires="v">
                <p:oleObj spid="_x0000_s8" name="" r:id="rId1" imgW="1485900" imgH="2430780" progId="Paint.Picture">
                  <p:embed/>
                </p:oleObj>
              </mc:Choice>
              <mc:Fallback>
                <p:oleObj name="" r:id="rId1" imgW="1485900" imgH="2430780" progId="Paint.Picture">
                  <p:embed/>
                  <p:pic>
                    <p:nvPicPr>
                      <p:cNvPr id="0" name="Picture 7"/>
                      <p:cNvPicPr/>
                      <p:nvPr/>
                    </p:nvPicPr>
                    <p:blipFill>
                      <a:blip r:embed="rId2"/>
                      <a:stretch>
                        <a:fillRect/>
                      </a:stretch>
                    </p:blipFill>
                    <p:spPr>
                      <a:xfrm>
                        <a:off x="324485" y="1275715"/>
                        <a:ext cx="1657985" cy="2844800"/>
                      </a:xfrm>
                      <a:prstGeom prst="rect">
                        <a:avLst/>
                      </a:prstGeom>
                    </p:spPr>
                  </p:pic>
                </p:oleObj>
              </mc:Fallback>
            </mc:AlternateContent>
          </a:graphicData>
        </a:graphic>
      </p:graphicFrame>
      <p:graphicFrame>
        <p:nvGraphicFramePr>
          <p:cNvPr id="9" name="Object 8"/>
          <p:cNvGraphicFramePr/>
          <p:nvPr/>
        </p:nvGraphicFramePr>
        <p:xfrm>
          <a:off x="6625590" y="1059815"/>
          <a:ext cx="1737360" cy="1599565"/>
        </p:xfrm>
        <a:graphic>
          <a:graphicData uri="http://schemas.openxmlformats.org/presentationml/2006/ole">
            <mc:AlternateContent xmlns:mc="http://schemas.openxmlformats.org/markup-compatibility/2006">
              <mc:Choice xmlns:v="urn:schemas-microsoft-com:vml" Requires="v">
                <p:oleObj spid="_x0000_s10" name="" r:id="rId3" imgW="2636520" imgH="2331720" progId="Paint.Picture">
                  <p:embed/>
                </p:oleObj>
              </mc:Choice>
              <mc:Fallback>
                <p:oleObj name="" r:id="rId3" imgW="2636520" imgH="2331720" progId="Paint.Picture">
                  <p:embed/>
                  <p:pic>
                    <p:nvPicPr>
                      <p:cNvPr id="0" name="Picture 9"/>
                      <p:cNvPicPr/>
                      <p:nvPr/>
                    </p:nvPicPr>
                    <p:blipFill>
                      <a:blip r:embed="rId4"/>
                      <a:stretch>
                        <a:fillRect/>
                      </a:stretch>
                    </p:blipFill>
                    <p:spPr>
                      <a:xfrm>
                        <a:off x="6625590" y="1059815"/>
                        <a:ext cx="1737360" cy="1599565"/>
                      </a:xfrm>
                      <a:prstGeom prst="rect">
                        <a:avLst/>
                      </a:prstGeom>
                    </p:spPr>
                  </p:pic>
                </p:oleObj>
              </mc:Fallback>
            </mc:AlternateContent>
          </a:graphicData>
        </a:graphic>
      </p:graphicFrame>
      <p:cxnSp>
        <p:nvCxnSpPr>
          <p:cNvPr id="11" name="Straight Arrow Connector 10"/>
          <p:cNvCxnSpPr/>
          <p:nvPr/>
        </p:nvCxnSpPr>
        <p:spPr>
          <a:xfrm>
            <a:off x="1931670" y="1646555"/>
            <a:ext cx="4655820" cy="0"/>
          </a:xfrm>
          <a:prstGeom prst="straightConnector1">
            <a:avLst/>
          </a:prstGeom>
          <a:ln>
            <a:solidFill>
              <a:srgbClr val="FF0000"/>
            </a:solidFill>
            <a:tailEnd type="arrow" w="med" len="med"/>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1954530" y="2240280"/>
            <a:ext cx="4671060" cy="0"/>
          </a:xfrm>
          <a:prstGeom prst="straightConnector1">
            <a:avLst/>
          </a:prstGeom>
          <a:ln>
            <a:solidFill>
              <a:srgbClr val="FF0000"/>
            </a:solidFill>
            <a:tailEnd type="arrow" w="med" len="med"/>
          </a:ln>
        </p:spPr>
        <p:style>
          <a:lnRef idx="2">
            <a:schemeClr val="dk1"/>
          </a:lnRef>
          <a:fillRef idx="0">
            <a:schemeClr val="dk1"/>
          </a:fillRef>
          <a:effectRef idx="1">
            <a:schemeClr val="dk1"/>
          </a:effectRef>
          <a:fontRef idx="minor">
            <a:schemeClr val="tx1"/>
          </a:fontRef>
        </p:style>
      </p:cxnSp>
      <p:graphicFrame>
        <p:nvGraphicFramePr>
          <p:cNvPr id="14" name="Object 13"/>
          <p:cNvGraphicFramePr/>
          <p:nvPr/>
        </p:nvGraphicFramePr>
        <p:xfrm>
          <a:off x="2339340" y="1275715"/>
          <a:ext cx="1515745" cy="2886075"/>
        </p:xfrm>
        <a:graphic>
          <a:graphicData uri="http://schemas.openxmlformats.org/presentationml/2006/ole">
            <mc:AlternateContent xmlns:mc="http://schemas.openxmlformats.org/markup-compatibility/2006">
              <mc:Choice xmlns:v="urn:schemas-microsoft-com:vml" Requires="v">
                <p:oleObj spid="_x0000_s15" name="" r:id="rId5" imgW="2430780" imgH="4008120" progId="Paint.Picture">
                  <p:embed/>
                </p:oleObj>
              </mc:Choice>
              <mc:Fallback>
                <p:oleObj name="" r:id="rId5" imgW="2430780" imgH="4008120" progId="Paint.Picture">
                  <p:embed/>
                  <p:pic>
                    <p:nvPicPr>
                      <p:cNvPr id="0" name="Picture 14"/>
                      <p:cNvPicPr/>
                      <p:nvPr/>
                    </p:nvPicPr>
                    <p:blipFill>
                      <a:blip r:embed="rId6"/>
                      <a:stretch>
                        <a:fillRect/>
                      </a:stretch>
                    </p:blipFill>
                    <p:spPr>
                      <a:xfrm>
                        <a:off x="2339340" y="1275715"/>
                        <a:ext cx="1515745" cy="2886075"/>
                      </a:xfrm>
                      <a:prstGeom prst="rect">
                        <a:avLst/>
                      </a:prstGeom>
                    </p:spPr>
                  </p:pic>
                </p:oleObj>
              </mc:Fallback>
            </mc:AlternateContent>
          </a:graphicData>
        </a:graphic>
      </p:graphicFrame>
      <p:graphicFrame>
        <p:nvGraphicFramePr>
          <p:cNvPr id="16" name="Object 15"/>
          <p:cNvGraphicFramePr/>
          <p:nvPr/>
        </p:nvGraphicFramePr>
        <p:xfrm>
          <a:off x="4211955" y="2659380"/>
          <a:ext cx="1830070" cy="1555750"/>
        </p:xfrm>
        <a:graphic>
          <a:graphicData uri="http://schemas.openxmlformats.org/presentationml/2006/ole">
            <mc:AlternateContent xmlns:mc="http://schemas.openxmlformats.org/markup-compatibility/2006">
              <mc:Choice xmlns:v="urn:schemas-microsoft-com:vml" Requires="v">
                <p:oleObj spid="_x0000_s17" name="" r:id="rId7" imgW="1828800" imgH="1554480" progId="Paint.Picture">
                  <p:embed/>
                </p:oleObj>
              </mc:Choice>
              <mc:Fallback>
                <p:oleObj name="" r:id="rId7" imgW="1828800" imgH="1554480" progId="Paint.Picture">
                  <p:embed/>
                  <p:pic>
                    <p:nvPicPr>
                      <p:cNvPr id="0" name="Picture 16"/>
                      <p:cNvPicPr/>
                      <p:nvPr/>
                    </p:nvPicPr>
                    <p:blipFill>
                      <a:blip r:embed="rId8"/>
                      <a:stretch>
                        <a:fillRect/>
                      </a:stretch>
                    </p:blipFill>
                    <p:spPr>
                      <a:xfrm>
                        <a:off x="4211955" y="2659380"/>
                        <a:ext cx="1830070" cy="1555750"/>
                      </a:xfrm>
                      <a:prstGeom prst="rect">
                        <a:avLst/>
                      </a:prstGeom>
                    </p:spPr>
                  </p:pic>
                </p:oleObj>
              </mc:Fallback>
            </mc:AlternateContent>
          </a:graphicData>
        </a:graphic>
      </p:graphicFrame>
      <p:graphicFrame>
        <p:nvGraphicFramePr>
          <p:cNvPr id="20" name="Object 19"/>
          <p:cNvGraphicFramePr/>
          <p:nvPr/>
        </p:nvGraphicFramePr>
        <p:xfrm>
          <a:off x="6685915" y="2705100"/>
          <a:ext cx="1685290" cy="1456690"/>
        </p:xfrm>
        <a:graphic>
          <a:graphicData uri="http://schemas.openxmlformats.org/presentationml/2006/ole">
            <mc:AlternateContent xmlns:mc="http://schemas.openxmlformats.org/markup-compatibility/2006">
              <mc:Choice xmlns:v="urn:schemas-microsoft-com:vml" Requires="v">
                <p:oleObj spid="_x0000_s21" name="" r:id="rId9" imgW="1684020" imgH="1455420" progId="Paint.Picture">
                  <p:embed/>
                </p:oleObj>
              </mc:Choice>
              <mc:Fallback>
                <p:oleObj name="" r:id="rId9" imgW="1684020" imgH="1455420" progId="Paint.Picture">
                  <p:embed/>
                  <p:pic>
                    <p:nvPicPr>
                      <p:cNvPr id="0" name="Picture 20"/>
                      <p:cNvPicPr/>
                      <p:nvPr/>
                    </p:nvPicPr>
                    <p:blipFill>
                      <a:blip r:embed="rId10"/>
                      <a:stretch>
                        <a:fillRect/>
                      </a:stretch>
                    </p:blipFill>
                    <p:spPr>
                      <a:xfrm>
                        <a:off x="6685915" y="2705100"/>
                        <a:ext cx="1685290" cy="1456690"/>
                      </a:xfrm>
                      <a:prstGeom prst="rect">
                        <a:avLst/>
                      </a:prstGeom>
                    </p:spPr>
                  </p:pic>
                </p:oleObj>
              </mc:Fallback>
            </mc:AlternateContent>
          </a:graphicData>
        </a:graphic>
      </p:graphicFrame>
      <p:cxnSp>
        <p:nvCxnSpPr>
          <p:cNvPr id="22" name="Straight Arrow Connector 21"/>
          <p:cNvCxnSpPr/>
          <p:nvPr/>
        </p:nvCxnSpPr>
        <p:spPr>
          <a:xfrm>
            <a:off x="3841115" y="3068955"/>
            <a:ext cx="380365" cy="0"/>
          </a:xfrm>
          <a:prstGeom prst="straightConnector1">
            <a:avLst/>
          </a:prstGeom>
          <a:ln>
            <a:solidFill>
              <a:srgbClr val="FF0000"/>
            </a:solidFill>
            <a:tailEnd type="arrow" w="med" len="med"/>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a:off x="6039485" y="3068955"/>
            <a:ext cx="631825" cy="0"/>
          </a:xfrm>
          <a:prstGeom prst="straightConnector1">
            <a:avLst/>
          </a:prstGeom>
          <a:ln>
            <a:solidFill>
              <a:srgbClr val="FF0000"/>
            </a:solidFill>
            <a:tailEnd type="arrow"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a:endCxn id="16" idx="3"/>
          </p:cNvCxnSpPr>
          <p:nvPr/>
        </p:nvCxnSpPr>
        <p:spPr>
          <a:xfrm flipH="1">
            <a:off x="6042025" y="3435985"/>
            <a:ext cx="617855" cy="1270"/>
          </a:xfrm>
          <a:prstGeom prst="straightConnector1">
            <a:avLst/>
          </a:prstGeom>
          <a:ln>
            <a:solidFill>
              <a:srgbClr val="FF0000"/>
            </a:solidFill>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6" idx="1"/>
          </p:cNvCxnSpPr>
          <p:nvPr/>
        </p:nvCxnSpPr>
        <p:spPr>
          <a:xfrm flipH="1">
            <a:off x="3833495" y="3437255"/>
            <a:ext cx="378460" cy="0"/>
          </a:xfrm>
          <a:prstGeom prst="straightConnector1">
            <a:avLst/>
          </a:prstGeom>
          <a:ln>
            <a:solidFill>
              <a:srgbClr val="FF0000"/>
            </a:solidFill>
            <a:tailEnd type="arrow" w="med" len="med"/>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checkerboard(across)">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0-#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checkerboard(across)">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0-#ppt_w/2"/>
                                          </p:val>
                                        </p:tav>
                                        <p:tav tm="100000">
                                          <p:val>
                                            <p:strVal val="#ppt_x"/>
                                          </p:val>
                                        </p:tav>
                                      </p:tavLst>
                                    </p:anim>
                                    <p:anim calcmode="lin" valueType="num">
                                      <p:cBhvr additive="base">
                                        <p:cTn id="4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checkerboard(across)">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1+#ppt_w/2"/>
                                          </p:val>
                                        </p:tav>
                                        <p:tav tm="100000">
                                          <p:val>
                                            <p:strVal val="#ppt_x"/>
                                          </p:val>
                                        </p:tav>
                                      </p:tavLst>
                                    </p:anim>
                                    <p:anim calcmode="lin" valueType="num">
                                      <p:cBhvr additive="base">
                                        <p:cTn id="57"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1+#ppt_w/2"/>
                                          </p:val>
                                        </p:tav>
                                        <p:tav tm="100000">
                                          <p:val>
                                            <p:strVal val="#ppt_x"/>
                                          </p:val>
                                        </p:tav>
                                      </p:tavLst>
                                    </p:anim>
                                    <p:anim calcmode="lin" valueType="num">
                                      <p:cBhvr additive="base">
                                        <p:cTn id="63"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251460" y="51435"/>
            <a:ext cx="8241665" cy="4709795"/>
          </a:xfrm>
          <a:prstGeom prst="rect">
            <a:avLst/>
          </a:prstGeom>
        </p:spPr>
      </p:pic>
      <p:sp>
        <p:nvSpPr>
          <p:cNvPr id="2" name="Oval 1"/>
          <p:cNvSpPr/>
          <p:nvPr/>
        </p:nvSpPr>
        <p:spPr>
          <a:xfrm>
            <a:off x="2483485" y="1347470"/>
            <a:ext cx="360045" cy="360045"/>
          </a:xfrm>
          <a:prstGeom prst="ellipse">
            <a:avLst/>
          </a:prstGeom>
          <a:solidFill>
            <a:srgbClr val="00B0F0"/>
          </a:solidFill>
          <a:ln w="76200"/>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Folded Corner 19"/>
          <p:cNvSpPr/>
          <p:nvPr/>
        </p:nvSpPr>
        <p:spPr>
          <a:xfrm>
            <a:off x="1907540" y="2787650"/>
            <a:ext cx="2009775" cy="698500"/>
          </a:xfrm>
          <a:prstGeom prst="foldedCorner">
            <a:avLst/>
          </a:prstGeom>
          <a:solidFill>
            <a:srgbClr val="00B0F0"/>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b="1">
              <a:sym typeface="+mn-ea"/>
            </a:endParaRPr>
          </a:p>
          <a:p>
            <a:pPr algn="ctr"/>
            <a:r>
              <a:rPr lang="en-IN" altLang="en-US" b="1">
                <a:sym typeface="+mn-ea"/>
              </a:rPr>
              <a:t>Check if user id and passwords are valid</a:t>
            </a:r>
            <a:endParaRPr lang="en-IN" altLang="en-US" b="1"/>
          </a:p>
          <a:p>
            <a:pPr algn="ctr"/>
            <a:endParaRPr lang="en-US" b="1"/>
          </a:p>
        </p:txBody>
      </p:sp>
      <p:sp>
        <p:nvSpPr>
          <p:cNvPr id="24" name="Oval 23"/>
          <p:cNvSpPr/>
          <p:nvPr/>
        </p:nvSpPr>
        <p:spPr>
          <a:xfrm>
            <a:off x="4391660" y="1347470"/>
            <a:ext cx="360045" cy="360045"/>
          </a:xfrm>
          <a:prstGeom prst="ellipse">
            <a:avLst/>
          </a:prstGeom>
          <a:solidFill>
            <a:srgbClr val="00B0F0"/>
          </a:solidFill>
          <a:ln w="76200"/>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Oval 24"/>
          <p:cNvSpPr/>
          <p:nvPr/>
        </p:nvSpPr>
        <p:spPr>
          <a:xfrm>
            <a:off x="5723890" y="1203325"/>
            <a:ext cx="360045" cy="360045"/>
          </a:xfrm>
          <a:prstGeom prst="ellipse">
            <a:avLst/>
          </a:prstGeom>
          <a:solidFill>
            <a:srgbClr val="00B0F0"/>
          </a:solidFill>
          <a:ln w="76200"/>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Oval 25"/>
          <p:cNvSpPr/>
          <p:nvPr/>
        </p:nvSpPr>
        <p:spPr>
          <a:xfrm>
            <a:off x="5723890" y="3651885"/>
            <a:ext cx="360045" cy="360045"/>
          </a:xfrm>
          <a:prstGeom prst="ellipse">
            <a:avLst/>
          </a:prstGeom>
          <a:solidFill>
            <a:srgbClr val="00B0F0"/>
          </a:solidFill>
          <a:ln w="76200"/>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Oval 26"/>
          <p:cNvSpPr/>
          <p:nvPr/>
        </p:nvSpPr>
        <p:spPr>
          <a:xfrm>
            <a:off x="4499610" y="3651885"/>
            <a:ext cx="360045" cy="360045"/>
          </a:xfrm>
          <a:prstGeom prst="ellipse">
            <a:avLst/>
          </a:prstGeom>
          <a:solidFill>
            <a:srgbClr val="00B0F0"/>
          </a:solidFill>
          <a:ln w="76200"/>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Oval 27"/>
          <p:cNvSpPr/>
          <p:nvPr/>
        </p:nvSpPr>
        <p:spPr>
          <a:xfrm>
            <a:off x="4031615" y="2715260"/>
            <a:ext cx="360045" cy="360045"/>
          </a:xfrm>
          <a:prstGeom prst="ellipse">
            <a:avLst/>
          </a:prstGeom>
          <a:solidFill>
            <a:srgbClr val="00B0F0"/>
          </a:solidFill>
          <a:ln w="76200"/>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Oval 28"/>
          <p:cNvSpPr/>
          <p:nvPr/>
        </p:nvSpPr>
        <p:spPr>
          <a:xfrm>
            <a:off x="3851910" y="1059815"/>
            <a:ext cx="360045" cy="360045"/>
          </a:xfrm>
          <a:prstGeom prst="ellipse">
            <a:avLst/>
          </a:prstGeom>
          <a:solidFill>
            <a:srgbClr val="00B0F0"/>
          </a:solidFill>
          <a:ln w="76200"/>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Oval 29"/>
          <p:cNvSpPr/>
          <p:nvPr/>
        </p:nvSpPr>
        <p:spPr>
          <a:xfrm>
            <a:off x="7092315" y="1203960"/>
            <a:ext cx="360045" cy="360045"/>
          </a:xfrm>
          <a:prstGeom prst="ellipse">
            <a:avLst/>
          </a:prstGeom>
          <a:solidFill>
            <a:srgbClr val="00B0F0"/>
          </a:solidFill>
          <a:ln w="76200"/>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Folded Corner 31"/>
          <p:cNvSpPr/>
          <p:nvPr/>
        </p:nvSpPr>
        <p:spPr>
          <a:xfrm>
            <a:off x="5608320" y="699770"/>
            <a:ext cx="2009775" cy="698500"/>
          </a:xfrm>
          <a:prstGeom prst="foldedCorner">
            <a:avLst/>
          </a:prstGeom>
          <a:solidFill>
            <a:srgbClr val="00B0F0"/>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b="1">
                <a:sym typeface="+mn-ea"/>
              </a:rPr>
              <a:t>Does User have autohrized role?</a:t>
            </a:r>
            <a:endParaRPr lang="en-US" b="1"/>
          </a:p>
        </p:txBody>
      </p:sp>
      <p:sp>
        <p:nvSpPr>
          <p:cNvPr id="33" name="Oval 32"/>
          <p:cNvSpPr/>
          <p:nvPr/>
        </p:nvSpPr>
        <p:spPr>
          <a:xfrm>
            <a:off x="7955915" y="771525"/>
            <a:ext cx="360045" cy="360045"/>
          </a:xfrm>
          <a:prstGeom prst="ellipse">
            <a:avLst/>
          </a:prstGeom>
          <a:solidFill>
            <a:srgbClr val="00B0F0"/>
          </a:solidFill>
          <a:ln w="76200"/>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4" name="Oval 33"/>
          <p:cNvSpPr/>
          <p:nvPr/>
        </p:nvSpPr>
        <p:spPr>
          <a:xfrm>
            <a:off x="7955915" y="3651885"/>
            <a:ext cx="360045" cy="360045"/>
          </a:xfrm>
          <a:prstGeom prst="ellipse">
            <a:avLst/>
          </a:prstGeom>
          <a:solidFill>
            <a:srgbClr val="00B0F0"/>
          </a:solidFill>
          <a:ln w="76200"/>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0-#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0-#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12"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0-#ppt_w/2"/>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ppt_x"/>
                                          </p:val>
                                        </p:tav>
                                        <p:tav tm="100000">
                                          <p:val>
                                            <p:strVal val="#ppt_x"/>
                                          </p:val>
                                        </p:tav>
                                      </p:tavLst>
                                    </p:anim>
                                    <p:anim calcmode="lin" valueType="num">
                                      <p:cBhvr additive="base">
                                        <p:cTn id="7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2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fill="hold"/>
                                        <p:tgtEl>
                                          <p:spTgt spid="30"/>
                                        </p:tgtEl>
                                        <p:attrNameLst>
                                          <p:attrName>ppt_x</p:attrName>
                                        </p:attrNameLst>
                                      </p:cBhvr>
                                      <p:tavLst>
                                        <p:tav tm="0">
                                          <p:val>
                                            <p:strVal val="0-#ppt_w/2"/>
                                          </p:val>
                                        </p:tav>
                                        <p:tav tm="100000">
                                          <p:val>
                                            <p:strVal val="#ppt_x"/>
                                          </p:val>
                                        </p:tav>
                                      </p:tavLst>
                                    </p:anim>
                                    <p:anim calcmode="lin" valueType="num">
                                      <p:cBhvr additive="base">
                                        <p:cTn id="8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9"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anim calcmode="lin" valueType="num">
                                      <p:cBhvr additive="base">
                                        <p:cTn id="97" dur="500" fill="hold"/>
                                        <p:tgtEl>
                                          <p:spTgt spid="32"/>
                                        </p:tgtEl>
                                        <p:attrNameLst>
                                          <p:attrName>ppt_x</p:attrName>
                                        </p:attrNameLst>
                                      </p:cBhvr>
                                      <p:tavLst>
                                        <p:tav tm="0">
                                          <p:val>
                                            <p:strVal val="0-#ppt_w/2"/>
                                          </p:val>
                                        </p:tav>
                                        <p:tav tm="100000">
                                          <p:val>
                                            <p:strVal val="#ppt_x"/>
                                          </p:val>
                                        </p:tav>
                                      </p:tavLst>
                                    </p:anim>
                                    <p:anim calcmode="lin" valueType="num">
                                      <p:cBhvr additive="base">
                                        <p:cTn id="9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3"/>
                                        </p:tgtEl>
                                        <p:attrNameLst>
                                          <p:attrName>style.visibility</p:attrName>
                                        </p:attrNameLst>
                                      </p:cBhvr>
                                      <p:to>
                                        <p:strVal val="visible"/>
                                      </p:to>
                                    </p:set>
                                    <p:anim calcmode="lin" valueType="num">
                                      <p:cBhvr additive="base">
                                        <p:cTn id="107" dur="500" fill="hold"/>
                                        <p:tgtEl>
                                          <p:spTgt spid="33"/>
                                        </p:tgtEl>
                                        <p:attrNameLst>
                                          <p:attrName>ppt_x</p:attrName>
                                        </p:attrNameLst>
                                      </p:cBhvr>
                                      <p:tavLst>
                                        <p:tav tm="0">
                                          <p:val>
                                            <p:strVal val="#ppt_x"/>
                                          </p:val>
                                        </p:tav>
                                        <p:tav tm="100000">
                                          <p:val>
                                            <p:strVal val="#ppt_x"/>
                                          </p:val>
                                        </p:tav>
                                      </p:tavLst>
                                    </p:anim>
                                    <p:anim calcmode="lin" valueType="num">
                                      <p:cBhvr additive="base">
                                        <p:cTn id="10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1" fill="hold" grpId="0" nodeType="clickEffect">
                                  <p:stCondLst>
                                    <p:cond delay="0"/>
                                  </p:stCondLst>
                                  <p:childTnLst>
                                    <p:set>
                                      <p:cBhvr>
                                        <p:cTn id="116" dur="1" fill="hold">
                                          <p:stCondLst>
                                            <p:cond delay="0"/>
                                          </p:stCondLst>
                                        </p:cTn>
                                        <p:tgtEl>
                                          <p:spTgt spid="34"/>
                                        </p:tgtEl>
                                        <p:attrNameLst>
                                          <p:attrName>style.visibility</p:attrName>
                                        </p:attrNameLst>
                                      </p:cBhvr>
                                      <p:to>
                                        <p:strVal val="visible"/>
                                      </p:to>
                                    </p:set>
                                    <p:anim calcmode="lin" valueType="num">
                                      <p:cBhvr additive="base">
                                        <p:cTn id="117" dur="500" fill="hold"/>
                                        <p:tgtEl>
                                          <p:spTgt spid="34"/>
                                        </p:tgtEl>
                                        <p:attrNameLst>
                                          <p:attrName>ppt_x</p:attrName>
                                        </p:attrNameLst>
                                      </p:cBhvr>
                                      <p:tavLst>
                                        <p:tav tm="0">
                                          <p:val>
                                            <p:strVal val="#ppt_x"/>
                                          </p:val>
                                        </p:tav>
                                        <p:tav tm="100000">
                                          <p:val>
                                            <p:strVal val="#ppt_x"/>
                                          </p:val>
                                        </p:tav>
                                      </p:tavLst>
                                    </p:anim>
                                    <p:anim calcmode="lin" valueType="num">
                                      <p:cBhvr additive="base">
                                        <p:cTn id="11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0" grpId="0" animBg="1"/>
      <p:bldP spid="20" grpId="1" animBg="1"/>
      <p:bldP spid="29" grpId="0" bldLvl="0" animBg="1"/>
      <p:bldP spid="29" grpId="1" bldLvl="0" animBg="1"/>
      <p:bldP spid="30" grpId="0" bldLvl="0" animBg="1"/>
      <p:bldP spid="30" grpId="1" bldLvl="0" animBg="1"/>
      <p:bldP spid="32" grpId="0" bldLvl="0" animBg="1"/>
      <p:bldP spid="32" grpId="1" bldLvl="0" animBg="1"/>
      <p:bldP spid="33" grpId="0" bldLvl="0" animBg="1"/>
      <p:bldP spid="33" grpId="1" bldLvl="0" animBg="1"/>
      <p:bldP spid="34" grpId="0" bldLvl="0" animBg="1"/>
      <p:bldP spid="34" grpId="1"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3200"/>
              <a:t>Security Concpets</a:t>
            </a:r>
            <a:endParaRPr lang="en-IN" altLang="en-US" sz="3200"/>
          </a:p>
        </p:txBody>
      </p:sp>
      <p:sp>
        <p:nvSpPr>
          <p:cNvPr id="3" name="Text Placeholder 2"/>
          <p:cNvSpPr/>
          <p:nvPr>
            <p:ph type="body" idx="1"/>
          </p:nvPr>
        </p:nvSpPr>
        <p:spPr>
          <a:xfrm>
            <a:off x="814070" y="1327150"/>
            <a:ext cx="8037830" cy="3145790"/>
          </a:xfrm>
        </p:spPr>
        <p:txBody>
          <a:bodyPr/>
          <a:p>
            <a:r>
              <a:rPr lang="en-IN" altLang="en-US"/>
              <a:t>Authentications</a:t>
            </a:r>
            <a:endParaRPr lang="en-IN" altLang="en-US"/>
          </a:p>
          <a:p>
            <a:pPr lvl="1"/>
            <a:r>
              <a:rPr lang="en-IN" altLang="en-US"/>
              <a:t>Check user  id and password with credentials stored in app/db</a:t>
            </a:r>
            <a:endParaRPr lang="en-IN" altLang="en-US"/>
          </a:p>
          <a:p>
            <a:r>
              <a:rPr lang="en-IN" altLang="en-US"/>
              <a:t>Authorization </a:t>
            </a:r>
            <a:endParaRPr lang="en-IN" altLang="en-US"/>
          </a:p>
          <a:p>
            <a:pPr lvl="1"/>
            <a:r>
              <a:rPr lang="en-IN" altLang="en-US"/>
              <a:t>Check to see if user has an authorize role </a:t>
            </a:r>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3200"/>
              <a:t>Declarative Security</a:t>
            </a:r>
            <a:endParaRPr lang="en-IN" altLang="en-US" sz="3200"/>
          </a:p>
        </p:txBody>
      </p:sp>
      <p:sp>
        <p:nvSpPr>
          <p:cNvPr id="3" name="Text Placeholder 2"/>
          <p:cNvSpPr/>
          <p:nvPr>
            <p:ph type="body" idx="1"/>
          </p:nvPr>
        </p:nvSpPr>
        <p:spPr>
          <a:xfrm>
            <a:off x="814070" y="1327150"/>
            <a:ext cx="8037830" cy="3145790"/>
          </a:xfrm>
        </p:spPr>
        <p:txBody>
          <a:bodyPr/>
          <a:p>
            <a:r>
              <a:rPr lang="en-IN" altLang="en-US"/>
              <a:t>Define application’s  security constraints in configuration </a:t>
            </a:r>
            <a:endParaRPr lang="en-IN" altLang="en-US"/>
          </a:p>
          <a:p>
            <a:pPr lvl="1"/>
            <a:r>
              <a:rPr lang="en-IN" altLang="en-US"/>
              <a:t>All java config (@Configuration, no xml)</a:t>
            </a:r>
            <a:endParaRPr lang="en-IN" altLang="en-US"/>
          </a:p>
          <a:p>
            <a:pPr lvl="1"/>
            <a:r>
              <a:rPr lang="en-IN" altLang="en-US"/>
              <a:t>Or Spring XML config</a:t>
            </a:r>
            <a:endParaRPr lang="en-IN" altLang="en-US"/>
          </a:p>
          <a:p>
            <a:r>
              <a:rPr lang="en-IN" altLang="en-US"/>
              <a:t>Provides separation of concerns between application code and security.</a:t>
            </a:r>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4004</Words>
  <Application>WPS Presentation</Application>
  <PresentationFormat/>
  <Paragraphs>133</Paragraphs>
  <Slides>16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16</vt:i4>
      </vt:variant>
    </vt:vector>
  </HeadingPairs>
  <TitlesOfParts>
    <vt:vector size="32" baseType="lpstr">
      <vt:lpstr>Arial</vt:lpstr>
      <vt:lpstr>SimSun</vt:lpstr>
      <vt:lpstr>Wingdings</vt:lpstr>
      <vt:lpstr>Arial</vt:lpstr>
      <vt:lpstr>Roboto Condensed</vt:lpstr>
      <vt:lpstr>Roboto Condensed Light</vt:lpstr>
      <vt:lpstr>Arvo</vt:lpstr>
      <vt:lpstr>Microsoft YaHei</vt:lpstr>
      <vt:lpstr>Arial Unicode MS</vt:lpstr>
      <vt:lpstr>Wide Latin</vt:lpstr>
      <vt:lpstr>Salerio template</vt:lpstr>
      <vt:lpstr>Paint.Picture</vt:lpstr>
      <vt:lpstr>Paint.Picture</vt:lpstr>
      <vt:lpstr>Paint.Picture</vt:lpstr>
      <vt:lpstr>Paint.Picture</vt:lpstr>
      <vt:lpstr>Paint.Picture</vt:lpstr>
      <vt:lpstr>PowerPoint 演示文稿</vt:lpstr>
      <vt:lpstr>Overview</vt:lpstr>
      <vt:lpstr>You will learn how to ...</vt:lpstr>
      <vt:lpstr> Spring Security Model</vt:lpstr>
      <vt:lpstr>Architecture</vt:lpstr>
      <vt:lpstr>Architecture Continue..</vt:lpstr>
      <vt:lpstr>PowerPoint 演示文稿</vt:lpstr>
      <vt:lpstr>Security Concpets</vt:lpstr>
      <vt:lpstr>Declarative Security</vt:lpstr>
      <vt:lpstr>Programmatic Security</vt:lpstr>
      <vt:lpstr>Different Login Methods</vt:lpstr>
      <vt:lpstr>Authentication &amp; Authorization</vt:lpstr>
      <vt:lpstr> Declarative Security Versus Programmatic Security</vt:lpstr>
      <vt:lpstr>Reactive vs. imperative programming with Java</vt:lpstr>
      <vt:lpstr>HELLO!</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
  <cp:lastModifiedBy>visha</cp:lastModifiedBy>
  <cp:revision>21</cp:revision>
  <dcterms:created xsi:type="dcterms:W3CDTF">2022-08-24T15:22:00Z</dcterms:created>
  <dcterms:modified xsi:type="dcterms:W3CDTF">2022-10-29T03:34:17Z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9A4ACE985F694EE3BF880DF8C9E1D609</vt:lpwstr>
  </property>
  <property fmtid="{D5CDD505-2E9C-101B-9397-08002B2CF9AE}" pid="3" name="KSOProductBuildVer">
    <vt:lpwstr>1033-11.2.0.11380</vt:lpwstr>
  </property>
</Properties>
</file>