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67" r:id="rId3"/>
    <p:sldMasterId id="2147483675" r:id="rId4"/>
    <p:sldMasterId id="2147483679" r:id="rId5"/>
  </p:sldMasterIdLst>
  <p:notesMasterIdLst>
    <p:notesMasterId r:id="rId21"/>
  </p:notesMasterIdLst>
  <p:sldIdLst>
    <p:sldId id="305" r:id="rId6"/>
    <p:sldId id="295" r:id="rId7"/>
    <p:sldId id="319" r:id="rId8"/>
    <p:sldId id="306" r:id="rId9"/>
    <p:sldId id="309" r:id="rId10"/>
    <p:sldId id="310" r:id="rId11"/>
    <p:sldId id="318" r:id="rId12"/>
    <p:sldId id="313" r:id="rId13"/>
    <p:sldId id="326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8604" autoAdjust="0"/>
  </p:normalViewPr>
  <p:slideViewPr>
    <p:cSldViewPr>
      <p:cViewPr varScale="1">
        <p:scale>
          <a:sx n="72" d="100"/>
          <a:sy n="72" d="100"/>
        </p:scale>
        <p:origin x="-88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527122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A86DE-1643-4F4A-BDC7-658DF80977A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69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1066"/>
            <a:ext cx="12191999" cy="1408175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22137" y="6290052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1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44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ghtblue hea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390"/>
          <a:stretch/>
        </p:blipFill>
        <p:spPr>
          <a:xfrm>
            <a:off x="-1183" y="1"/>
            <a:ext cx="12191283" cy="1085134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41" t="12377" r="4701" b="12946"/>
          <a:stretch/>
        </p:blipFill>
        <p:spPr>
          <a:xfrm>
            <a:off x="10208834" y="6487701"/>
            <a:ext cx="1802244" cy="314873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7604" y="1370430"/>
            <a:ext cx="10936794" cy="4979472"/>
          </a:xfrm>
          <a:prstGeom prst="rect">
            <a:avLst/>
          </a:prstGeom>
        </p:spPr>
        <p:txBody>
          <a:bodyPr/>
          <a:lstStyle>
            <a:lvl1pPr marL="225425" indent="-225425">
              <a:spcBef>
                <a:spcPts val="0"/>
              </a:spcBef>
              <a:spcAft>
                <a:spcPts val="300"/>
              </a:spcAft>
              <a:defRPr sz="2000" b="1">
                <a:latin typeface="Arial" pitchFamily="34" charset="0"/>
              </a:defRPr>
            </a:lvl1pPr>
            <a:lvl2pPr marL="688975" indent="-198438">
              <a:spcBef>
                <a:spcPts val="0"/>
              </a:spcBef>
              <a:spcAft>
                <a:spcPts val="300"/>
              </a:spcAft>
              <a:defRPr sz="1800">
                <a:latin typeface="Arial" pitchFamily="34" charset="0"/>
              </a:defRPr>
            </a:lvl2pPr>
            <a:lvl3pPr marL="1139825" indent="-158750">
              <a:spcBef>
                <a:spcPts val="0"/>
              </a:spcBef>
              <a:spcAft>
                <a:spcPts val="300"/>
              </a:spcAft>
              <a:defRPr sz="1600">
                <a:latin typeface="Arial" pitchFamily="34" charset="0"/>
              </a:defRPr>
            </a:lvl3pPr>
            <a:lvl4pPr marL="1662113" indent="-190500">
              <a:spcBef>
                <a:spcPts val="0"/>
              </a:spcBef>
              <a:spcAft>
                <a:spcPts val="300"/>
              </a:spcAft>
              <a:defRPr sz="1400">
                <a:latin typeface="Arial" pitchFamily="34" charset="0"/>
              </a:defRPr>
            </a:lvl4pPr>
            <a:lvl5pPr marL="2114550" indent="-152400">
              <a:spcBef>
                <a:spcPts val="0"/>
              </a:spcBef>
              <a:spcAft>
                <a:spcPts val="300"/>
              </a:spcAft>
              <a:defRPr sz="120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7604" y="0"/>
            <a:ext cx="10936794" cy="84244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238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644" y="1524003"/>
            <a:ext cx="11192256" cy="47929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09930" indent="-209930">
              <a:spcBef>
                <a:spcPts val="0"/>
              </a:spcBef>
              <a:spcAft>
                <a:spcPts val="280"/>
              </a:spcAft>
              <a:defRPr sz="2300" b="1">
                <a:latin typeface="Arial" pitchFamily="34" charset="0"/>
              </a:defRPr>
            </a:lvl1pPr>
            <a:lvl2pPr marL="638663" indent="-181841">
              <a:spcBef>
                <a:spcPts val="0"/>
              </a:spcBef>
              <a:spcAft>
                <a:spcPts val="280"/>
              </a:spcAft>
              <a:defRPr sz="2000">
                <a:latin typeface="Arial" pitchFamily="34" charset="0"/>
              </a:defRPr>
            </a:lvl2pPr>
            <a:lvl3pPr marL="1061479" indent="-147839">
              <a:spcBef>
                <a:spcPts val="0"/>
              </a:spcBef>
              <a:spcAft>
                <a:spcPts val="280"/>
              </a:spcAft>
              <a:defRPr sz="1800">
                <a:latin typeface="Arial" pitchFamily="34" charset="0"/>
              </a:defRPr>
            </a:lvl3pPr>
            <a:lvl4pPr marL="1543432" indent="-172971">
              <a:spcBef>
                <a:spcPts val="0"/>
              </a:spcBef>
              <a:spcAft>
                <a:spcPts val="280"/>
              </a:spcAft>
              <a:defRPr sz="1600">
                <a:latin typeface="Arial" pitchFamily="34" charset="0"/>
              </a:defRPr>
            </a:lvl4pPr>
            <a:lvl5pPr marL="1969205" indent="-141924">
              <a:spcBef>
                <a:spcPts val="0"/>
              </a:spcBef>
              <a:spcAft>
                <a:spcPts val="280"/>
              </a:spcAft>
              <a:defRPr sz="150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91802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4983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 Layout - Graphic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02647" y="1524003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502647" y="4083356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70756" y="1524922"/>
            <a:ext cx="5418329" cy="2233738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8806" marR="0" indent="-118806" algn="l" defTabSz="456941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8806">
              <a:spcBef>
                <a:spcPts val="251"/>
              </a:spcBef>
              <a:buFont typeface="Arial" pitchFamily="34" charset="0"/>
              <a:buChar char="–"/>
              <a:defRPr sz="1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8806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8806">
              <a:spcBef>
                <a:spcPts val="151"/>
              </a:spcBef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First Bullet, 24-pt Arial (Use 28 pt bold                       if headline)</a:t>
            </a:r>
          </a:p>
          <a:p>
            <a:pPr lvl="1"/>
            <a:r>
              <a:rPr lang="en-US" dirty="0"/>
              <a:t>Second bullet point, 20-pt Arial</a:t>
            </a:r>
          </a:p>
          <a:p>
            <a:pPr lvl="2"/>
            <a:r>
              <a:rPr lang="en-US" dirty="0"/>
              <a:t>Third bullet point, 18-pt Arial</a:t>
            </a:r>
          </a:p>
          <a:p>
            <a:pPr lvl="3"/>
            <a:r>
              <a:rPr lang="en-US" dirty="0"/>
              <a:t>Fourth bullet point, 14-pt Arial</a:t>
            </a:r>
          </a:p>
          <a:p>
            <a:pPr lvl="3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270756" y="4083244"/>
            <a:ext cx="5418329" cy="2233738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8806" marR="0" indent="-118806" algn="l" defTabSz="456941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8806">
              <a:spcBef>
                <a:spcPts val="251"/>
              </a:spcBef>
              <a:buFont typeface="Arial" pitchFamily="34" charset="0"/>
              <a:buChar char="–"/>
              <a:defRPr sz="1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8806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8806">
              <a:spcBef>
                <a:spcPts val="151"/>
              </a:spcBef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First Bullet, 24-pt Arial (Use 28 pt Bold                        if headline)</a:t>
            </a:r>
          </a:p>
          <a:p>
            <a:pPr lvl="1"/>
            <a:r>
              <a:rPr lang="en-US" dirty="0"/>
              <a:t>Second bullet point, 20-pt Arial</a:t>
            </a:r>
          </a:p>
          <a:p>
            <a:pPr lvl="2"/>
            <a:r>
              <a:rPr lang="en-US" dirty="0"/>
              <a:t>Third bullet point, 18-pt Arial</a:t>
            </a:r>
          </a:p>
          <a:p>
            <a:pPr lvl="3"/>
            <a:r>
              <a:rPr lang="en-US" dirty="0"/>
              <a:t>Fourth bullet point, 14-pt Arial</a:t>
            </a:r>
          </a:p>
          <a:p>
            <a:pPr lvl="3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306288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Layou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02647" y="1524003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502647" y="4083356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3" hasCustomPrompt="1"/>
          </p:nvPr>
        </p:nvSpPr>
        <p:spPr>
          <a:xfrm>
            <a:off x="6278902" y="1530862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4" hasCustomPrompt="1"/>
          </p:nvPr>
        </p:nvSpPr>
        <p:spPr>
          <a:xfrm>
            <a:off x="6278902" y="4090216"/>
            <a:ext cx="5418329" cy="2234651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4235" indent="-114235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4235">
              <a:spcBef>
                <a:spcPts val="251"/>
              </a:spcBef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4235">
              <a:spcBef>
                <a:spcPts val="200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4235">
              <a:spcBef>
                <a:spcPts val="151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</p:spTree>
    <p:extLst>
      <p:ext uri="{BB962C8B-B14F-4D97-AF65-F5344CB8AC3E}">
        <p14:creationId xmlns:p14="http://schemas.microsoft.com/office/powerpoint/2010/main" xmlns="" val="320251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6" y="1976289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2" indent="-106442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65" indent="-106442">
              <a:spcBef>
                <a:spcPts val="233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30" indent="-106442">
              <a:spcBef>
                <a:spcPts val="187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095" indent="-106442">
              <a:spcBef>
                <a:spcPts val="140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00" b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800" b="1"/>
            </a:lvl2pPr>
            <a:lvl3pPr marL="851548" indent="0">
              <a:buNone/>
              <a:defRPr sz="1700" b="1"/>
            </a:lvl3pPr>
            <a:lvl4pPr marL="1277322" indent="0">
              <a:buNone/>
              <a:defRPr sz="1500" b="1"/>
            </a:lvl4pPr>
            <a:lvl5pPr marL="1703096" indent="0">
              <a:buNone/>
              <a:defRPr sz="1500" b="1"/>
            </a:lvl5pPr>
            <a:lvl6pPr marL="2128872" indent="0">
              <a:buNone/>
              <a:defRPr sz="1500" b="1"/>
            </a:lvl6pPr>
            <a:lvl7pPr marL="2554644" indent="0">
              <a:buNone/>
              <a:defRPr sz="1500" b="1"/>
            </a:lvl7pPr>
            <a:lvl8pPr marL="2980417" indent="0">
              <a:buNone/>
              <a:defRPr sz="1500" b="1"/>
            </a:lvl8pPr>
            <a:lvl9pPr marL="3406194" indent="0">
              <a:buNone/>
              <a:defRPr sz="1500" b="1"/>
            </a:lvl9pPr>
          </a:lstStyle>
          <a:p>
            <a:pPr lvl="0"/>
            <a:r>
              <a:rPr lang="en-US" dirty="0"/>
              <a:t>Header, Arial 28-pt bold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265095" y="5930587"/>
            <a:ext cx="5419331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100"/>
            </a:lvl2pPr>
            <a:lvl3pPr marL="851548" indent="0">
              <a:buNone/>
              <a:defRPr sz="900"/>
            </a:lvl3pPr>
            <a:lvl4pPr marL="1277322" indent="0">
              <a:buNone/>
              <a:defRPr sz="800"/>
            </a:lvl4pPr>
            <a:lvl5pPr marL="1703096" indent="0">
              <a:buNone/>
              <a:defRPr sz="800"/>
            </a:lvl5pPr>
            <a:lvl6pPr marL="2128872" indent="0">
              <a:buNone/>
              <a:defRPr sz="800"/>
            </a:lvl6pPr>
            <a:lvl7pPr marL="2554644" indent="0">
              <a:buNone/>
              <a:defRPr sz="800"/>
            </a:lvl7pPr>
            <a:lvl8pPr marL="2980417" indent="0">
              <a:buNone/>
              <a:defRPr sz="800"/>
            </a:lvl8pPr>
            <a:lvl9pPr marL="3406194" indent="0">
              <a:buNone/>
              <a:defRPr sz="800"/>
            </a:lvl9pPr>
          </a:lstStyle>
          <a:p>
            <a:pPr lvl="0"/>
            <a:r>
              <a:rPr lang="en-US" dirty="0"/>
              <a:t>Use this space for additional information or to insert a footnote.                     </a:t>
            </a:r>
            <a:br>
              <a:rPr lang="en-US" dirty="0"/>
            </a:br>
            <a:r>
              <a:rPr lang="en-US" dirty="0"/>
              <a:t>Arial 12-pt, Italic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6266318" y="1976289"/>
            <a:ext cx="5422763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2" indent="-106442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65" indent="-106442">
              <a:spcBef>
                <a:spcPts val="233"/>
              </a:spcBef>
              <a:buFont typeface="Arial" pitchFamily="34" charset="0"/>
              <a:buChar char="-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30" indent="-106442">
              <a:spcBef>
                <a:spcPts val="187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095" indent="-106442">
              <a:spcBef>
                <a:spcPts val="140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or picture. </a:t>
            </a:r>
          </a:p>
          <a:p>
            <a:pPr lvl="1"/>
            <a:r>
              <a:rPr lang="en-US" dirty="0"/>
              <a:t>Second level,14 pt-Arial</a:t>
            </a:r>
          </a:p>
          <a:p>
            <a:pPr lvl="2"/>
            <a:r>
              <a:rPr lang="en-US" dirty="0"/>
              <a:t>Third level, 13 pt-Arial</a:t>
            </a:r>
          </a:p>
          <a:p>
            <a:pPr lvl="3"/>
            <a:r>
              <a:rPr lang="en-US" dirty="0"/>
              <a:t>Fourth level, 11-pt Arial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261660" y="1529360"/>
            <a:ext cx="5422763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00" b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800" b="1"/>
            </a:lvl2pPr>
            <a:lvl3pPr marL="851548" indent="0">
              <a:buNone/>
              <a:defRPr sz="1700" b="1"/>
            </a:lvl3pPr>
            <a:lvl4pPr marL="1277322" indent="0">
              <a:buNone/>
              <a:defRPr sz="1500" b="1"/>
            </a:lvl4pPr>
            <a:lvl5pPr marL="1703096" indent="0">
              <a:buNone/>
              <a:defRPr sz="1500" b="1"/>
            </a:lvl5pPr>
            <a:lvl6pPr marL="2128872" indent="0">
              <a:buNone/>
              <a:defRPr sz="1500" b="1"/>
            </a:lvl6pPr>
            <a:lvl7pPr marL="2554644" indent="0">
              <a:buNone/>
              <a:defRPr sz="1500" b="1"/>
            </a:lvl7pPr>
            <a:lvl8pPr marL="2980417" indent="0">
              <a:buNone/>
              <a:defRPr sz="1500" b="1"/>
            </a:lvl8pPr>
            <a:lvl9pPr marL="3406194" indent="0">
              <a:buNone/>
              <a:defRPr sz="1500" b="1"/>
            </a:lvl9pPr>
          </a:lstStyle>
          <a:p>
            <a:pPr lvl="0"/>
            <a:r>
              <a:rPr lang="en-US" dirty="0"/>
              <a:t>Header, Arial 28-pt bold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7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100"/>
            </a:lvl2pPr>
            <a:lvl3pPr marL="851548" indent="0">
              <a:buNone/>
              <a:defRPr sz="900"/>
            </a:lvl3pPr>
            <a:lvl4pPr marL="1277322" indent="0">
              <a:buNone/>
              <a:defRPr sz="800"/>
            </a:lvl4pPr>
            <a:lvl5pPr marL="1703096" indent="0">
              <a:buNone/>
              <a:defRPr sz="800"/>
            </a:lvl5pPr>
            <a:lvl6pPr marL="2128872" indent="0">
              <a:buNone/>
              <a:defRPr sz="800"/>
            </a:lvl6pPr>
            <a:lvl7pPr marL="2554644" indent="0">
              <a:buNone/>
              <a:defRPr sz="800"/>
            </a:lvl7pPr>
            <a:lvl8pPr marL="2980417" indent="0">
              <a:buNone/>
              <a:defRPr sz="800"/>
            </a:lvl8pPr>
            <a:lvl9pPr marL="3406194" indent="0">
              <a:buNone/>
              <a:defRPr sz="800"/>
            </a:lvl9pPr>
          </a:lstStyle>
          <a:p>
            <a:pPr lvl="0"/>
            <a:r>
              <a:rPr lang="en-US" dirty="0"/>
              <a:t>Use this space for additional information or to insert a footnote.                      </a:t>
            </a:r>
            <a:br>
              <a:rPr lang="en-US" dirty="0"/>
            </a:br>
            <a:r>
              <a:rPr lang="en-US" dirty="0"/>
              <a:t>Arial 12-pt, Italic</a:t>
            </a:r>
          </a:p>
        </p:txBody>
      </p:sp>
      <p:sp>
        <p:nvSpPr>
          <p:cNvPr id="22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83330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6" y="1976289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2" indent="-106442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65" indent="-106442">
              <a:spcBef>
                <a:spcPts val="233"/>
              </a:spcBef>
              <a:buFont typeface="Arial" pitchFamily="34" charset="0"/>
              <a:buChar char="-"/>
              <a:defRPr sz="1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30" indent="-106442">
              <a:spcBef>
                <a:spcPts val="187"/>
              </a:spcBef>
              <a:buFont typeface="Courier New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095" indent="-106442">
              <a:spcBef>
                <a:spcPts val="140"/>
              </a:spcBef>
              <a:buFont typeface="Wingdings" pitchFamily="2" charset="2"/>
              <a:buChar char="§"/>
              <a:defRPr sz="9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00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This area can be used to insert a chart, spreadsheet,               or picture. </a:t>
            </a:r>
          </a:p>
          <a:p>
            <a:pPr lvl="1"/>
            <a:r>
              <a:rPr lang="en-US" dirty="0"/>
              <a:t>Second level,11 pt-Arial</a:t>
            </a:r>
          </a:p>
          <a:p>
            <a:pPr lvl="2"/>
            <a:r>
              <a:rPr lang="en-US" dirty="0"/>
              <a:t>Third level, 10 pt-Arial</a:t>
            </a:r>
          </a:p>
          <a:p>
            <a:pPr lvl="3"/>
            <a:r>
              <a:rPr lang="en-US" dirty="0"/>
              <a:t>Fourth level, 9-pt Arial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00" b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800" b="1"/>
            </a:lvl2pPr>
            <a:lvl3pPr marL="851548" indent="0">
              <a:buNone/>
              <a:defRPr sz="1700" b="1"/>
            </a:lvl3pPr>
            <a:lvl4pPr marL="1277322" indent="0">
              <a:buNone/>
              <a:defRPr sz="1500" b="1"/>
            </a:lvl4pPr>
            <a:lvl5pPr marL="1703096" indent="0">
              <a:buNone/>
              <a:defRPr sz="1500" b="1"/>
            </a:lvl5pPr>
            <a:lvl6pPr marL="2128872" indent="0">
              <a:buNone/>
              <a:defRPr sz="1500" b="1"/>
            </a:lvl6pPr>
            <a:lvl7pPr marL="2554644" indent="0">
              <a:buNone/>
              <a:defRPr sz="1500" b="1"/>
            </a:lvl7pPr>
            <a:lvl8pPr marL="2980417" indent="0">
              <a:buNone/>
              <a:defRPr sz="1500" b="1"/>
            </a:lvl8pPr>
            <a:lvl9pPr marL="3406194" indent="0">
              <a:buNone/>
              <a:defRPr sz="1500" b="1"/>
            </a:lvl9pPr>
          </a:lstStyle>
          <a:p>
            <a:pPr lvl="0"/>
            <a:r>
              <a:rPr lang="en-US" dirty="0"/>
              <a:t>Header, Arial 28-pt bold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7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74" indent="0">
              <a:buNone/>
              <a:defRPr sz="1100"/>
            </a:lvl2pPr>
            <a:lvl3pPr marL="851548" indent="0">
              <a:buNone/>
              <a:defRPr sz="900"/>
            </a:lvl3pPr>
            <a:lvl4pPr marL="1277322" indent="0">
              <a:buNone/>
              <a:defRPr sz="800"/>
            </a:lvl4pPr>
            <a:lvl5pPr marL="1703096" indent="0">
              <a:buNone/>
              <a:defRPr sz="800"/>
            </a:lvl5pPr>
            <a:lvl6pPr marL="2128872" indent="0">
              <a:buNone/>
              <a:defRPr sz="800"/>
            </a:lvl6pPr>
            <a:lvl7pPr marL="2554644" indent="0">
              <a:buNone/>
              <a:defRPr sz="800"/>
            </a:lvl7pPr>
            <a:lvl8pPr marL="2980417" indent="0">
              <a:buNone/>
              <a:defRPr sz="800"/>
            </a:lvl8pPr>
            <a:lvl9pPr marL="3406194" indent="0">
              <a:buNone/>
              <a:defRPr sz="800"/>
            </a:lvl9pPr>
          </a:lstStyle>
          <a:p>
            <a:pPr lvl="0"/>
            <a:r>
              <a:rPr lang="en-US" dirty="0"/>
              <a:t>Use this space for additional information or to insert a footnote.                      </a:t>
            </a:r>
            <a:br>
              <a:rPr lang="en-US" dirty="0"/>
            </a:br>
            <a:r>
              <a:rPr lang="en-US" dirty="0"/>
              <a:t>Arial 12-pt, Italic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70756" y="1524923"/>
            <a:ext cx="5418329" cy="4799943"/>
          </a:xfrm>
          <a:prstGeom prst="rect">
            <a:avLst/>
          </a:prstGeom>
        </p:spPr>
        <p:txBody>
          <a:bodyPr lIns="0" tIns="45695" rIns="0" bIns="45695">
            <a:normAutofit/>
          </a:bodyPr>
          <a:lstStyle>
            <a:lvl1pPr marL="118806" marR="0" indent="-118806" algn="l" defTabSz="456941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70" indent="-118806">
              <a:spcBef>
                <a:spcPts val="251"/>
              </a:spcBef>
              <a:buFont typeface="Arial" pitchFamily="34" charset="0"/>
              <a:buChar char="–"/>
              <a:defRPr sz="1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33" indent="-118806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297" indent="-118806">
              <a:spcBef>
                <a:spcPts val="151"/>
              </a:spcBef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First Bullet, 24-pt Arial (Use 28 pt bold                       if headline)</a:t>
            </a:r>
          </a:p>
          <a:p>
            <a:pPr lvl="1"/>
            <a:r>
              <a:rPr lang="en-US" dirty="0"/>
              <a:t>Second bullet point, 20-pt Arial</a:t>
            </a:r>
          </a:p>
          <a:p>
            <a:pPr lvl="2"/>
            <a:r>
              <a:rPr lang="en-US" dirty="0"/>
              <a:t>Third bullet point, 18-pt Arial</a:t>
            </a:r>
          </a:p>
          <a:p>
            <a:pPr lvl="3"/>
            <a:r>
              <a:rPr lang="en-US" dirty="0"/>
              <a:t>Fourth bullet point, 14-pt Arial</a:t>
            </a:r>
          </a:p>
          <a:p>
            <a:pPr lvl="3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95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lIns="108830" tIns="54414" rIns="108830" bIns="54414"/>
          <a:lstStyle>
            <a:lvl1pPr defTabSz="1088152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FEB557-CDAB-48A0-9D58-E4D8C47EDEF2}" type="datetimeFigureOut">
              <a:rPr lang="en-US" sz="1800" kern="1200"/>
              <a:pPr>
                <a:defRPr/>
              </a:pPr>
              <a:t>5/25/2017</a:t>
            </a:fld>
            <a:endParaRPr lang="en-US" sz="1800" kern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lIns="108830" tIns="54414" rIns="108830" bIns="54414"/>
          <a:lstStyle>
            <a:lvl1pPr defTabSz="1088152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sz="1800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lIns="108830" tIns="54414" rIns="108830" bIns="54414"/>
          <a:lstStyle>
            <a:lvl1pPr defTabSz="1088152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D2B60F-816D-4134-8070-C1E7F9DBFAA9}" type="slidenum">
              <a:rPr lang="en-US" sz="1800" kern="1200"/>
              <a:pPr>
                <a:defRPr/>
              </a:pPr>
              <a:t>‹#›</a:t>
            </a:fld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xmlns="" val="2407574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0192" y="1148784"/>
            <a:ext cx="10942364" cy="5054648"/>
          </a:xfrm>
          <a:prstGeom prst="rect">
            <a:avLst/>
          </a:prstGeom>
        </p:spPr>
        <p:txBody>
          <a:bodyPr lIns="101384" tIns="50690" rIns="101384" bIns="50690"/>
          <a:lstStyle>
            <a:lvl1pPr>
              <a:defRPr sz="2600">
                <a:latin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</a:defRPr>
            </a:lvl2pPr>
            <a:lvl3pPr>
              <a:defRPr sz="2100">
                <a:latin typeface="Calibri" panose="020F0502020204030204" pitchFamily="34" charset="0"/>
              </a:defRPr>
            </a:lvl3pPr>
            <a:lvl4pPr>
              <a:defRPr sz="17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1013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22137" y="6290052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1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pic>
        <p:nvPicPr>
          <p:cNvPr id="11" name="Picture 10" descr="lightblue head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065"/>
            <a:ext cx="12192000" cy="140817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409241"/>
            <a:ext cx="11379200" cy="47629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755343" y="0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Internal Only</a:t>
            </a:r>
          </a:p>
        </p:txBody>
      </p:sp>
    </p:spTree>
    <p:extLst>
      <p:ext uri="{BB962C8B-B14F-4D97-AF65-F5344CB8AC3E}">
        <p14:creationId xmlns:p14="http://schemas.microsoft.com/office/powerpoint/2010/main" xmlns="" val="10105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990305" y="63629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35189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23078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990305" y="6383999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262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066"/>
            <a:ext cx="12191999" cy="1408175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2138" y="6290054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3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191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2138" y="6290054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1" y="6356353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pic>
        <p:nvPicPr>
          <p:cNvPr id="11" name="Picture 10" descr="lightblue hea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65"/>
            <a:ext cx="12192000" cy="140817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" y="1070"/>
            <a:ext cx="12191999" cy="1408175"/>
          </a:xfrm>
          <a:prstGeom prst="rect">
            <a:avLst/>
          </a:prstGeom>
        </p:spPr>
      </p:pic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2141" y="6290058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3" y="6356357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6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857385" y="63388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surion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2141" y="6290058"/>
            <a:ext cx="2350279" cy="49355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42983" y="6356357"/>
            <a:ext cx="5652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Asurion Confidential</a:t>
            </a:r>
          </a:p>
        </p:txBody>
      </p:sp>
      <p:pic>
        <p:nvPicPr>
          <p:cNvPr id="11" name="Picture 10" descr="lightblue hea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65"/>
            <a:ext cx="12192000" cy="140817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wrap="square" lIns="274320" rIns="274320" rtlCol="0" anchor="ctr">
            <a:noAutofit/>
          </a:bodyPr>
          <a:lstStyle/>
          <a:p>
            <a:pPr defTabSz="457200"/>
            <a:endParaRPr lang="en-US" sz="2800" b="1" kern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" y="0"/>
            <a:ext cx="12191999" cy="1143000"/>
          </a:xfrm>
          <a:prstGeom prst="rect">
            <a:avLst/>
          </a:prstGeom>
        </p:spPr>
        <p:txBody>
          <a:bodyPr lIns="457200" rIns="457200" anchor="ctr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3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13526"/>
            <a:ext cx="2844800" cy="244475"/>
          </a:xfrm>
          <a:prstGeom prst="rect">
            <a:avLst/>
          </a:prstGeom>
        </p:spPr>
        <p:txBody>
          <a:bodyPr/>
          <a:lstStyle/>
          <a:p>
            <a:fld id="{803C52A3-5B4A-4BC0-9BBF-99EC3C73A44C}" type="datetime1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13526"/>
            <a:ext cx="3860800" cy="2444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Asurion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13526"/>
            <a:ext cx="2844800" cy="244475"/>
          </a:xfrm>
          <a:prstGeom prst="rect">
            <a:avLst/>
          </a:prstGeom>
        </p:spPr>
        <p:txBody>
          <a:bodyPr/>
          <a:lstStyle/>
          <a:p>
            <a:fld id="{3DB905F4-D04E-4480-A192-5B4387112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73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2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9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966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29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surion 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41" t="12377" r="4701" b="12946"/>
          <a:stretch/>
        </p:blipFill>
        <p:spPr>
          <a:xfrm>
            <a:off x="10208834" y="6487701"/>
            <a:ext cx="1802244" cy="314873"/>
          </a:xfrm>
          <a:prstGeom prst="rect">
            <a:avLst/>
          </a:prstGeom>
        </p:spPr>
      </p:pic>
      <p:sp>
        <p:nvSpPr>
          <p:cNvPr id="11" name="Slide Number Placeholder 6"/>
          <p:cNvSpPr txBox="1">
            <a:spLocks/>
          </p:cNvSpPr>
          <p:nvPr/>
        </p:nvSpPr>
        <p:spPr>
          <a:xfrm>
            <a:off x="5797855" y="6543547"/>
            <a:ext cx="2673527" cy="336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28459-CD84-904A-B3F0-7B656C303D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0" y="6543547"/>
            <a:ext cx="2116542" cy="336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prstClr val="white">
                    <a:lumMod val="65000"/>
                  </a:prstClr>
                </a:solidFill>
              </a:rPr>
              <a:t>Asurion</a:t>
            </a:r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 Confidential</a:t>
            </a:r>
          </a:p>
        </p:txBody>
      </p:sp>
      <p:pic>
        <p:nvPicPr>
          <p:cNvPr id="7" name="Picture 6" descr="lightblue hea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390"/>
          <a:stretch/>
        </p:blipFill>
        <p:spPr>
          <a:xfrm>
            <a:off x="-1183" y="1"/>
            <a:ext cx="12191283" cy="10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6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490667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8000" indent="-368000" algn="l" defTabSz="49066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334" indent="-306667" algn="l" defTabSz="490667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6668" indent="-245334" algn="l" defTabSz="490667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7335" indent="-245334" algn="l" defTabSz="49066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002" indent="-245334" algn="l" defTabSz="490667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8669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9336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03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670" indent="-245334" algn="l" defTabSz="49066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667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01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668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3335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4002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4669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5336" algn="l" defTabSz="49066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nivek\Clients\NEW\Asurion Corporate PPT\Widescreen\Support\Widescreen Slide Header_Dark Blue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11" name="Slide Number Placeholder 6"/>
          <p:cNvSpPr txBox="1">
            <a:spLocks/>
          </p:cNvSpPr>
          <p:nvPr/>
        </p:nvSpPr>
        <p:spPr>
          <a:xfrm>
            <a:off x="5691724" y="6459515"/>
            <a:ext cx="801125" cy="336392"/>
          </a:xfrm>
          <a:prstGeom prst="rect">
            <a:avLst/>
          </a:prstGeom>
        </p:spPr>
        <p:txBody>
          <a:bodyPr vert="horz" lIns="85155" tIns="42579" rIns="85155" bIns="42579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928459-CD84-904A-B3F0-7B656C303D97}" type="slidenum">
              <a:rPr lang="en-US" sz="1300" smtClean="0">
                <a:solidFill>
                  <a:srgbClr val="000000">
                    <a:tint val="75000"/>
                  </a:srgbClr>
                </a:solidFill>
              </a:rPr>
              <a:pPr algn="ctr"/>
              <a:t>‹#›</a:t>
            </a:fld>
            <a:endParaRPr lang="en-US" sz="13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502645" y="6466362"/>
            <a:ext cx="2116543" cy="336392"/>
          </a:xfrm>
          <a:prstGeom prst="rect">
            <a:avLst/>
          </a:prstGeom>
        </p:spPr>
        <p:txBody>
          <a:bodyPr vert="horz" lIns="0" tIns="42579" rIns="85155" bIns="4257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Asurion_Internal_Use_Only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502644" y="3"/>
            <a:ext cx="11192256" cy="1051560"/>
          </a:xfrm>
          <a:prstGeom prst="rect">
            <a:avLst/>
          </a:prstGeom>
        </p:spPr>
        <p:txBody>
          <a:bodyPr vert="horz" lIns="0" tIns="42579" rIns="0" bIns="42579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02644" y="1524003"/>
            <a:ext cx="11192256" cy="4792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390709" y="6409372"/>
            <a:ext cx="1618773" cy="363852"/>
            <a:chOff x="446088" y="7073900"/>
            <a:chExt cx="8305800" cy="1866901"/>
          </a:xfrm>
        </p:grpSpPr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2435226" y="7556500"/>
              <a:ext cx="838200" cy="946150"/>
            </a:xfrm>
            <a:custGeom>
              <a:avLst/>
              <a:gdLst>
                <a:gd name="T0" fmla="*/ 164 w 223"/>
                <a:gd name="T1" fmla="*/ 0 h 251"/>
                <a:gd name="T2" fmla="*/ 164 w 223"/>
                <a:gd name="T3" fmla="*/ 104 h 251"/>
                <a:gd name="T4" fmla="*/ 154 w 223"/>
                <a:gd name="T5" fmla="*/ 170 h 251"/>
                <a:gd name="T6" fmla="*/ 107 w 223"/>
                <a:gd name="T7" fmla="*/ 196 h 251"/>
                <a:gd name="T8" fmla="*/ 61 w 223"/>
                <a:gd name="T9" fmla="*/ 165 h 251"/>
                <a:gd name="T10" fmla="*/ 59 w 223"/>
                <a:gd name="T11" fmla="*/ 140 h 251"/>
                <a:gd name="T12" fmla="*/ 59 w 223"/>
                <a:gd name="T13" fmla="*/ 33 h 251"/>
                <a:gd name="T14" fmla="*/ 28 w 223"/>
                <a:gd name="T15" fmla="*/ 0 h 251"/>
                <a:gd name="T16" fmla="*/ 0 w 223"/>
                <a:gd name="T17" fmla="*/ 0 h 251"/>
                <a:gd name="T18" fmla="*/ 0 w 223"/>
                <a:gd name="T19" fmla="*/ 141 h 251"/>
                <a:gd name="T20" fmla="*/ 17 w 223"/>
                <a:gd name="T21" fmla="*/ 222 h 251"/>
                <a:gd name="T22" fmla="*/ 85 w 223"/>
                <a:gd name="T23" fmla="*/ 251 h 251"/>
                <a:gd name="T24" fmla="*/ 164 w 223"/>
                <a:gd name="T25" fmla="*/ 220 h 251"/>
                <a:gd name="T26" fmla="*/ 164 w 223"/>
                <a:gd name="T27" fmla="*/ 220 h 251"/>
                <a:gd name="T28" fmla="*/ 164 w 223"/>
                <a:gd name="T29" fmla="*/ 220 h 251"/>
                <a:gd name="T30" fmla="*/ 188 w 223"/>
                <a:gd name="T31" fmla="*/ 245 h 251"/>
                <a:gd name="T32" fmla="*/ 223 w 223"/>
                <a:gd name="T33" fmla="*/ 245 h 251"/>
                <a:gd name="T34" fmla="*/ 223 w 223"/>
                <a:gd name="T35" fmla="*/ 0 h 251"/>
                <a:gd name="T36" fmla="*/ 164 w 223"/>
                <a:gd name="T3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251">
                  <a:moveTo>
                    <a:pt x="164" y="0"/>
                  </a:moveTo>
                  <a:cubicBezTo>
                    <a:pt x="164" y="104"/>
                    <a:pt x="164" y="104"/>
                    <a:pt x="164" y="104"/>
                  </a:cubicBezTo>
                  <a:cubicBezTo>
                    <a:pt x="164" y="138"/>
                    <a:pt x="163" y="154"/>
                    <a:pt x="154" y="170"/>
                  </a:cubicBezTo>
                  <a:cubicBezTo>
                    <a:pt x="146" y="183"/>
                    <a:pt x="131" y="196"/>
                    <a:pt x="107" y="196"/>
                  </a:cubicBezTo>
                  <a:cubicBezTo>
                    <a:pt x="85" y="196"/>
                    <a:pt x="67" y="186"/>
                    <a:pt x="61" y="165"/>
                  </a:cubicBezTo>
                  <a:cubicBezTo>
                    <a:pt x="59" y="159"/>
                    <a:pt x="59" y="150"/>
                    <a:pt x="59" y="14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16"/>
                    <a:pt x="45" y="2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78"/>
                    <a:pt x="0" y="201"/>
                    <a:pt x="17" y="222"/>
                  </a:cubicBezTo>
                  <a:cubicBezTo>
                    <a:pt x="25" y="233"/>
                    <a:pt x="44" y="251"/>
                    <a:pt x="85" y="251"/>
                  </a:cubicBezTo>
                  <a:cubicBezTo>
                    <a:pt x="130" y="251"/>
                    <a:pt x="154" y="23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33"/>
                    <a:pt x="175" y="244"/>
                    <a:pt x="188" y="245"/>
                  </a:cubicBezTo>
                  <a:cubicBezTo>
                    <a:pt x="223" y="245"/>
                    <a:pt x="223" y="245"/>
                    <a:pt x="223" y="245"/>
                  </a:cubicBezTo>
                  <a:cubicBezTo>
                    <a:pt x="223" y="0"/>
                    <a:pt x="223" y="0"/>
                    <a:pt x="223" y="0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29" name="Oval 21"/>
            <p:cNvSpPr>
              <a:spLocks noChangeArrowheads="1"/>
            </p:cNvSpPr>
            <p:nvPr userDrawn="1"/>
          </p:nvSpPr>
          <p:spPr bwMode="auto">
            <a:xfrm>
              <a:off x="4178301" y="7153275"/>
              <a:ext cx="258763" cy="258763"/>
            </a:xfrm>
            <a:prstGeom prst="ellipse">
              <a:avLst/>
            </a:pr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0" name="Freeform 22"/>
            <p:cNvSpPr>
              <a:spLocks noEditPoints="1"/>
            </p:cNvSpPr>
            <p:nvPr userDrawn="1"/>
          </p:nvSpPr>
          <p:spPr bwMode="auto">
            <a:xfrm>
              <a:off x="446088" y="7526338"/>
              <a:ext cx="869950" cy="976313"/>
            </a:xfrm>
            <a:custGeom>
              <a:avLst/>
              <a:gdLst>
                <a:gd name="T0" fmla="*/ 161 w 232"/>
                <a:gd name="T1" fmla="*/ 234 h 259"/>
                <a:gd name="T2" fmla="*/ 161 w 232"/>
                <a:gd name="T3" fmla="*/ 234 h 259"/>
                <a:gd name="T4" fmla="*/ 161 w 232"/>
                <a:gd name="T5" fmla="*/ 234 h 259"/>
                <a:gd name="T6" fmla="*/ 161 w 232"/>
                <a:gd name="T7" fmla="*/ 236 h 259"/>
                <a:gd name="T8" fmla="*/ 178 w 232"/>
                <a:gd name="T9" fmla="*/ 253 h 259"/>
                <a:gd name="T10" fmla="*/ 232 w 232"/>
                <a:gd name="T11" fmla="*/ 253 h 259"/>
                <a:gd name="T12" fmla="*/ 221 w 232"/>
                <a:gd name="T13" fmla="*/ 213 h 259"/>
                <a:gd name="T14" fmla="*/ 221 w 232"/>
                <a:gd name="T15" fmla="*/ 83 h 259"/>
                <a:gd name="T16" fmla="*/ 192 w 232"/>
                <a:gd name="T17" fmla="*/ 16 h 259"/>
                <a:gd name="T18" fmla="*/ 119 w 232"/>
                <a:gd name="T19" fmla="*/ 0 h 259"/>
                <a:gd name="T20" fmla="*/ 21 w 232"/>
                <a:gd name="T21" fmla="*/ 43 h 259"/>
                <a:gd name="T22" fmla="*/ 13 w 232"/>
                <a:gd name="T23" fmla="*/ 64 h 259"/>
                <a:gd name="T24" fmla="*/ 72 w 232"/>
                <a:gd name="T25" fmla="*/ 76 h 259"/>
                <a:gd name="T26" fmla="*/ 77 w 232"/>
                <a:gd name="T27" fmla="*/ 62 h 259"/>
                <a:gd name="T28" fmla="*/ 121 w 232"/>
                <a:gd name="T29" fmla="*/ 46 h 259"/>
                <a:gd name="T30" fmla="*/ 160 w 232"/>
                <a:gd name="T31" fmla="*/ 66 h 259"/>
                <a:gd name="T32" fmla="*/ 147 w 232"/>
                <a:gd name="T33" fmla="*/ 88 h 259"/>
                <a:gd name="T34" fmla="*/ 87 w 232"/>
                <a:gd name="T35" fmla="*/ 101 h 259"/>
                <a:gd name="T36" fmla="*/ 8 w 232"/>
                <a:gd name="T37" fmla="*/ 149 h 259"/>
                <a:gd name="T38" fmla="*/ 0 w 232"/>
                <a:gd name="T39" fmla="*/ 182 h 259"/>
                <a:gd name="T40" fmla="*/ 89 w 232"/>
                <a:gd name="T41" fmla="*/ 259 h 259"/>
                <a:gd name="T42" fmla="*/ 161 w 232"/>
                <a:gd name="T43" fmla="*/ 234 h 259"/>
                <a:gd name="T44" fmla="*/ 102 w 232"/>
                <a:gd name="T45" fmla="*/ 208 h 259"/>
                <a:gd name="T46" fmla="*/ 62 w 232"/>
                <a:gd name="T47" fmla="*/ 179 h 259"/>
                <a:gd name="T48" fmla="*/ 111 w 232"/>
                <a:gd name="T49" fmla="*/ 145 h 259"/>
                <a:gd name="T50" fmla="*/ 163 w 232"/>
                <a:gd name="T51" fmla="*/ 131 h 259"/>
                <a:gd name="T52" fmla="*/ 163 w 232"/>
                <a:gd name="T53" fmla="*/ 158 h 259"/>
                <a:gd name="T54" fmla="*/ 159 w 232"/>
                <a:gd name="T55" fmla="*/ 180 h 259"/>
                <a:gd name="T56" fmla="*/ 102 w 232"/>
                <a:gd name="T57" fmla="*/ 20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59">
                  <a:moveTo>
                    <a:pt x="161" y="234"/>
                  </a:move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5"/>
                    <a:pt x="161" y="236"/>
                  </a:cubicBezTo>
                  <a:cubicBezTo>
                    <a:pt x="162" y="245"/>
                    <a:pt x="169" y="252"/>
                    <a:pt x="178" y="253"/>
                  </a:cubicBezTo>
                  <a:cubicBezTo>
                    <a:pt x="232" y="253"/>
                    <a:pt x="232" y="253"/>
                    <a:pt x="232" y="253"/>
                  </a:cubicBezTo>
                  <a:cubicBezTo>
                    <a:pt x="221" y="238"/>
                    <a:pt x="221" y="232"/>
                    <a:pt x="221" y="213"/>
                  </a:cubicBezTo>
                  <a:cubicBezTo>
                    <a:pt x="221" y="83"/>
                    <a:pt x="221" y="83"/>
                    <a:pt x="221" y="83"/>
                  </a:cubicBezTo>
                  <a:cubicBezTo>
                    <a:pt x="221" y="57"/>
                    <a:pt x="221" y="34"/>
                    <a:pt x="192" y="16"/>
                  </a:cubicBezTo>
                  <a:cubicBezTo>
                    <a:pt x="171" y="3"/>
                    <a:pt x="142" y="0"/>
                    <a:pt x="119" y="0"/>
                  </a:cubicBezTo>
                  <a:cubicBezTo>
                    <a:pt x="103" y="0"/>
                    <a:pt x="45" y="0"/>
                    <a:pt x="21" y="43"/>
                  </a:cubicBezTo>
                  <a:cubicBezTo>
                    <a:pt x="17" y="51"/>
                    <a:pt x="14" y="58"/>
                    <a:pt x="13" y="64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2"/>
                    <a:pt x="73" y="67"/>
                    <a:pt x="77" y="62"/>
                  </a:cubicBezTo>
                  <a:cubicBezTo>
                    <a:pt x="83" y="54"/>
                    <a:pt x="96" y="46"/>
                    <a:pt x="121" y="46"/>
                  </a:cubicBezTo>
                  <a:cubicBezTo>
                    <a:pt x="146" y="46"/>
                    <a:pt x="156" y="56"/>
                    <a:pt x="160" y="66"/>
                  </a:cubicBezTo>
                  <a:cubicBezTo>
                    <a:pt x="164" y="80"/>
                    <a:pt x="158" y="84"/>
                    <a:pt x="147" y="88"/>
                  </a:cubicBezTo>
                  <a:cubicBezTo>
                    <a:pt x="135" y="91"/>
                    <a:pt x="122" y="94"/>
                    <a:pt x="87" y="101"/>
                  </a:cubicBezTo>
                  <a:cubicBezTo>
                    <a:pt x="63" y="106"/>
                    <a:pt x="25" y="114"/>
                    <a:pt x="8" y="149"/>
                  </a:cubicBezTo>
                  <a:cubicBezTo>
                    <a:pt x="3" y="159"/>
                    <a:pt x="0" y="170"/>
                    <a:pt x="0" y="182"/>
                  </a:cubicBezTo>
                  <a:cubicBezTo>
                    <a:pt x="0" y="224"/>
                    <a:pt x="33" y="259"/>
                    <a:pt x="89" y="259"/>
                  </a:cubicBezTo>
                  <a:cubicBezTo>
                    <a:pt x="122" y="259"/>
                    <a:pt x="148" y="244"/>
                    <a:pt x="161" y="234"/>
                  </a:cubicBezTo>
                  <a:close/>
                  <a:moveTo>
                    <a:pt x="102" y="208"/>
                  </a:moveTo>
                  <a:cubicBezTo>
                    <a:pt x="78" y="208"/>
                    <a:pt x="62" y="198"/>
                    <a:pt x="62" y="179"/>
                  </a:cubicBezTo>
                  <a:cubicBezTo>
                    <a:pt x="62" y="153"/>
                    <a:pt x="90" y="148"/>
                    <a:pt x="111" y="145"/>
                  </a:cubicBezTo>
                  <a:cubicBezTo>
                    <a:pt x="138" y="141"/>
                    <a:pt x="151" y="137"/>
                    <a:pt x="163" y="131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65"/>
                    <a:pt x="163" y="172"/>
                    <a:pt x="159" y="180"/>
                  </a:cubicBezTo>
                  <a:cubicBezTo>
                    <a:pt x="153" y="194"/>
                    <a:pt x="132" y="208"/>
                    <a:pt x="102" y="208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auto">
            <a:xfrm>
              <a:off x="4602163" y="7526338"/>
              <a:ext cx="946150" cy="979488"/>
            </a:xfrm>
            <a:custGeom>
              <a:avLst/>
              <a:gdLst>
                <a:gd name="T0" fmla="*/ 125 w 252"/>
                <a:gd name="T1" fmla="*/ 0 h 260"/>
                <a:gd name="T2" fmla="*/ 0 w 252"/>
                <a:gd name="T3" fmla="*/ 129 h 260"/>
                <a:gd name="T4" fmla="*/ 127 w 252"/>
                <a:gd name="T5" fmla="*/ 260 h 260"/>
                <a:gd name="T6" fmla="*/ 252 w 252"/>
                <a:gd name="T7" fmla="*/ 129 h 260"/>
                <a:gd name="T8" fmla="*/ 125 w 252"/>
                <a:gd name="T9" fmla="*/ 0 h 260"/>
                <a:gd name="T10" fmla="*/ 127 w 252"/>
                <a:gd name="T11" fmla="*/ 206 h 260"/>
                <a:gd name="T12" fmla="*/ 61 w 252"/>
                <a:gd name="T13" fmla="*/ 128 h 260"/>
                <a:gd name="T14" fmla="*/ 124 w 252"/>
                <a:gd name="T15" fmla="*/ 53 h 260"/>
                <a:gd name="T16" fmla="*/ 190 w 252"/>
                <a:gd name="T17" fmla="*/ 128 h 260"/>
                <a:gd name="T18" fmla="*/ 127 w 252"/>
                <a:gd name="T19" fmla="*/ 20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60">
                  <a:moveTo>
                    <a:pt x="125" y="0"/>
                  </a:moveTo>
                  <a:cubicBezTo>
                    <a:pt x="52" y="0"/>
                    <a:pt x="0" y="54"/>
                    <a:pt x="0" y="129"/>
                  </a:cubicBezTo>
                  <a:cubicBezTo>
                    <a:pt x="0" y="204"/>
                    <a:pt x="51" y="260"/>
                    <a:pt x="127" y="260"/>
                  </a:cubicBezTo>
                  <a:cubicBezTo>
                    <a:pt x="201" y="260"/>
                    <a:pt x="252" y="206"/>
                    <a:pt x="252" y="129"/>
                  </a:cubicBezTo>
                  <a:cubicBezTo>
                    <a:pt x="251" y="48"/>
                    <a:pt x="193" y="0"/>
                    <a:pt x="125" y="0"/>
                  </a:cubicBezTo>
                  <a:moveTo>
                    <a:pt x="127" y="206"/>
                  </a:moveTo>
                  <a:cubicBezTo>
                    <a:pt x="92" y="206"/>
                    <a:pt x="61" y="178"/>
                    <a:pt x="61" y="128"/>
                  </a:cubicBezTo>
                  <a:cubicBezTo>
                    <a:pt x="61" y="83"/>
                    <a:pt x="88" y="53"/>
                    <a:pt x="124" y="53"/>
                  </a:cubicBezTo>
                  <a:cubicBezTo>
                    <a:pt x="166" y="53"/>
                    <a:pt x="189" y="88"/>
                    <a:pt x="190" y="128"/>
                  </a:cubicBezTo>
                  <a:cubicBezTo>
                    <a:pt x="192" y="169"/>
                    <a:pt x="170" y="206"/>
                    <a:pt x="127" y="206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2" name="Freeform 24"/>
            <p:cNvSpPr>
              <a:spLocks/>
            </p:cNvSpPr>
            <p:nvPr userDrawn="1"/>
          </p:nvSpPr>
          <p:spPr bwMode="auto">
            <a:xfrm>
              <a:off x="1441451" y="7510463"/>
              <a:ext cx="828675" cy="1025525"/>
            </a:xfrm>
            <a:custGeom>
              <a:avLst/>
              <a:gdLst>
                <a:gd name="T0" fmla="*/ 198 w 221"/>
                <a:gd name="T1" fmla="*/ 137 h 272"/>
                <a:gd name="T2" fmla="*/ 120 w 221"/>
                <a:gd name="T3" fmla="*/ 106 h 272"/>
                <a:gd name="T4" fmla="*/ 73 w 221"/>
                <a:gd name="T5" fmla="*/ 74 h 272"/>
                <a:gd name="T6" fmla="*/ 116 w 221"/>
                <a:gd name="T7" fmla="*/ 53 h 272"/>
                <a:gd name="T8" fmla="*/ 165 w 221"/>
                <a:gd name="T9" fmla="*/ 74 h 272"/>
                <a:gd name="T10" fmla="*/ 203 w 221"/>
                <a:gd name="T11" fmla="*/ 38 h 272"/>
                <a:gd name="T12" fmla="*/ 201 w 221"/>
                <a:gd name="T13" fmla="*/ 36 h 272"/>
                <a:gd name="T14" fmla="*/ 122 w 221"/>
                <a:gd name="T15" fmla="*/ 6 h 272"/>
                <a:gd name="T16" fmla="*/ 11 w 221"/>
                <a:gd name="T17" fmla="*/ 76 h 272"/>
                <a:gd name="T18" fmla="*/ 74 w 221"/>
                <a:gd name="T19" fmla="*/ 149 h 272"/>
                <a:gd name="T20" fmla="*/ 130 w 221"/>
                <a:gd name="T21" fmla="*/ 166 h 272"/>
                <a:gd name="T22" fmla="*/ 154 w 221"/>
                <a:gd name="T23" fmla="*/ 189 h 272"/>
                <a:gd name="T24" fmla="*/ 103 w 221"/>
                <a:gd name="T25" fmla="*/ 213 h 272"/>
                <a:gd name="T26" fmla="*/ 43 w 221"/>
                <a:gd name="T27" fmla="*/ 186 h 272"/>
                <a:gd name="T28" fmla="*/ 0 w 221"/>
                <a:gd name="T29" fmla="*/ 219 h 272"/>
                <a:gd name="T30" fmla="*/ 102 w 221"/>
                <a:gd name="T31" fmla="*/ 265 h 272"/>
                <a:gd name="T32" fmla="*/ 219 w 221"/>
                <a:gd name="T33" fmla="*/ 191 h 272"/>
                <a:gd name="T34" fmla="*/ 198 w 221"/>
                <a:gd name="T35" fmla="*/ 1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72">
                  <a:moveTo>
                    <a:pt x="198" y="137"/>
                  </a:moveTo>
                  <a:cubicBezTo>
                    <a:pt x="184" y="124"/>
                    <a:pt x="170" y="120"/>
                    <a:pt x="120" y="106"/>
                  </a:cubicBezTo>
                  <a:cubicBezTo>
                    <a:pt x="89" y="98"/>
                    <a:pt x="72" y="92"/>
                    <a:pt x="73" y="74"/>
                  </a:cubicBezTo>
                  <a:cubicBezTo>
                    <a:pt x="74" y="61"/>
                    <a:pt x="88" y="50"/>
                    <a:pt x="116" y="53"/>
                  </a:cubicBezTo>
                  <a:cubicBezTo>
                    <a:pt x="140" y="55"/>
                    <a:pt x="156" y="64"/>
                    <a:pt x="165" y="74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2" y="38"/>
                    <a:pt x="202" y="37"/>
                    <a:pt x="201" y="36"/>
                  </a:cubicBezTo>
                  <a:cubicBezTo>
                    <a:pt x="185" y="23"/>
                    <a:pt x="159" y="9"/>
                    <a:pt x="122" y="6"/>
                  </a:cubicBezTo>
                  <a:cubicBezTo>
                    <a:pt x="55" y="0"/>
                    <a:pt x="15" y="35"/>
                    <a:pt x="11" y="76"/>
                  </a:cubicBezTo>
                  <a:cubicBezTo>
                    <a:pt x="9" y="98"/>
                    <a:pt x="17" y="130"/>
                    <a:pt x="74" y="149"/>
                  </a:cubicBezTo>
                  <a:cubicBezTo>
                    <a:pt x="82" y="152"/>
                    <a:pt x="122" y="163"/>
                    <a:pt x="130" y="166"/>
                  </a:cubicBezTo>
                  <a:cubicBezTo>
                    <a:pt x="138" y="168"/>
                    <a:pt x="155" y="173"/>
                    <a:pt x="154" y="189"/>
                  </a:cubicBezTo>
                  <a:cubicBezTo>
                    <a:pt x="153" y="201"/>
                    <a:pt x="136" y="216"/>
                    <a:pt x="103" y="213"/>
                  </a:cubicBezTo>
                  <a:cubicBezTo>
                    <a:pt x="75" y="211"/>
                    <a:pt x="56" y="200"/>
                    <a:pt x="43" y="18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26" y="247"/>
                    <a:pt x="65" y="262"/>
                    <a:pt x="102" y="265"/>
                  </a:cubicBezTo>
                  <a:cubicBezTo>
                    <a:pt x="177" y="272"/>
                    <a:pt x="215" y="229"/>
                    <a:pt x="219" y="191"/>
                  </a:cubicBezTo>
                  <a:cubicBezTo>
                    <a:pt x="221" y="171"/>
                    <a:pt x="213" y="150"/>
                    <a:pt x="198" y="137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3" name="Freeform 25"/>
            <p:cNvSpPr>
              <a:spLocks/>
            </p:cNvSpPr>
            <p:nvPr userDrawn="1"/>
          </p:nvSpPr>
          <p:spPr bwMode="auto">
            <a:xfrm>
              <a:off x="3513138" y="7529513"/>
              <a:ext cx="508000" cy="950913"/>
            </a:xfrm>
            <a:custGeom>
              <a:avLst/>
              <a:gdLst>
                <a:gd name="T0" fmla="*/ 56 w 135"/>
                <a:gd name="T1" fmla="*/ 42 h 252"/>
                <a:gd name="T2" fmla="*/ 56 w 135"/>
                <a:gd name="T3" fmla="*/ 34 h 252"/>
                <a:gd name="T4" fmla="*/ 29 w 135"/>
                <a:gd name="T5" fmla="*/ 7 h 252"/>
                <a:gd name="T6" fmla="*/ 0 w 135"/>
                <a:gd name="T7" fmla="*/ 7 h 252"/>
                <a:gd name="T8" fmla="*/ 0 w 135"/>
                <a:gd name="T9" fmla="*/ 252 h 252"/>
                <a:gd name="T10" fmla="*/ 56 w 135"/>
                <a:gd name="T11" fmla="*/ 252 h 252"/>
                <a:gd name="T12" fmla="*/ 56 w 135"/>
                <a:gd name="T13" fmla="*/ 161 h 252"/>
                <a:gd name="T14" fmla="*/ 82 w 135"/>
                <a:gd name="T15" fmla="*/ 76 h 252"/>
                <a:gd name="T16" fmla="*/ 135 w 135"/>
                <a:gd name="T17" fmla="*/ 62 h 252"/>
                <a:gd name="T18" fmla="*/ 135 w 135"/>
                <a:gd name="T19" fmla="*/ 1 h 252"/>
                <a:gd name="T20" fmla="*/ 56 w 135"/>
                <a:gd name="T2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252">
                  <a:moveTo>
                    <a:pt x="56" y="42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5" y="19"/>
                    <a:pt x="43" y="7"/>
                    <a:pt x="2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56" y="252"/>
                    <a:pt x="56" y="252"/>
                    <a:pt x="56" y="252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20"/>
                    <a:pt x="57" y="95"/>
                    <a:pt x="82" y="76"/>
                  </a:cubicBezTo>
                  <a:cubicBezTo>
                    <a:pt x="100" y="63"/>
                    <a:pt x="122" y="62"/>
                    <a:pt x="135" y="62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80" y="0"/>
                    <a:pt x="64" y="29"/>
                    <a:pt x="56" y="42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4" name="Freeform 26"/>
            <p:cNvSpPr>
              <a:spLocks/>
            </p:cNvSpPr>
            <p:nvPr userDrawn="1"/>
          </p:nvSpPr>
          <p:spPr bwMode="auto">
            <a:xfrm>
              <a:off x="4197351" y="7556500"/>
              <a:ext cx="217488" cy="923925"/>
            </a:xfrm>
            <a:custGeom>
              <a:avLst/>
              <a:gdLst>
                <a:gd name="T0" fmla="*/ 28 w 58"/>
                <a:gd name="T1" fmla="*/ 0 h 245"/>
                <a:gd name="T2" fmla="*/ 0 w 58"/>
                <a:gd name="T3" fmla="*/ 29 h 245"/>
                <a:gd name="T4" fmla="*/ 0 w 58"/>
                <a:gd name="T5" fmla="*/ 29 h 245"/>
                <a:gd name="T6" fmla="*/ 0 w 58"/>
                <a:gd name="T7" fmla="*/ 245 h 245"/>
                <a:gd name="T8" fmla="*/ 58 w 58"/>
                <a:gd name="T9" fmla="*/ 245 h 245"/>
                <a:gd name="T10" fmla="*/ 58 w 58"/>
                <a:gd name="T11" fmla="*/ 0 h 245"/>
                <a:gd name="T12" fmla="*/ 28 w 58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45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58" y="245"/>
                    <a:pt x="58" y="245"/>
                    <a:pt x="58" y="245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5" name="Freeform 27"/>
            <p:cNvSpPr>
              <a:spLocks/>
            </p:cNvSpPr>
            <p:nvPr userDrawn="1"/>
          </p:nvSpPr>
          <p:spPr bwMode="auto">
            <a:xfrm>
              <a:off x="5724526" y="7526338"/>
              <a:ext cx="804863" cy="954088"/>
            </a:xfrm>
            <a:custGeom>
              <a:avLst/>
              <a:gdLst>
                <a:gd name="T0" fmla="*/ 199 w 214"/>
                <a:gd name="T1" fmla="*/ 30 h 253"/>
                <a:gd name="T2" fmla="*/ 135 w 214"/>
                <a:gd name="T3" fmla="*/ 0 h 253"/>
                <a:gd name="T4" fmla="*/ 79 w 214"/>
                <a:gd name="T5" fmla="*/ 18 h 253"/>
                <a:gd name="T6" fmla="*/ 60 w 214"/>
                <a:gd name="T7" fmla="*/ 37 h 253"/>
                <a:gd name="T8" fmla="*/ 60 w 214"/>
                <a:gd name="T9" fmla="*/ 37 h 253"/>
                <a:gd name="T10" fmla="*/ 60 w 214"/>
                <a:gd name="T11" fmla="*/ 37 h 253"/>
                <a:gd name="T12" fmla="*/ 59 w 214"/>
                <a:gd name="T13" fmla="*/ 37 h 253"/>
                <a:gd name="T14" fmla="*/ 31 w 214"/>
                <a:gd name="T15" fmla="*/ 8 h 253"/>
                <a:gd name="T16" fmla="*/ 0 w 214"/>
                <a:gd name="T17" fmla="*/ 8 h 253"/>
                <a:gd name="T18" fmla="*/ 0 w 214"/>
                <a:gd name="T19" fmla="*/ 253 h 253"/>
                <a:gd name="T20" fmla="*/ 60 w 214"/>
                <a:gd name="T21" fmla="*/ 253 h 253"/>
                <a:gd name="T22" fmla="*/ 60 w 214"/>
                <a:gd name="T23" fmla="*/ 146 h 253"/>
                <a:gd name="T24" fmla="*/ 69 w 214"/>
                <a:gd name="T25" fmla="*/ 85 h 253"/>
                <a:gd name="T26" fmla="*/ 114 w 214"/>
                <a:gd name="T27" fmla="*/ 58 h 253"/>
                <a:gd name="T28" fmla="*/ 154 w 214"/>
                <a:gd name="T29" fmla="*/ 91 h 253"/>
                <a:gd name="T30" fmla="*/ 156 w 214"/>
                <a:gd name="T31" fmla="*/ 128 h 253"/>
                <a:gd name="T32" fmla="*/ 156 w 214"/>
                <a:gd name="T33" fmla="*/ 228 h 253"/>
                <a:gd name="T34" fmla="*/ 180 w 214"/>
                <a:gd name="T35" fmla="*/ 253 h 253"/>
                <a:gd name="T36" fmla="*/ 214 w 214"/>
                <a:gd name="T37" fmla="*/ 253 h 253"/>
                <a:gd name="T38" fmla="*/ 214 w 214"/>
                <a:gd name="T39" fmla="*/ 109 h 253"/>
                <a:gd name="T40" fmla="*/ 199 w 214"/>
                <a:gd name="T41" fmla="*/ 3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53">
                  <a:moveTo>
                    <a:pt x="199" y="30"/>
                  </a:moveTo>
                  <a:cubicBezTo>
                    <a:pt x="187" y="13"/>
                    <a:pt x="163" y="0"/>
                    <a:pt x="135" y="0"/>
                  </a:cubicBezTo>
                  <a:cubicBezTo>
                    <a:pt x="116" y="0"/>
                    <a:pt x="93" y="7"/>
                    <a:pt x="79" y="18"/>
                  </a:cubicBezTo>
                  <a:cubicBezTo>
                    <a:pt x="68" y="24"/>
                    <a:pt x="63" y="32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1"/>
                    <a:pt x="47" y="8"/>
                    <a:pt x="3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28"/>
                    <a:pt x="60" y="103"/>
                    <a:pt x="69" y="85"/>
                  </a:cubicBezTo>
                  <a:cubicBezTo>
                    <a:pt x="77" y="69"/>
                    <a:pt x="95" y="58"/>
                    <a:pt x="114" y="58"/>
                  </a:cubicBezTo>
                  <a:cubicBezTo>
                    <a:pt x="133" y="58"/>
                    <a:pt x="149" y="69"/>
                    <a:pt x="154" y="91"/>
                  </a:cubicBezTo>
                  <a:cubicBezTo>
                    <a:pt x="156" y="97"/>
                    <a:pt x="156" y="110"/>
                    <a:pt x="156" y="128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56" y="242"/>
                    <a:pt x="167" y="252"/>
                    <a:pt x="180" y="253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214" y="109"/>
                    <a:pt x="214" y="109"/>
                    <a:pt x="214" y="109"/>
                  </a:cubicBezTo>
                  <a:cubicBezTo>
                    <a:pt x="214" y="77"/>
                    <a:pt x="214" y="50"/>
                    <a:pt x="199" y="30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6" name="Freeform 28"/>
            <p:cNvSpPr>
              <a:spLocks/>
            </p:cNvSpPr>
            <p:nvPr userDrawn="1"/>
          </p:nvSpPr>
          <p:spPr bwMode="auto">
            <a:xfrm>
              <a:off x="6945313" y="7318375"/>
              <a:ext cx="327025" cy="1304925"/>
            </a:xfrm>
            <a:custGeom>
              <a:avLst/>
              <a:gdLst>
                <a:gd name="T0" fmla="*/ 26 w 87"/>
                <a:gd name="T1" fmla="*/ 344 h 346"/>
                <a:gd name="T2" fmla="*/ 0 w 87"/>
                <a:gd name="T3" fmla="*/ 301 h 346"/>
                <a:gd name="T4" fmla="*/ 0 w 87"/>
                <a:gd name="T5" fmla="*/ 301 h 346"/>
                <a:gd name="T6" fmla="*/ 0 w 87"/>
                <a:gd name="T7" fmla="*/ 300 h 346"/>
                <a:gd name="T8" fmla="*/ 36 w 87"/>
                <a:gd name="T9" fmla="*/ 137 h 346"/>
                <a:gd name="T10" fmla="*/ 12 w 87"/>
                <a:gd name="T11" fmla="*/ 46 h 346"/>
                <a:gd name="T12" fmla="*/ 11 w 87"/>
                <a:gd name="T13" fmla="*/ 45 h 346"/>
                <a:gd name="T14" fmla="*/ 11 w 87"/>
                <a:gd name="T15" fmla="*/ 44 h 346"/>
                <a:gd name="T16" fmla="*/ 42 w 87"/>
                <a:gd name="T17" fmla="*/ 2 h 346"/>
                <a:gd name="T18" fmla="*/ 44 w 87"/>
                <a:gd name="T19" fmla="*/ 0 h 346"/>
                <a:gd name="T20" fmla="*/ 45 w 87"/>
                <a:gd name="T21" fmla="*/ 3 h 346"/>
                <a:gd name="T22" fmla="*/ 53 w 87"/>
                <a:gd name="T23" fmla="*/ 27 h 346"/>
                <a:gd name="T24" fmla="*/ 81 w 87"/>
                <a:gd name="T25" fmla="*/ 133 h 346"/>
                <a:gd name="T26" fmla="*/ 37 w 87"/>
                <a:gd name="T27" fmla="*/ 327 h 346"/>
                <a:gd name="T28" fmla="*/ 29 w 87"/>
                <a:gd name="T29" fmla="*/ 343 h 346"/>
                <a:gd name="T30" fmla="*/ 28 w 87"/>
                <a:gd name="T31" fmla="*/ 346 h 346"/>
                <a:gd name="T32" fmla="*/ 26 w 87"/>
                <a:gd name="T33" fmla="*/ 34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346">
                  <a:moveTo>
                    <a:pt x="26" y="344"/>
                  </a:moveTo>
                  <a:cubicBezTo>
                    <a:pt x="16" y="330"/>
                    <a:pt x="8" y="316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2" y="245"/>
                    <a:pt x="41" y="199"/>
                    <a:pt x="36" y="137"/>
                  </a:cubicBezTo>
                  <a:cubicBezTo>
                    <a:pt x="33" y="105"/>
                    <a:pt x="25" y="75"/>
                    <a:pt x="12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0" y="29"/>
                    <a:pt x="31" y="15"/>
                    <a:pt x="42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11"/>
                    <a:pt x="49" y="20"/>
                    <a:pt x="53" y="27"/>
                  </a:cubicBezTo>
                  <a:cubicBezTo>
                    <a:pt x="68" y="61"/>
                    <a:pt x="77" y="96"/>
                    <a:pt x="81" y="133"/>
                  </a:cubicBezTo>
                  <a:cubicBezTo>
                    <a:pt x="87" y="205"/>
                    <a:pt x="74" y="263"/>
                    <a:pt x="37" y="327"/>
                  </a:cubicBezTo>
                  <a:cubicBezTo>
                    <a:pt x="34" y="332"/>
                    <a:pt x="31" y="338"/>
                    <a:pt x="29" y="343"/>
                  </a:cubicBezTo>
                  <a:cubicBezTo>
                    <a:pt x="28" y="346"/>
                    <a:pt x="28" y="346"/>
                    <a:pt x="28" y="346"/>
                  </a:cubicBezTo>
                  <a:lnTo>
                    <a:pt x="26" y="344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7" name="Freeform 29"/>
            <p:cNvSpPr>
              <a:spLocks/>
            </p:cNvSpPr>
            <p:nvPr userDrawn="1"/>
          </p:nvSpPr>
          <p:spPr bwMode="auto">
            <a:xfrm>
              <a:off x="7591426" y="8247063"/>
              <a:ext cx="1069975" cy="693738"/>
            </a:xfrm>
            <a:custGeom>
              <a:avLst/>
              <a:gdLst>
                <a:gd name="T0" fmla="*/ 31 w 285"/>
                <a:gd name="T1" fmla="*/ 184 h 184"/>
                <a:gd name="T2" fmla="*/ 2 w 285"/>
                <a:gd name="T3" fmla="*/ 182 h 184"/>
                <a:gd name="T4" fmla="*/ 0 w 285"/>
                <a:gd name="T5" fmla="*/ 182 h 184"/>
                <a:gd name="T6" fmla="*/ 1 w 285"/>
                <a:gd name="T7" fmla="*/ 180 h 184"/>
                <a:gd name="T8" fmla="*/ 8 w 285"/>
                <a:gd name="T9" fmla="*/ 170 h 184"/>
                <a:gd name="T10" fmla="*/ 78 w 285"/>
                <a:gd name="T11" fmla="*/ 94 h 184"/>
                <a:gd name="T12" fmla="*/ 263 w 285"/>
                <a:gd name="T13" fmla="*/ 6 h 184"/>
                <a:gd name="T14" fmla="*/ 263 w 285"/>
                <a:gd name="T15" fmla="*/ 6 h 184"/>
                <a:gd name="T16" fmla="*/ 282 w 285"/>
                <a:gd name="T17" fmla="*/ 1 h 184"/>
                <a:gd name="T18" fmla="*/ 285 w 285"/>
                <a:gd name="T19" fmla="*/ 0 h 184"/>
                <a:gd name="T20" fmla="*/ 284 w 285"/>
                <a:gd name="T21" fmla="*/ 3 h 184"/>
                <a:gd name="T22" fmla="*/ 261 w 285"/>
                <a:gd name="T23" fmla="*/ 52 h 184"/>
                <a:gd name="T24" fmla="*/ 261 w 285"/>
                <a:gd name="T25" fmla="*/ 52 h 184"/>
                <a:gd name="T26" fmla="*/ 260 w 285"/>
                <a:gd name="T27" fmla="*/ 53 h 184"/>
                <a:gd name="T28" fmla="*/ 107 w 285"/>
                <a:gd name="T29" fmla="*/ 128 h 184"/>
                <a:gd name="T30" fmla="*/ 55 w 285"/>
                <a:gd name="T31" fmla="*/ 182 h 184"/>
                <a:gd name="T32" fmla="*/ 54 w 285"/>
                <a:gd name="T33" fmla="*/ 182 h 184"/>
                <a:gd name="T34" fmla="*/ 54 w 285"/>
                <a:gd name="T35" fmla="*/ 183 h 184"/>
                <a:gd name="T36" fmla="*/ 31 w 285"/>
                <a:gd name="T3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" h="184">
                  <a:moveTo>
                    <a:pt x="31" y="184"/>
                  </a:moveTo>
                  <a:cubicBezTo>
                    <a:pt x="21" y="184"/>
                    <a:pt x="12" y="183"/>
                    <a:pt x="2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4" y="177"/>
                    <a:pt x="6" y="174"/>
                    <a:pt x="8" y="170"/>
                  </a:cubicBezTo>
                  <a:cubicBezTo>
                    <a:pt x="27" y="140"/>
                    <a:pt x="47" y="120"/>
                    <a:pt x="78" y="94"/>
                  </a:cubicBezTo>
                  <a:cubicBezTo>
                    <a:pt x="131" y="49"/>
                    <a:pt x="195" y="18"/>
                    <a:pt x="263" y="6"/>
                  </a:cubicBezTo>
                  <a:cubicBezTo>
                    <a:pt x="263" y="6"/>
                    <a:pt x="263" y="6"/>
                    <a:pt x="263" y="6"/>
                  </a:cubicBezTo>
                  <a:cubicBezTo>
                    <a:pt x="270" y="5"/>
                    <a:pt x="276" y="4"/>
                    <a:pt x="282" y="1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278" y="20"/>
                    <a:pt x="271" y="36"/>
                    <a:pt x="261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04" y="64"/>
                    <a:pt x="151" y="90"/>
                    <a:pt x="107" y="128"/>
                  </a:cubicBezTo>
                  <a:cubicBezTo>
                    <a:pt x="85" y="148"/>
                    <a:pt x="69" y="163"/>
                    <a:pt x="55" y="182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46" y="183"/>
                    <a:pt x="38" y="184"/>
                    <a:pt x="31" y="184"/>
                  </a:cubicBez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8" name="Freeform 30"/>
            <p:cNvSpPr>
              <a:spLocks/>
            </p:cNvSpPr>
            <p:nvPr userDrawn="1"/>
          </p:nvSpPr>
          <p:spPr bwMode="auto">
            <a:xfrm>
              <a:off x="7688263" y="7077075"/>
              <a:ext cx="935038" cy="565150"/>
            </a:xfrm>
            <a:custGeom>
              <a:avLst/>
              <a:gdLst>
                <a:gd name="T0" fmla="*/ 246 w 249"/>
                <a:gd name="T1" fmla="*/ 149 h 150"/>
                <a:gd name="T2" fmla="*/ 242 w 249"/>
                <a:gd name="T3" fmla="*/ 148 h 150"/>
                <a:gd name="T4" fmla="*/ 13 w 249"/>
                <a:gd name="T5" fmla="*/ 16 h 150"/>
                <a:gd name="T6" fmla="*/ 2 w 249"/>
                <a:gd name="T7" fmla="*/ 3 h 150"/>
                <a:gd name="T8" fmla="*/ 0 w 249"/>
                <a:gd name="T9" fmla="*/ 0 h 150"/>
                <a:gd name="T10" fmla="*/ 3 w 249"/>
                <a:gd name="T11" fmla="*/ 0 h 150"/>
                <a:gd name="T12" fmla="*/ 9 w 249"/>
                <a:gd name="T13" fmla="*/ 0 h 150"/>
                <a:gd name="T14" fmla="*/ 64 w 249"/>
                <a:gd name="T15" fmla="*/ 6 h 150"/>
                <a:gd name="T16" fmla="*/ 64 w 249"/>
                <a:gd name="T17" fmla="*/ 6 h 150"/>
                <a:gd name="T18" fmla="*/ 65 w 249"/>
                <a:gd name="T19" fmla="*/ 6 h 150"/>
                <a:gd name="T20" fmla="*/ 214 w 249"/>
                <a:gd name="T21" fmla="*/ 96 h 150"/>
                <a:gd name="T22" fmla="*/ 214 w 249"/>
                <a:gd name="T23" fmla="*/ 96 h 150"/>
                <a:gd name="T24" fmla="*/ 215 w 249"/>
                <a:gd name="T25" fmla="*/ 96 h 150"/>
                <a:gd name="T26" fmla="*/ 248 w 249"/>
                <a:gd name="T27" fmla="*/ 147 h 150"/>
                <a:gd name="T28" fmla="*/ 249 w 249"/>
                <a:gd name="T29" fmla="*/ 150 h 150"/>
                <a:gd name="T30" fmla="*/ 246 w 249"/>
                <a:gd name="T31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150">
                  <a:moveTo>
                    <a:pt x="246" y="149"/>
                  </a:moveTo>
                  <a:cubicBezTo>
                    <a:pt x="245" y="149"/>
                    <a:pt x="244" y="148"/>
                    <a:pt x="242" y="148"/>
                  </a:cubicBezTo>
                  <a:cubicBezTo>
                    <a:pt x="155" y="134"/>
                    <a:pt x="74" y="87"/>
                    <a:pt x="13" y="16"/>
                  </a:cubicBezTo>
                  <a:cubicBezTo>
                    <a:pt x="9" y="12"/>
                    <a:pt x="5" y="8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27" y="0"/>
                    <a:pt x="46" y="2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107" y="49"/>
                    <a:pt x="159" y="80"/>
                    <a:pt x="214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28" y="112"/>
                    <a:pt x="239" y="129"/>
                    <a:pt x="248" y="147"/>
                  </a:cubicBezTo>
                  <a:cubicBezTo>
                    <a:pt x="249" y="150"/>
                    <a:pt x="249" y="150"/>
                    <a:pt x="249" y="150"/>
                  </a:cubicBezTo>
                  <a:lnTo>
                    <a:pt x="246" y="149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  <p:sp>
          <p:nvSpPr>
            <p:cNvPr id="39" name="Freeform 31"/>
            <p:cNvSpPr>
              <a:spLocks noEditPoints="1"/>
            </p:cNvSpPr>
            <p:nvPr userDrawn="1"/>
          </p:nvSpPr>
          <p:spPr bwMode="auto">
            <a:xfrm>
              <a:off x="7173913" y="7073900"/>
              <a:ext cx="1577975" cy="1855788"/>
            </a:xfrm>
            <a:custGeom>
              <a:avLst/>
              <a:gdLst>
                <a:gd name="T0" fmla="*/ 17 w 420"/>
                <a:gd name="T1" fmla="*/ 488 h 492"/>
                <a:gd name="T2" fmla="*/ 15 w 420"/>
                <a:gd name="T3" fmla="*/ 486 h 492"/>
                <a:gd name="T4" fmla="*/ 11 w 420"/>
                <a:gd name="T5" fmla="*/ 446 h 492"/>
                <a:gd name="T6" fmla="*/ 13 w 420"/>
                <a:gd name="T7" fmla="*/ 443 h 492"/>
                <a:gd name="T8" fmla="*/ 30 w 420"/>
                <a:gd name="T9" fmla="*/ 38 h 492"/>
                <a:gd name="T10" fmla="*/ 54 w 420"/>
                <a:gd name="T11" fmla="*/ 0 h 492"/>
                <a:gd name="T12" fmla="*/ 67 w 420"/>
                <a:gd name="T13" fmla="*/ 4 h 492"/>
                <a:gd name="T14" fmla="*/ 69 w 420"/>
                <a:gd name="T15" fmla="*/ 6 h 492"/>
                <a:gd name="T16" fmla="*/ 75 w 420"/>
                <a:gd name="T17" fmla="*/ 11 h 492"/>
                <a:gd name="T18" fmla="*/ 398 w 420"/>
                <a:gd name="T19" fmla="*/ 205 h 492"/>
                <a:gd name="T20" fmla="*/ 401 w 420"/>
                <a:gd name="T21" fmla="*/ 206 h 492"/>
                <a:gd name="T22" fmla="*/ 420 w 420"/>
                <a:gd name="T23" fmla="*/ 233 h 492"/>
                <a:gd name="T24" fmla="*/ 419 w 420"/>
                <a:gd name="T25" fmla="*/ 236 h 492"/>
                <a:gd name="T26" fmla="*/ 419 w 420"/>
                <a:gd name="T27" fmla="*/ 238 h 492"/>
                <a:gd name="T28" fmla="*/ 417 w 420"/>
                <a:gd name="T29" fmla="*/ 242 h 492"/>
                <a:gd name="T30" fmla="*/ 416 w 420"/>
                <a:gd name="T31" fmla="*/ 244 h 492"/>
                <a:gd name="T32" fmla="*/ 415 w 420"/>
                <a:gd name="T33" fmla="*/ 246 h 492"/>
                <a:gd name="T34" fmla="*/ 413 w 420"/>
                <a:gd name="T35" fmla="*/ 248 h 492"/>
                <a:gd name="T36" fmla="*/ 410 w 420"/>
                <a:gd name="T37" fmla="*/ 251 h 492"/>
                <a:gd name="T38" fmla="*/ 409 w 420"/>
                <a:gd name="T39" fmla="*/ 252 h 492"/>
                <a:gd name="T40" fmla="*/ 407 w 420"/>
                <a:gd name="T41" fmla="*/ 254 h 492"/>
                <a:gd name="T42" fmla="*/ 404 w 420"/>
                <a:gd name="T43" fmla="*/ 255 h 492"/>
                <a:gd name="T44" fmla="*/ 401 w 420"/>
                <a:gd name="T45" fmla="*/ 256 h 492"/>
                <a:gd name="T46" fmla="*/ 397 w 420"/>
                <a:gd name="T47" fmla="*/ 257 h 492"/>
                <a:gd name="T48" fmla="*/ 58 w 420"/>
                <a:gd name="T49" fmla="*/ 471 h 492"/>
                <a:gd name="T50" fmla="*/ 56 w 420"/>
                <a:gd name="T51" fmla="*/ 475 h 492"/>
                <a:gd name="T52" fmla="*/ 31 w 420"/>
                <a:gd name="T53" fmla="*/ 492 h 492"/>
                <a:gd name="T54" fmla="*/ 121 w 420"/>
                <a:gd name="T55" fmla="*/ 178 h 492"/>
                <a:gd name="T56" fmla="*/ 113 w 420"/>
                <a:gd name="T57" fmla="*/ 333 h 492"/>
                <a:gd name="T58" fmla="*/ 260 w 420"/>
                <a:gd name="T59" fmla="*/ 243 h 492"/>
                <a:gd name="T60" fmla="*/ 260 w 420"/>
                <a:gd name="T61" fmla="*/ 219 h 492"/>
                <a:gd name="T62" fmla="*/ 115 w 420"/>
                <a:gd name="T63" fmla="*/ 12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0" h="492">
                  <a:moveTo>
                    <a:pt x="31" y="492"/>
                  </a:moveTo>
                  <a:cubicBezTo>
                    <a:pt x="26" y="492"/>
                    <a:pt x="21" y="490"/>
                    <a:pt x="17" y="488"/>
                  </a:cubicBezTo>
                  <a:cubicBezTo>
                    <a:pt x="16" y="487"/>
                    <a:pt x="16" y="487"/>
                    <a:pt x="16" y="487"/>
                  </a:cubicBezTo>
                  <a:cubicBezTo>
                    <a:pt x="15" y="487"/>
                    <a:pt x="15" y="486"/>
                    <a:pt x="15" y="486"/>
                  </a:cubicBezTo>
                  <a:cubicBezTo>
                    <a:pt x="3" y="478"/>
                    <a:pt x="0" y="462"/>
                    <a:pt x="8" y="451"/>
                  </a:cubicBezTo>
                  <a:cubicBezTo>
                    <a:pt x="9" y="449"/>
                    <a:pt x="10" y="447"/>
                    <a:pt x="11" y="446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3" y="443"/>
                    <a:pt x="13" y="443"/>
                    <a:pt x="13" y="443"/>
                  </a:cubicBezTo>
                  <a:cubicBezTo>
                    <a:pt x="61" y="358"/>
                    <a:pt x="77" y="280"/>
                    <a:pt x="68" y="183"/>
                  </a:cubicBezTo>
                  <a:cubicBezTo>
                    <a:pt x="64" y="133"/>
                    <a:pt x="51" y="84"/>
                    <a:pt x="30" y="38"/>
                  </a:cubicBezTo>
                  <a:cubicBezTo>
                    <a:pt x="24" y="25"/>
                    <a:pt x="30" y="9"/>
                    <a:pt x="43" y="3"/>
                  </a:cubicBezTo>
                  <a:cubicBezTo>
                    <a:pt x="46" y="1"/>
                    <a:pt x="50" y="0"/>
                    <a:pt x="54" y="0"/>
                  </a:cubicBezTo>
                  <a:cubicBezTo>
                    <a:pt x="58" y="0"/>
                    <a:pt x="63" y="2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8" y="5"/>
                    <a:pt x="68" y="5"/>
                  </a:cubicBezTo>
                  <a:cubicBezTo>
                    <a:pt x="69" y="5"/>
                    <a:pt x="69" y="5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8"/>
                    <a:pt x="73" y="9"/>
                    <a:pt x="75" y="11"/>
                  </a:cubicBezTo>
                  <a:cubicBezTo>
                    <a:pt x="80" y="17"/>
                    <a:pt x="84" y="23"/>
                    <a:pt x="89" y="28"/>
                  </a:cubicBezTo>
                  <a:cubicBezTo>
                    <a:pt x="171" y="123"/>
                    <a:pt x="280" y="186"/>
                    <a:pt x="398" y="205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400" y="205"/>
                    <a:pt x="400" y="205"/>
                    <a:pt x="401" y="206"/>
                  </a:cubicBezTo>
                  <a:cubicBezTo>
                    <a:pt x="412" y="209"/>
                    <a:pt x="420" y="219"/>
                    <a:pt x="420" y="231"/>
                  </a:cubicBezTo>
                  <a:cubicBezTo>
                    <a:pt x="420" y="232"/>
                    <a:pt x="420" y="232"/>
                    <a:pt x="420" y="233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19" y="236"/>
                    <a:pt x="419" y="236"/>
                    <a:pt x="419" y="236"/>
                  </a:cubicBezTo>
                  <a:cubicBezTo>
                    <a:pt x="419" y="237"/>
                    <a:pt x="419" y="237"/>
                    <a:pt x="419" y="238"/>
                  </a:cubicBezTo>
                  <a:cubicBezTo>
                    <a:pt x="419" y="238"/>
                    <a:pt x="419" y="238"/>
                    <a:pt x="419" y="238"/>
                  </a:cubicBezTo>
                  <a:cubicBezTo>
                    <a:pt x="418" y="239"/>
                    <a:pt x="418" y="239"/>
                    <a:pt x="418" y="240"/>
                  </a:cubicBezTo>
                  <a:cubicBezTo>
                    <a:pt x="418" y="241"/>
                    <a:pt x="417" y="242"/>
                    <a:pt x="417" y="242"/>
                  </a:cubicBezTo>
                  <a:cubicBezTo>
                    <a:pt x="417" y="243"/>
                    <a:pt x="417" y="243"/>
                    <a:pt x="417" y="243"/>
                  </a:cubicBezTo>
                  <a:cubicBezTo>
                    <a:pt x="417" y="243"/>
                    <a:pt x="416" y="244"/>
                    <a:pt x="416" y="244"/>
                  </a:cubicBezTo>
                  <a:cubicBezTo>
                    <a:pt x="416" y="245"/>
                    <a:pt x="416" y="245"/>
                    <a:pt x="416" y="245"/>
                  </a:cubicBezTo>
                  <a:cubicBezTo>
                    <a:pt x="415" y="245"/>
                    <a:pt x="415" y="246"/>
                    <a:pt x="415" y="246"/>
                  </a:cubicBezTo>
                  <a:cubicBezTo>
                    <a:pt x="414" y="247"/>
                    <a:pt x="414" y="247"/>
                    <a:pt x="414" y="247"/>
                  </a:cubicBezTo>
                  <a:cubicBezTo>
                    <a:pt x="414" y="247"/>
                    <a:pt x="414" y="247"/>
                    <a:pt x="413" y="248"/>
                  </a:cubicBezTo>
                  <a:cubicBezTo>
                    <a:pt x="413" y="248"/>
                    <a:pt x="412" y="249"/>
                    <a:pt x="412" y="249"/>
                  </a:cubicBezTo>
                  <a:cubicBezTo>
                    <a:pt x="412" y="250"/>
                    <a:pt x="411" y="251"/>
                    <a:pt x="410" y="251"/>
                  </a:cubicBezTo>
                  <a:cubicBezTo>
                    <a:pt x="410" y="251"/>
                    <a:pt x="409" y="252"/>
                    <a:pt x="409" y="252"/>
                  </a:cubicBezTo>
                  <a:cubicBezTo>
                    <a:pt x="409" y="252"/>
                    <a:pt x="409" y="252"/>
                    <a:pt x="409" y="252"/>
                  </a:cubicBezTo>
                  <a:cubicBezTo>
                    <a:pt x="408" y="253"/>
                    <a:pt x="407" y="253"/>
                    <a:pt x="407" y="253"/>
                  </a:cubicBezTo>
                  <a:cubicBezTo>
                    <a:pt x="407" y="254"/>
                    <a:pt x="407" y="254"/>
                    <a:pt x="407" y="254"/>
                  </a:cubicBezTo>
                  <a:cubicBezTo>
                    <a:pt x="406" y="254"/>
                    <a:pt x="405" y="254"/>
                    <a:pt x="405" y="254"/>
                  </a:cubicBezTo>
                  <a:cubicBezTo>
                    <a:pt x="404" y="255"/>
                    <a:pt x="404" y="255"/>
                    <a:pt x="404" y="255"/>
                  </a:cubicBezTo>
                  <a:cubicBezTo>
                    <a:pt x="404" y="255"/>
                    <a:pt x="403" y="255"/>
                    <a:pt x="403" y="255"/>
                  </a:cubicBezTo>
                  <a:cubicBezTo>
                    <a:pt x="402" y="256"/>
                    <a:pt x="401" y="256"/>
                    <a:pt x="401" y="256"/>
                  </a:cubicBezTo>
                  <a:cubicBezTo>
                    <a:pt x="400" y="256"/>
                    <a:pt x="399" y="256"/>
                    <a:pt x="398" y="257"/>
                  </a:cubicBezTo>
                  <a:cubicBezTo>
                    <a:pt x="397" y="257"/>
                    <a:pt x="397" y="257"/>
                    <a:pt x="397" y="257"/>
                  </a:cubicBezTo>
                  <a:cubicBezTo>
                    <a:pt x="305" y="273"/>
                    <a:pt x="219" y="313"/>
                    <a:pt x="147" y="375"/>
                  </a:cubicBezTo>
                  <a:cubicBezTo>
                    <a:pt x="111" y="406"/>
                    <a:pt x="83" y="433"/>
                    <a:pt x="58" y="471"/>
                  </a:cubicBezTo>
                  <a:cubicBezTo>
                    <a:pt x="57" y="472"/>
                    <a:pt x="57" y="472"/>
                    <a:pt x="57" y="472"/>
                  </a:cubicBezTo>
                  <a:cubicBezTo>
                    <a:pt x="56" y="475"/>
                    <a:pt x="56" y="475"/>
                    <a:pt x="56" y="475"/>
                  </a:cubicBezTo>
                  <a:cubicBezTo>
                    <a:pt x="55" y="476"/>
                    <a:pt x="54" y="477"/>
                    <a:pt x="53" y="479"/>
                  </a:cubicBezTo>
                  <a:cubicBezTo>
                    <a:pt x="49" y="487"/>
                    <a:pt x="40" y="492"/>
                    <a:pt x="31" y="492"/>
                  </a:cubicBezTo>
                  <a:close/>
                  <a:moveTo>
                    <a:pt x="119" y="160"/>
                  </a:moveTo>
                  <a:cubicBezTo>
                    <a:pt x="120" y="167"/>
                    <a:pt x="120" y="173"/>
                    <a:pt x="121" y="178"/>
                  </a:cubicBezTo>
                  <a:cubicBezTo>
                    <a:pt x="125" y="222"/>
                    <a:pt x="124" y="262"/>
                    <a:pt x="118" y="301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39" y="314"/>
                    <a:pt x="139" y="314"/>
                    <a:pt x="139" y="314"/>
                  </a:cubicBezTo>
                  <a:cubicBezTo>
                    <a:pt x="176" y="285"/>
                    <a:pt x="217" y="261"/>
                    <a:pt x="260" y="243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17" y="201"/>
                    <a:pt x="177" y="177"/>
                    <a:pt x="140" y="148"/>
                  </a:cubicBezTo>
                  <a:cubicBezTo>
                    <a:pt x="115" y="129"/>
                    <a:pt x="115" y="129"/>
                    <a:pt x="115" y="129"/>
                  </a:cubicBezTo>
                  <a:lnTo>
                    <a:pt x="119" y="160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41"/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329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defTabSz="456941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2887" indent="-212887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23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8663" indent="-181841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434" indent="-150795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432" indent="-172971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05" indent="-141924" algn="l" defTabSz="456941" rtl="0" eaLnBrk="1" latinLnBrk="0" hangingPunct="1">
        <a:spcBef>
          <a:spcPts val="0"/>
        </a:spcBef>
        <a:spcAft>
          <a:spcPts val="280"/>
        </a:spcAft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74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15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58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98" indent="-228471" algn="l" defTabSz="45694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1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2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1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63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04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44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84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25" algn="l" defTabSz="4569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733800"/>
            <a:ext cx="44342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Word Press KIA Solution</a:t>
            </a:r>
          </a:p>
          <a:p>
            <a:endParaRPr lang="en-US" sz="2400" b="1" dirty="0">
              <a:solidFill>
                <a:srgbClr val="0FB6E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014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3291" y="1981200"/>
            <a:ext cx="86475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3291" y="14478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Word-Press Admin screen to create articles</a:t>
            </a:r>
          </a:p>
        </p:txBody>
      </p:sp>
    </p:spTree>
    <p:extLst>
      <p:ext uri="{BB962C8B-B14F-4D97-AF65-F5344CB8AC3E}">
        <p14:creationId xmlns:p14="http://schemas.microsoft.com/office/powerpoint/2010/main" xmlns="" val="326511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771840" cy="312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9100"/>
            <a:ext cx="5773547" cy="47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xmlns="" val="42244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Agent Dashboard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6677"/>
            <a:ext cx="100679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5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2192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Article Search Result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676400"/>
            <a:ext cx="80676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71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Ticket Support Dashboard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00225"/>
            <a:ext cx="98012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79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View/Modify Existing pages and media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905000"/>
            <a:ext cx="9810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97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Overview of </a:t>
            </a:r>
            <a:r>
              <a:rPr lang="en-US" sz="1800" dirty="0" err="1"/>
              <a:t>Wordpress</a:t>
            </a:r>
            <a:r>
              <a:rPr lang="en-US" sz="1800" dirty="0"/>
              <a:t> Implementation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Oracle Right-Now Process – Before Migration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WordPress Process – After Migration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Oracle Right-Now to WordPress Articles Migration Process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WordPress Plugins Used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Questions by Matsuzaka, Hideaki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Appendix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Screen-Shots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38482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/>
              <a:t>Key advantages of Word Press KIA Solution: </a:t>
            </a:r>
          </a:p>
          <a:p>
            <a:pPr lvl="0"/>
            <a:r>
              <a:rPr lang="en-US" sz="1800" dirty="0"/>
              <a:t>User friendly: User can easily add/edit/delete/preview new articles from WordPress backend before article is published.</a:t>
            </a:r>
          </a:p>
          <a:p>
            <a:r>
              <a:rPr lang="en-US" sz="1800" dirty="0"/>
              <a:t>Multisite/ Multilingual: Multiple websites can be created within same WordPress setup. It also support multi lingual support to create website based on there region and there supportive language.</a:t>
            </a:r>
          </a:p>
          <a:p>
            <a:r>
              <a:rPr lang="en-US" sz="1800" dirty="0"/>
              <a:t>Open Source and Large Plugin Community: WordPress have large number of community plugin which are freely available and easy to use and configurable.</a:t>
            </a:r>
          </a:p>
          <a:p>
            <a:r>
              <a:rPr lang="en-US" sz="1800" dirty="0"/>
              <a:t>Theming: Full control for the frontend design where logos, colors, menus and navigation sidebars can be changes from backend easily.</a:t>
            </a:r>
          </a:p>
          <a:p>
            <a:r>
              <a:rPr lang="en-US" sz="1800" dirty="0"/>
              <a:t>Easy to upgrade and deploy</a:t>
            </a:r>
          </a:p>
        </p:txBody>
      </p:sp>
    </p:spTree>
    <p:extLst>
      <p:ext uri="{BB962C8B-B14F-4D97-AF65-F5344CB8AC3E}">
        <p14:creationId xmlns:p14="http://schemas.microsoft.com/office/powerpoint/2010/main" xmlns="" val="14594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Right-Now Process – Before Migration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15615" y="3574214"/>
            <a:ext cx="3193125" cy="879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2145268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Agent</a:t>
            </a:r>
          </a:p>
        </p:txBody>
      </p:sp>
      <p:pic>
        <p:nvPicPr>
          <p:cNvPr id="6" name="Picture 6" descr="Image result for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2013" y="1371600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45719" y="1752601"/>
            <a:ext cx="138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Oracle Right 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9025" y="1834314"/>
            <a:ext cx="134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create/update articles</a:t>
            </a:r>
          </a:p>
        </p:txBody>
      </p:sp>
      <p:cxnSp>
        <p:nvCxnSpPr>
          <p:cNvPr id="9" name="Straight Arrow Connector 8"/>
          <p:cNvCxnSpPr>
            <a:stCxn id="41" idx="1"/>
            <a:endCxn id="6" idx="3"/>
          </p:cNvCxnSpPr>
          <p:nvPr/>
        </p:nvCxnSpPr>
        <p:spPr>
          <a:xfrm flipH="1">
            <a:off x="5306039" y="1995441"/>
            <a:ext cx="1846774" cy="3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1742577"/>
            <a:ext cx="115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pull articles</a:t>
            </a:r>
          </a:p>
        </p:txBody>
      </p:sp>
      <p:pic>
        <p:nvPicPr>
          <p:cNvPr id="11" name="Picture 10" descr="Image result for user icon gr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006" y="1883066"/>
            <a:ext cx="381074" cy="3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solr icon gr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4979" y="3495177"/>
            <a:ext cx="107823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Image result for file syste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5780" y="1644261"/>
            <a:ext cx="708820" cy="7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35800" y="2819400"/>
            <a:ext cx="1292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articles</a:t>
            </a:r>
          </a:p>
        </p:txBody>
      </p:sp>
      <p:cxnSp>
        <p:nvCxnSpPr>
          <p:cNvPr id="15" name="Straight Arrow Connector 14"/>
          <p:cNvCxnSpPr>
            <a:stCxn id="41" idx="3"/>
            <a:endCxn id="13" idx="1"/>
          </p:cNvCxnSpPr>
          <p:nvPr/>
        </p:nvCxnSpPr>
        <p:spPr>
          <a:xfrm>
            <a:off x="8143412" y="1995441"/>
            <a:ext cx="1282368" cy="3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7506" y="1447800"/>
            <a:ext cx="122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 articles</a:t>
            </a:r>
          </a:p>
        </p:txBody>
      </p:sp>
      <p:pic>
        <p:nvPicPr>
          <p:cNvPr id="17" name="Picture 6" descr="Image result for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2082" y="5042960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22524" y="5383208"/>
            <a:ext cx="1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Apache Tomcat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21514" y="3952377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492915" y="3952377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2275" y="4252712"/>
            <a:ext cx="75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5315" y="4257177"/>
            <a:ext cx="70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</a:t>
            </a:r>
          </a:p>
          <a:p>
            <a:pPr algn="ctr"/>
            <a:r>
              <a:rPr lang="en-US" sz="1200" b="1" dirty="0"/>
              <a:t>URL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0" y="5447301"/>
            <a:ext cx="14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download article content</a:t>
            </a:r>
          </a:p>
        </p:txBody>
      </p:sp>
      <p:cxnSp>
        <p:nvCxnSpPr>
          <p:cNvPr id="24" name="Elbow Connector 23"/>
          <p:cNvCxnSpPr>
            <a:stCxn id="17" idx="3"/>
            <a:endCxn id="13" idx="2"/>
          </p:cNvCxnSpPr>
          <p:nvPr/>
        </p:nvCxnSpPr>
        <p:spPr>
          <a:xfrm flipV="1">
            <a:off x="8226108" y="2353082"/>
            <a:ext cx="1554082" cy="33169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0" descr="Image result for mobile devic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2336" y="52764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5574835" y="5857376"/>
            <a:ext cx="137187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74836" y="5670031"/>
            <a:ext cx="1371879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6317" y="5432442"/>
            <a:ext cx="137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89275" y="5808978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 URL</a:t>
            </a:r>
          </a:p>
        </p:txBody>
      </p:sp>
      <p:pic>
        <p:nvPicPr>
          <p:cNvPr id="30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1213" y="3654955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48391" y="41192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48591" y="41192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02445" y="4119282"/>
            <a:ext cx="8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1222" y="4119282"/>
            <a:ext cx="10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711585" y="2622460"/>
            <a:ext cx="1" cy="933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3800" y="2814936"/>
            <a:ext cx="182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distributed based on product and category</a:t>
            </a:r>
          </a:p>
        </p:txBody>
      </p:sp>
      <p:cxnSp>
        <p:nvCxnSpPr>
          <p:cNvPr id="37" name="Straight Arrow Connector 36"/>
          <p:cNvCxnSpPr>
            <a:stCxn id="7" idx="1"/>
            <a:endCxn id="11" idx="3"/>
          </p:cNvCxnSpPr>
          <p:nvPr/>
        </p:nvCxnSpPr>
        <p:spPr>
          <a:xfrm flipH="1" flipV="1">
            <a:off x="2105080" y="2073603"/>
            <a:ext cx="1840639" cy="21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3726" y="3654953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5726" y="3654954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1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7726" y="3654955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2813" y="1411118"/>
            <a:ext cx="990599" cy="11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905606" y="2366682"/>
            <a:ext cx="16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 Program</a:t>
            </a:r>
          </a:p>
        </p:txBody>
      </p:sp>
      <p:cxnSp>
        <p:nvCxnSpPr>
          <p:cNvPr id="43" name="Straight Arrow Connector 42"/>
          <p:cNvCxnSpPr>
            <a:endCxn id="12" idx="0"/>
          </p:cNvCxnSpPr>
          <p:nvPr/>
        </p:nvCxnSpPr>
        <p:spPr>
          <a:xfrm>
            <a:off x="7588379" y="2426658"/>
            <a:ext cx="5715" cy="1068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14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Process – After Migration</a:t>
            </a:r>
            <a:endParaRPr lang="en-SG" dirty="0"/>
          </a:p>
        </p:txBody>
      </p:sp>
      <p:sp>
        <p:nvSpPr>
          <p:cNvPr id="44" name="Rectangle 43"/>
          <p:cNvSpPr/>
          <p:nvPr/>
        </p:nvSpPr>
        <p:spPr>
          <a:xfrm>
            <a:off x="3771959" y="1661652"/>
            <a:ext cx="2171641" cy="879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43816" y="1651337"/>
            <a:ext cx="15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create/update articles based </a:t>
            </a:r>
            <a:r>
              <a:rPr lang="en-US" sz="1200" b="1" dirty="0" smtClean="0"/>
              <a:t>on </a:t>
            </a:r>
          </a:p>
          <a:p>
            <a:pPr algn="ctr"/>
            <a:r>
              <a:rPr lang="en-US" sz="1200" b="1" dirty="0" smtClean="0"/>
              <a:t>product </a:t>
            </a:r>
            <a:r>
              <a:rPr lang="en-US" sz="1200" b="1" dirty="0"/>
              <a:t>and category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51685" y="1890252"/>
            <a:ext cx="109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post articles</a:t>
            </a:r>
          </a:p>
        </p:txBody>
      </p:sp>
      <p:pic>
        <p:nvPicPr>
          <p:cNvPr id="49" name="Picture 14" descr="Image result for file syste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881979"/>
            <a:ext cx="708820" cy="7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675859" y="2771001"/>
            <a:ext cx="154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   tag   articles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686800" y="2057400"/>
            <a:ext cx="1318477" cy="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83399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create articles</a:t>
            </a:r>
          </a:p>
        </p:txBody>
      </p:sp>
      <p:pic>
        <p:nvPicPr>
          <p:cNvPr id="53" name="Picture 6" descr="Image result for server ic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6174" y="5131907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48000" y="6352401"/>
            <a:ext cx="25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Application Server</a:t>
            </a:r>
            <a:endParaRPr lang="en-US" sz="12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78314" y="4093475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00599" y="4093475"/>
            <a:ext cx="1" cy="1011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38600" y="4341659"/>
            <a:ext cx="80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33736" y="4346124"/>
            <a:ext cx="85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article</a:t>
            </a:r>
            <a:endParaRPr lang="en-US" sz="1200" b="1" dirty="0"/>
          </a:p>
          <a:p>
            <a:pPr algn="ctr"/>
            <a:r>
              <a:rPr lang="en-US" sz="1200" b="1" dirty="0"/>
              <a:t>URL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036179" y="5543387"/>
            <a:ext cx="14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download article content</a:t>
            </a:r>
          </a:p>
        </p:txBody>
      </p:sp>
      <p:cxnSp>
        <p:nvCxnSpPr>
          <p:cNvPr id="60" name="Elbow Connector 59"/>
          <p:cNvCxnSpPr>
            <a:stCxn id="53" idx="3"/>
            <a:endCxn id="49" idx="2"/>
          </p:cNvCxnSpPr>
          <p:nvPr/>
        </p:nvCxnSpPr>
        <p:spPr>
          <a:xfrm flipV="1">
            <a:off x="5410200" y="2590800"/>
            <a:ext cx="5002610" cy="3168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371602" y="5943600"/>
            <a:ext cx="2514598" cy="2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28800" y="5410200"/>
            <a:ext cx="154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search content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7400" y="589792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article URL</a:t>
            </a:r>
          </a:p>
        </p:txBody>
      </p:sp>
      <p:cxnSp>
        <p:nvCxnSpPr>
          <p:cNvPr id="70" name="Straight Arrow Connector 69"/>
          <p:cNvCxnSpPr>
            <a:stCxn id="44" idx="3"/>
            <a:endCxn id="78" idx="1"/>
          </p:cNvCxnSpPr>
          <p:nvPr/>
        </p:nvCxnSpPr>
        <p:spPr>
          <a:xfrm flipV="1">
            <a:off x="5943600" y="2098571"/>
            <a:ext cx="2133600" cy="3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685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685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33400" y="2197574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64284" y="2539321"/>
            <a:ext cx="321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752600"/>
            <a:ext cx="586523" cy="69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/>
          <p:cNvCxnSpPr/>
          <p:nvPr/>
        </p:nvCxnSpPr>
        <p:spPr>
          <a:xfrm flipH="1">
            <a:off x="8381998" y="2438400"/>
            <a:ext cx="2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99273" y="1447800"/>
            <a:ext cx="205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 Application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0" y="52094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User</a:t>
            </a:r>
            <a:r>
              <a:rPr lang="en-US" sz="1000" b="1" dirty="0" smtClean="0"/>
              <a:t> </a:t>
            </a:r>
            <a:endParaRPr lang="en-US" sz="1000" b="1" dirty="0"/>
          </a:p>
        </p:txBody>
      </p:sp>
      <p:pic>
        <p:nvPicPr>
          <p:cNvPr id="35" name="Picture 2" descr="D:\Vishal\GitAccount\TestDemo\and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476068"/>
            <a:ext cx="363162" cy="677082"/>
          </a:xfrm>
          <a:prstGeom prst="rect">
            <a:avLst/>
          </a:prstGeom>
          <a:noFill/>
        </p:spPr>
      </p:pic>
      <p:pic>
        <p:nvPicPr>
          <p:cNvPr id="36" name="Picture 3" descr="D:\Vishal\GitAccount\TestDemo\agent-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828801"/>
            <a:ext cx="439906" cy="380999"/>
          </a:xfrm>
          <a:prstGeom prst="rect">
            <a:avLst/>
          </a:prstGeom>
          <a:noFill/>
        </p:spPr>
      </p:pic>
      <p:sp>
        <p:nvSpPr>
          <p:cNvPr id="39" name="Rectangle 38"/>
          <p:cNvSpPr/>
          <p:nvPr/>
        </p:nvSpPr>
        <p:spPr>
          <a:xfrm>
            <a:off x="4191000" y="3429000"/>
            <a:ext cx="1447800" cy="6096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67200" y="3581400"/>
            <a:ext cx="13452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/>
              <a:t>Search </a:t>
            </a:r>
            <a:r>
              <a:rPr lang="en-US" sz="1300" b="1" dirty="0" smtClean="0"/>
              <a:t>Engine</a:t>
            </a:r>
            <a:endParaRPr lang="en-US" sz="13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371600" y="5638800"/>
            <a:ext cx="2590800" cy="3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543800" y="3429000"/>
            <a:ext cx="1600200" cy="609600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534872" y="3505200"/>
            <a:ext cx="1609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Tagged Content </a:t>
            </a:r>
          </a:p>
          <a:p>
            <a:pPr algn="ctr"/>
            <a:r>
              <a:rPr lang="en-US" sz="1300" b="1" dirty="0" smtClean="0"/>
              <a:t>Repository</a:t>
            </a:r>
            <a:endParaRPr lang="en-US" sz="1300" b="1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715000" y="37338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67400" y="3533001"/>
            <a:ext cx="154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index articles</a:t>
            </a:r>
            <a:endParaRPr lang="en-US" sz="1200" b="1" dirty="0"/>
          </a:p>
        </p:txBody>
      </p:sp>
      <p:sp>
        <p:nvSpPr>
          <p:cNvPr id="88" name="Rectangle 87"/>
          <p:cNvSpPr/>
          <p:nvPr/>
        </p:nvSpPr>
        <p:spPr>
          <a:xfrm>
            <a:off x="762000" y="3429000"/>
            <a:ext cx="1524000" cy="609600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98836" y="3581400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/>
              <a:t>Translation API</a:t>
            </a:r>
            <a:endParaRPr lang="en-US" sz="13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95400" y="2057400"/>
            <a:ext cx="2362200" cy="3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362200" y="3581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362200" y="38862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38400" y="3352800"/>
            <a:ext cx="154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search keyword translation</a:t>
            </a:r>
            <a:endParaRPr 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438400" y="3837801"/>
            <a:ext cx="154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Translated text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5948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Right-Now to WordPress Articles Migration Process</a:t>
            </a:r>
            <a:endParaRPr lang="en-SG" dirty="0"/>
          </a:p>
        </p:txBody>
      </p:sp>
      <p:sp>
        <p:nvSpPr>
          <p:cNvPr id="40" name="Rectangle 39"/>
          <p:cNvSpPr/>
          <p:nvPr/>
        </p:nvSpPr>
        <p:spPr>
          <a:xfrm>
            <a:off x="8639463" y="2956725"/>
            <a:ext cx="1079035" cy="3391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56105" y="4697120"/>
            <a:ext cx="3193125" cy="879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6" descr="Image result for ser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2503" y="2506711"/>
            <a:ext cx="1264026" cy="12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86209" y="2887712"/>
            <a:ext cx="138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Oracle Right Now</a:t>
            </a:r>
          </a:p>
        </p:txBody>
      </p:sp>
      <p:cxnSp>
        <p:nvCxnSpPr>
          <p:cNvPr id="75" name="Straight Arrow Connector 74"/>
          <p:cNvCxnSpPr>
            <a:stCxn id="108" idx="1"/>
            <a:endCxn id="42" idx="3"/>
          </p:cNvCxnSpPr>
          <p:nvPr/>
        </p:nvCxnSpPr>
        <p:spPr>
          <a:xfrm flipH="1" flipV="1">
            <a:off x="3646529" y="3133784"/>
            <a:ext cx="1345817" cy="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03842" y="2728125"/>
            <a:ext cx="118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pull articles based on product and category</a:t>
            </a:r>
          </a:p>
        </p:txBody>
      </p:sp>
      <p:pic>
        <p:nvPicPr>
          <p:cNvPr id="83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1703" y="4790066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588881" y="52543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89081" y="52543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42935" y="5254393"/>
            <a:ext cx="8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91712" y="5254393"/>
            <a:ext cx="10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052075" y="3757571"/>
            <a:ext cx="1" cy="933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07559" y="3950047"/>
            <a:ext cx="165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distributed based on product and category</a:t>
            </a:r>
          </a:p>
        </p:txBody>
      </p:sp>
      <p:pic>
        <p:nvPicPr>
          <p:cNvPr id="90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4216" y="4790064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6216" y="4790065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8216" y="4790066"/>
            <a:ext cx="526265" cy="5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8868063" y="34762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68063" y="51526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15663" y="4314881"/>
            <a:ext cx="8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CHN</a:t>
            </a:r>
          </a:p>
        </p:txBody>
      </p:sp>
      <p:pic>
        <p:nvPicPr>
          <p:cNvPr id="96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8415" y="3005390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4100" y="3845573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0384" y="4681640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0384" y="5504342"/>
            <a:ext cx="537279" cy="5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8369684" y="6348505"/>
            <a:ext cx="1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Apache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639463" y="5979173"/>
            <a:ext cx="10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</a:t>
            </a:r>
          </a:p>
        </p:txBody>
      </p:sp>
      <p:pic>
        <p:nvPicPr>
          <p:cNvPr id="102" name="Picture 14" descr="Image result for file syste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9462" y="1143000"/>
            <a:ext cx="1079035" cy="107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Elbow Connector 103"/>
          <p:cNvCxnSpPr>
            <a:stCxn id="108" idx="3"/>
            <a:endCxn id="40" idx="1"/>
          </p:cNvCxnSpPr>
          <p:nvPr/>
        </p:nvCxnSpPr>
        <p:spPr>
          <a:xfrm>
            <a:off x="5982945" y="3151885"/>
            <a:ext cx="2656518" cy="1500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8" idx="3"/>
            <a:endCxn id="102" idx="1"/>
          </p:cNvCxnSpPr>
          <p:nvPr/>
        </p:nvCxnSpPr>
        <p:spPr>
          <a:xfrm flipV="1">
            <a:off x="5982945" y="1682519"/>
            <a:ext cx="2656517" cy="14693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40685" y="4356126"/>
            <a:ext cx="109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post articles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45528" y="1688637"/>
            <a:ext cx="1341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backup articles</a:t>
            </a: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346" y="2567562"/>
            <a:ext cx="990599" cy="11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4616142" y="3529105"/>
            <a:ext cx="178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009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Plugins Used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Following are the list of Plugins used in Right-Now migration:</a:t>
            </a:r>
          </a:p>
          <a:p>
            <a:pPr lvl="0"/>
            <a:r>
              <a:rPr lang="en-US" sz="1800" b="1" dirty="0"/>
              <a:t>CCTM (Custom Content Type Manager):</a:t>
            </a:r>
            <a:r>
              <a:rPr lang="en-US" sz="1800" dirty="0"/>
              <a:t> Used to create content category and analysis of contact section on the basis of content type.</a:t>
            </a:r>
          </a:p>
          <a:p>
            <a:pPr lvl="0"/>
            <a:r>
              <a:rPr lang="en-US" sz="1800" b="1" dirty="0"/>
              <a:t>Role Management:</a:t>
            </a:r>
            <a:r>
              <a:rPr lang="en-US" sz="1800" dirty="0"/>
              <a:t> Create new roles for users and restrict them to access different modules.</a:t>
            </a:r>
          </a:p>
          <a:p>
            <a:pPr lvl="0"/>
            <a:r>
              <a:rPr lang="en-US" sz="1800" b="1" dirty="0"/>
              <a:t>File Manager:</a:t>
            </a:r>
            <a:r>
              <a:rPr lang="en-US" sz="1800" dirty="0"/>
              <a:t> Used to make changes in WordPress file without using FileZilla or ftp from backend.</a:t>
            </a:r>
          </a:p>
          <a:p>
            <a:pPr lvl="0"/>
            <a:r>
              <a:rPr lang="en-US" sz="1800" b="1" dirty="0"/>
              <a:t>Ticket Support:</a:t>
            </a:r>
            <a:r>
              <a:rPr lang="en-US" sz="1800" dirty="0"/>
              <a:t> Used for intercommunication of task allocation between all agents.</a:t>
            </a:r>
          </a:p>
          <a:p>
            <a:pPr lvl="0"/>
            <a:r>
              <a:rPr lang="en-US" sz="1800" b="1" dirty="0"/>
              <a:t>Error Log Monitor:</a:t>
            </a:r>
            <a:r>
              <a:rPr lang="en-US" sz="1800" dirty="0"/>
              <a:t> Used to get email alert with error description</a:t>
            </a:r>
          </a:p>
          <a:p>
            <a:pPr lvl="0"/>
            <a:r>
              <a:rPr lang="en-US" sz="1800" b="1" dirty="0"/>
              <a:t>Import/Export Users:</a:t>
            </a:r>
            <a:r>
              <a:rPr lang="en-US" sz="1800" dirty="0"/>
              <a:t> To import/export data in CVS format</a:t>
            </a:r>
          </a:p>
          <a:p>
            <a:pPr lvl="0"/>
            <a:r>
              <a:rPr lang="en-US" sz="1800" b="1" dirty="0"/>
              <a:t>WP Backup:</a:t>
            </a:r>
            <a:r>
              <a:rPr lang="en-US" sz="1800" dirty="0"/>
              <a:t> To Backup code and DB</a:t>
            </a:r>
          </a:p>
        </p:txBody>
      </p:sp>
    </p:spTree>
    <p:extLst>
      <p:ext uri="{BB962C8B-B14F-4D97-AF65-F5344CB8AC3E}">
        <p14:creationId xmlns:p14="http://schemas.microsoft.com/office/powerpoint/2010/main" xmlns="" val="319368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by Matsuzaka, Hideaki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409700"/>
            <a:ext cx="10693400" cy="47625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Active directory integration for user/group management</a:t>
            </a:r>
          </a:p>
          <a:p>
            <a:pPr lvl="1"/>
            <a:r>
              <a:rPr lang="en-US" sz="1800" dirty="0"/>
              <a:t>Current Implementation – Its not integrated with Active Directory</a:t>
            </a:r>
          </a:p>
          <a:p>
            <a:pPr lvl="1"/>
            <a:r>
              <a:rPr lang="en-US" sz="1800" dirty="0"/>
              <a:t>Suggestions : </a:t>
            </a:r>
            <a:r>
              <a:rPr lang="en-US" sz="1800" dirty="0" err="1"/>
              <a:t>Asurion</a:t>
            </a:r>
            <a:r>
              <a:rPr lang="en-US" sz="1800" dirty="0"/>
              <a:t> uses </a:t>
            </a:r>
            <a:r>
              <a:rPr lang="en-US" sz="1800" dirty="0" err="1"/>
              <a:t>PingFederate</a:t>
            </a:r>
            <a:r>
              <a:rPr lang="en-US" sz="1800" dirty="0"/>
              <a:t> for </a:t>
            </a:r>
            <a:r>
              <a:rPr lang="en-US" sz="1800" dirty="0" err="1"/>
              <a:t>Signle</a:t>
            </a:r>
            <a:r>
              <a:rPr lang="en-US" sz="1800" dirty="0"/>
              <a:t> Sign On. </a:t>
            </a:r>
            <a:r>
              <a:rPr lang="en-US" sz="1800" dirty="0" err="1"/>
              <a:t>Wordpress</a:t>
            </a:r>
            <a:r>
              <a:rPr lang="en-US" sz="1800" dirty="0"/>
              <a:t> supports many plugins which can be used for single sign on using </a:t>
            </a:r>
            <a:r>
              <a:rPr lang="en-US" sz="1800" dirty="0" err="1"/>
              <a:t>PingFederate</a:t>
            </a:r>
            <a:endParaRPr lang="en-US" sz="1800" dirty="0"/>
          </a:p>
          <a:p>
            <a:r>
              <a:rPr lang="en-US" sz="1800" dirty="0"/>
              <a:t>Workflow management for contents approval</a:t>
            </a:r>
          </a:p>
          <a:p>
            <a:pPr lvl="1"/>
            <a:r>
              <a:rPr lang="en-US" sz="1800" dirty="0"/>
              <a:t>Current Implementation – Its been implemented using </a:t>
            </a:r>
            <a:r>
              <a:rPr lang="en-US" sz="1800" dirty="0" err="1"/>
              <a:t>Wordpress</a:t>
            </a:r>
            <a:r>
              <a:rPr lang="en-US" sz="1800" dirty="0"/>
              <a:t> Default Features</a:t>
            </a:r>
          </a:p>
          <a:p>
            <a:r>
              <a:rPr lang="en-US" sz="1800" dirty="0"/>
              <a:t>Light wait and fast searching with Japanese friendly syntax analyzer</a:t>
            </a:r>
          </a:p>
          <a:p>
            <a:pPr lvl="1"/>
            <a:r>
              <a:rPr lang="en-US" sz="1800" dirty="0"/>
              <a:t>Current Implementation – </a:t>
            </a:r>
            <a:r>
              <a:rPr lang="en-US" sz="1800" dirty="0" err="1"/>
              <a:t>Wordpress</a:t>
            </a:r>
            <a:r>
              <a:rPr lang="en-US" sz="1800" dirty="0"/>
              <a:t> is used to manage content. For searching, content is exported as HTML and indexed using SOLR (Lucent Search Engine). </a:t>
            </a:r>
          </a:p>
          <a:p>
            <a:pPr lvl="1"/>
            <a:r>
              <a:rPr lang="en-US" sz="1800" dirty="0"/>
              <a:t>Suggestions : We can either use SOLR or leverage AWS – Elastic Search Engine</a:t>
            </a:r>
          </a:p>
          <a:p>
            <a:r>
              <a:rPr lang="en-US" sz="1800" dirty="0"/>
              <a:t>How to monitor system health and performance</a:t>
            </a:r>
          </a:p>
          <a:p>
            <a:pPr lvl="1"/>
            <a:r>
              <a:rPr lang="en-US" sz="1800" dirty="0"/>
              <a:t>Current Implementation: </a:t>
            </a:r>
            <a:r>
              <a:rPr lang="en-US" sz="1800" dirty="0" err="1"/>
              <a:t>LogMonitor</a:t>
            </a:r>
            <a:r>
              <a:rPr lang="en-US" sz="1800" dirty="0"/>
              <a:t> Plugin</a:t>
            </a:r>
          </a:p>
          <a:p>
            <a:r>
              <a:rPr lang="en-US" sz="1800" dirty="0"/>
              <a:t>How to gather query statistics</a:t>
            </a:r>
          </a:p>
          <a:p>
            <a:pPr lvl="1"/>
            <a:r>
              <a:rPr lang="en-US" sz="1800" dirty="0"/>
              <a:t>Current Implementation: Custom implementation using Database Logging, and Dashboard to view query statistics</a:t>
            </a:r>
          </a:p>
        </p:txBody>
      </p:sp>
    </p:spTree>
    <p:extLst>
      <p:ext uri="{BB962C8B-B14F-4D97-AF65-F5344CB8AC3E}">
        <p14:creationId xmlns:p14="http://schemas.microsoft.com/office/powerpoint/2010/main" xmlns="" val="12973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xmlns="" val="3457669820"/>
      </p:ext>
    </p:extLst>
  </p:cSld>
  <p:clrMapOvr>
    <a:masterClrMapping/>
  </p:clrMapOvr>
</p:sld>
</file>

<file path=ppt/theme/theme1.xml><?xml version="1.0" encoding="utf-8"?>
<a:theme xmlns:a="http://schemas.openxmlformats.org/drawingml/2006/main" name="Asurion New - MID">
  <a:themeElements>
    <a:clrScheme name="Asurion">
      <a:dk1>
        <a:srgbClr val="000000"/>
      </a:dk1>
      <a:lt1>
        <a:srgbClr val="FFFFFF"/>
      </a:lt1>
      <a:dk2>
        <a:srgbClr val="8DC63F"/>
      </a:dk2>
      <a:lt2>
        <a:srgbClr val="B0B7BC"/>
      </a:lt2>
      <a:accent1>
        <a:srgbClr val="004B8D"/>
      </a:accent1>
      <a:accent2>
        <a:srgbClr val="13B5EA"/>
      </a:accent2>
      <a:accent3>
        <a:srgbClr val="C88A12"/>
      </a:accent3>
      <a:accent4>
        <a:srgbClr val="88746A"/>
      </a:accent4>
      <a:accent5>
        <a:srgbClr val="E64097"/>
      </a:accent5>
      <a:accent6>
        <a:srgbClr val="000000"/>
      </a:accent6>
      <a:hlink>
        <a:srgbClr val="13B5EA"/>
      </a:hlink>
      <a:folHlink>
        <a:srgbClr val="13B5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surion New PPT Template [lite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surion New PPT Template [lite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Asurion Master Slid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CC"/>
      </a:accent1>
      <a:accent2>
        <a:srgbClr val="6E99D4"/>
      </a:accent2>
      <a:accent3>
        <a:srgbClr val="9BBB59"/>
      </a:accent3>
      <a:accent4>
        <a:srgbClr val="006600"/>
      </a:accent4>
      <a:accent5>
        <a:srgbClr val="5D84D0"/>
      </a:accent5>
      <a:accent6>
        <a:srgbClr val="FFFFCC"/>
      </a:accent6>
      <a:hlink>
        <a:srgbClr val="0000FF"/>
      </a:hlink>
      <a:folHlink>
        <a:srgbClr val="C6D9F0"/>
      </a:folHlink>
    </a:clrScheme>
    <a:fontScheme name="asurion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6_Internal Presentation Master Slides">
  <a:themeElements>
    <a:clrScheme name="Custom 33">
      <a:dk1>
        <a:srgbClr val="000000"/>
      </a:dk1>
      <a:lt1>
        <a:srgbClr val="FFFFFF"/>
      </a:lt1>
      <a:dk2>
        <a:srgbClr val="8DC63F"/>
      </a:dk2>
      <a:lt2>
        <a:srgbClr val="B0B7BC"/>
      </a:lt2>
      <a:accent1>
        <a:srgbClr val="004B8D"/>
      </a:accent1>
      <a:accent2>
        <a:srgbClr val="13B5EA"/>
      </a:accent2>
      <a:accent3>
        <a:srgbClr val="C88A12"/>
      </a:accent3>
      <a:accent4>
        <a:srgbClr val="88746A"/>
      </a:accent4>
      <a:accent5>
        <a:srgbClr val="E64097"/>
      </a:accent5>
      <a:accent6>
        <a:srgbClr val="000000"/>
      </a:accent6>
      <a:hlink>
        <a:srgbClr val="13B5EA"/>
      </a:hlink>
      <a:folHlink>
        <a:srgbClr val="13B5EA"/>
      </a:folHlink>
    </a:clrScheme>
    <a:fontScheme name="asurion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22602</TotalTime>
  <Words>567</Words>
  <Application>Microsoft Office PowerPoint</Application>
  <PresentationFormat>Custom</PresentationFormat>
  <Paragraphs>114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Asurion New - MID</vt:lpstr>
      <vt:lpstr>Asurion New PPT Template [lite]</vt:lpstr>
      <vt:lpstr>1_Asurion New PPT Template [lite]</vt:lpstr>
      <vt:lpstr>1_Asurion Master Slides</vt:lpstr>
      <vt:lpstr>6_Internal Presentation Master Slides</vt:lpstr>
      <vt:lpstr>Slide 1</vt:lpstr>
      <vt:lpstr>Agenda</vt:lpstr>
      <vt:lpstr>Overview</vt:lpstr>
      <vt:lpstr>Oracle Right-Now Process – Before Migration</vt:lpstr>
      <vt:lpstr>WordPress Process – After Migration</vt:lpstr>
      <vt:lpstr>Oracle Right-Now to WordPress Articles Migration Process</vt:lpstr>
      <vt:lpstr>WordPress Plugins Used</vt:lpstr>
      <vt:lpstr>Questions by Matsuzaka, Hideaki</vt:lpstr>
      <vt:lpstr>Appendix</vt:lpstr>
      <vt:lpstr>Screens</vt:lpstr>
      <vt:lpstr>Screens</vt:lpstr>
      <vt:lpstr>Screens</vt:lpstr>
      <vt:lpstr>Screens</vt:lpstr>
      <vt:lpstr>Screens</vt:lpstr>
      <vt:lpstr>Screens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Telstra PSS Standalone App</dc:title>
  <dc:creator>Vijaya.Appasani@asurion.com</dc:creator>
  <cp:lastModifiedBy>Bhardwaj, Vishal</cp:lastModifiedBy>
  <cp:revision>871</cp:revision>
  <dcterms:modified xsi:type="dcterms:W3CDTF">2017-05-25T11:30:20Z</dcterms:modified>
</cp:coreProperties>
</file>