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C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1" y="2708028"/>
            <a:ext cx="4648200" cy="2702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500254" y="2891744"/>
            <a:ext cx="4048007" cy="689656"/>
            <a:chOff x="2438400" y="1495790"/>
            <a:chExt cx="3962400" cy="1018810"/>
          </a:xfrm>
        </p:grpSpPr>
        <p:sp>
          <p:nvSpPr>
            <p:cNvPr id="6" name="Rounded Rectangle 5"/>
            <p:cNvSpPr/>
            <p:nvPr/>
          </p:nvSpPr>
          <p:spPr>
            <a:xfrm>
              <a:off x="2438400" y="1524000"/>
              <a:ext cx="3962400" cy="990600"/>
            </a:xfrm>
            <a:prstGeom prst="roundRect">
              <a:avLst/>
            </a:prstGeom>
            <a:solidFill>
              <a:schemeClr val="bg2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90800" y="1752600"/>
              <a:ext cx="609600" cy="609600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2800" y="1752600"/>
              <a:ext cx="609600" cy="609600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800" y="1752600"/>
              <a:ext cx="609600" cy="609600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76800" y="1752600"/>
              <a:ext cx="609600" cy="609600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38800" y="1752600"/>
              <a:ext cx="609600" cy="609600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67979" y="1495790"/>
              <a:ext cx="569387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Top Tier</a:t>
              </a:r>
              <a:endParaRPr lang="en-US" sz="9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2500254" y="3662043"/>
            <a:ext cx="4048007" cy="1367157"/>
          </a:xfrm>
          <a:prstGeom prst="roundRect">
            <a:avLst/>
          </a:prstGeom>
          <a:solidFill>
            <a:schemeClr val="bg2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58630" y="3847121"/>
            <a:ext cx="698970" cy="475533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71800" y="4441537"/>
            <a:ext cx="685800" cy="475533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91000" y="3657600"/>
            <a:ext cx="740539" cy="180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Middle Tier</a:t>
            </a:r>
            <a:endParaRPr lang="en-US" sz="900" dirty="0"/>
          </a:p>
        </p:txBody>
      </p:sp>
      <p:pic>
        <p:nvPicPr>
          <p:cNvPr id="1027" name="Picture 3" descr="C:\Users\cwr.vishal.bhardwaj\Desktop\logo_f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447800"/>
            <a:ext cx="159868" cy="177238"/>
          </a:xfrm>
          <a:prstGeom prst="rect">
            <a:avLst/>
          </a:prstGeom>
          <a:noFill/>
        </p:spPr>
      </p:pic>
      <p:sp>
        <p:nvSpPr>
          <p:cNvPr id="37" name="Rectangle 36"/>
          <p:cNvSpPr/>
          <p:nvPr/>
        </p:nvSpPr>
        <p:spPr>
          <a:xfrm>
            <a:off x="2133600" y="1612251"/>
            <a:ext cx="4648200" cy="902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2133600" y="5715001"/>
            <a:ext cx="779379" cy="838199"/>
            <a:chOff x="2268621" y="5929747"/>
            <a:chExt cx="779379" cy="685799"/>
          </a:xfrm>
        </p:grpSpPr>
        <p:sp>
          <p:nvSpPr>
            <p:cNvPr id="47" name="Rectangle 46"/>
            <p:cNvSpPr/>
            <p:nvPr/>
          </p:nvSpPr>
          <p:spPr>
            <a:xfrm>
              <a:off x="2268621" y="5929747"/>
              <a:ext cx="779379" cy="685799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0"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86000" y="6179128"/>
              <a:ext cx="7441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  </a:t>
              </a:r>
              <a:r>
                <a:rPr lang="en-US" sz="1000" b="1" dirty="0" err="1" smtClean="0"/>
                <a:t>Hazelcast</a:t>
              </a:r>
              <a:endParaRPr lang="en-US" sz="1000" b="1" dirty="0"/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2505193" y="5105400"/>
            <a:ext cx="4048007" cy="201636"/>
          </a:xfrm>
          <a:prstGeom prst="roundRect">
            <a:avLst/>
          </a:prstGeom>
          <a:solidFill>
            <a:schemeClr val="bg2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976565" y="5087779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 Access Layer</a:t>
            </a:r>
            <a:endParaRPr lang="en-US" sz="10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334000" y="3847121"/>
            <a:ext cx="698970" cy="475533"/>
            <a:chOff x="5536259" y="3847121"/>
            <a:chExt cx="622770" cy="475533"/>
          </a:xfrm>
        </p:grpSpPr>
        <p:sp>
          <p:nvSpPr>
            <p:cNvPr id="22" name="Rectangle 21"/>
            <p:cNvSpPr/>
            <p:nvPr/>
          </p:nvSpPr>
          <p:spPr>
            <a:xfrm>
              <a:off x="5536259" y="3847121"/>
              <a:ext cx="622770" cy="475533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629218" y="3886200"/>
              <a:ext cx="45018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  Mobile</a:t>
              </a:r>
            </a:p>
            <a:p>
              <a:pPr algn="ctr"/>
              <a:r>
                <a:rPr lang="en-US" sz="700" b="1" dirty="0" smtClean="0"/>
                <a:t> Security</a:t>
              </a:r>
            </a:p>
            <a:p>
              <a:pPr algn="ctr"/>
              <a:r>
                <a:rPr lang="en-US" sz="700" b="1" dirty="0" smtClean="0"/>
                <a:t>  Engine</a:t>
              </a:r>
              <a:endParaRPr lang="en-US" sz="700" b="1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62000" y="1641228"/>
            <a:ext cx="762000" cy="2244972"/>
            <a:chOff x="685800" y="2667000"/>
            <a:chExt cx="762000" cy="2702172"/>
          </a:xfrm>
        </p:grpSpPr>
        <p:sp>
          <p:nvSpPr>
            <p:cNvPr id="135" name="Rectangle 134"/>
            <p:cNvSpPr/>
            <p:nvPr/>
          </p:nvSpPr>
          <p:spPr>
            <a:xfrm>
              <a:off x="685800" y="2667000"/>
              <a:ext cx="761999" cy="2702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Can 135"/>
            <p:cNvSpPr/>
            <p:nvPr/>
          </p:nvSpPr>
          <p:spPr>
            <a:xfrm>
              <a:off x="762000" y="4191000"/>
              <a:ext cx="609600" cy="411479"/>
            </a:xfrm>
            <a:prstGeom prst="can">
              <a:avLst/>
            </a:prstGeom>
            <a:gradFill>
              <a:gsLst>
                <a:gs pos="100000">
                  <a:schemeClr val="accent5">
                    <a:lumMod val="40000"/>
                    <a:lumOff val="6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685800" y="48006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685800" y="4876800"/>
              <a:ext cx="760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Enterprise </a:t>
              </a:r>
            </a:p>
            <a:p>
              <a:r>
                <a:rPr lang="en-US" sz="1000" b="1" dirty="0" smtClean="0"/>
                <a:t>  Services</a:t>
              </a:r>
              <a:endParaRPr lang="en-US" sz="10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57329" y="4267200"/>
              <a:ext cx="6142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Enterprise</a:t>
              </a:r>
            </a:p>
            <a:p>
              <a:r>
                <a:rPr lang="en-US" sz="800" dirty="0" smtClean="0"/>
                <a:t>      DB</a:t>
              </a:r>
              <a:endParaRPr lang="en-US" sz="800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725654" y="3259604"/>
              <a:ext cx="68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Queue</a:t>
              </a:r>
              <a:endParaRPr lang="en-US" sz="900" dirty="0"/>
            </a:p>
          </p:txBody>
        </p:sp>
        <p:sp>
          <p:nvSpPr>
            <p:cNvPr id="149" name="Can 148"/>
            <p:cNvSpPr/>
            <p:nvPr/>
          </p:nvSpPr>
          <p:spPr>
            <a:xfrm>
              <a:off x="914400" y="2819400"/>
              <a:ext cx="304800" cy="1216151"/>
            </a:xfrm>
            <a:prstGeom prst="can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Cube 160"/>
          <p:cNvSpPr/>
          <p:nvPr/>
        </p:nvSpPr>
        <p:spPr>
          <a:xfrm rot="10800000">
            <a:off x="2133600" y="304800"/>
            <a:ext cx="4648200" cy="990600"/>
          </a:xfrm>
          <a:prstGeom prst="cube">
            <a:avLst>
              <a:gd name="adj" fmla="val 3409"/>
            </a:avLst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scene3d>
            <a:camera prst="obliqueBottomRigh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5836451" y="381000"/>
            <a:ext cx="564349" cy="764232"/>
            <a:chOff x="5603212" y="378768"/>
            <a:chExt cx="518091" cy="764232"/>
          </a:xfrm>
        </p:grpSpPr>
        <p:pic>
          <p:nvPicPr>
            <p:cNvPr id="163" name="Picture 2" descr="D:\Vishal\GitAccount\TestDemo\and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05516" y="628651"/>
              <a:ext cx="275879" cy="514349"/>
            </a:xfrm>
            <a:prstGeom prst="rect">
              <a:avLst/>
            </a:prstGeom>
            <a:noFill/>
          </p:spPr>
        </p:pic>
        <p:sp>
          <p:nvSpPr>
            <p:cNvPr id="164" name="TextBox 163"/>
            <p:cNvSpPr txBox="1"/>
            <p:nvPr/>
          </p:nvSpPr>
          <p:spPr>
            <a:xfrm>
              <a:off x="5603212" y="378768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Mobile</a:t>
              </a:r>
              <a:endParaRPr lang="en-US" sz="9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2522764" y="381000"/>
            <a:ext cx="830036" cy="761999"/>
            <a:chOff x="2438400" y="381000"/>
            <a:chExt cx="762000" cy="761999"/>
          </a:xfrm>
        </p:grpSpPr>
        <p:sp>
          <p:nvSpPr>
            <p:cNvPr id="166" name="TextBox 165"/>
            <p:cNvSpPr txBox="1"/>
            <p:nvPr/>
          </p:nvSpPr>
          <p:spPr>
            <a:xfrm>
              <a:off x="2443462" y="381000"/>
              <a:ext cx="7569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Tech Agents</a:t>
              </a:r>
              <a:endParaRPr lang="en-US" sz="900" dirty="0"/>
            </a:p>
          </p:txBody>
        </p:sp>
        <p:sp>
          <p:nvSpPr>
            <p:cNvPr id="169" name="Cube 168"/>
            <p:cNvSpPr/>
            <p:nvPr/>
          </p:nvSpPr>
          <p:spPr>
            <a:xfrm rot="10800000">
              <a:off x="2438400" y="685798"/>
              <a:ext cx="762000" cy="457201"/>
            </a:xfrm>
            <a:prstGeom prst="cube">
              <a:avLst>
                <a:gd name="adj" fmla="val 8766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bliqueBottom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199164" y="381001"/>
            <a:ext cx="830036" cy="761999"/>
            <a:chOff x="4038600" y="381000"/>
            <a:chExt cx="762000" cy="761999"/>
          </a:xfrm>
        </p:grpSpPr>
        <p:sp>
          <p:nvSpPr>
            <p:cNvPr id="165" name="TextBox 164"/>
            <p:cNvSpPr txBox="1"/>
            <p:nvPr/>
          </p:nvSpPr>
          <p:spPr>
            <a:xfrm>
              <a:off x="4191000" y="381000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Web</a:t>
              </a:r>
              <a:endParaRPr lang="en-US" sz="900" dirty="0"/>
            </a:p>
          </p:txBody>
        </p:sp>
        <p:sp>
          <p:nvSpPr>
            <p:cNvPr id="170" name="Cube 169"/>
            <p:cNvSpPr/>
            <p:nvPr/>
          </p:nvSpPr>
          <p:spPr>
            <a:xfrm rot="10800000">
              <a:off x="4038600" y="685798"/>
              <a:ext cx="762000" cy="457201"/>
            </a:xfrm>
            <a:prstGeom prst="cube">
              <a:avLst>
                <a:gd name="adj" fmla="val 8766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bliqueBottom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762000" y="4267200"/>
            <a:ext cx="762000" cy="1143000"/>
          </a:xfrm>
          <a:prstGeom prst="rect">
            <a:avLst/>
          </a:pr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200400" y="5715001"/>
            <a:ext cx="3581400" cy="838200"/>
          </a:xfrm>
          <a:prstGeom prst="rect">
            <a:avLst/>
          </a:prstGeom>
          <a:gradFill>
            <a:gsLst>
              <a:gs pos="100000">
                <a:schemeClr val="accent5">
                  <a:lumMod val="20000"/>
                  <a:lumOff val="80000"/>
                  <a:alpha val="5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Can 49"/>
          <p:cNvSpPr/>
          <p:nvPr/>
        </p:nvSpPr>
        <p:spPr>
          <a:xfrm>
            <a:off x="5702969" y="6019800"/>
            <a:ext cx="850231" cy="411479"/>
          </a:xfrm>
          <a:prstGeom prst="can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n 53"/>
          <p:cNvSpPr/>
          <p:nvPr/>
        </p:nvSpPr>
        <p:spPr>
          <a:xfrm>
            <a:off x="3352800" y="6004561"/>
            <a:ext cx="850231" cy="411479"/>
          </a:xfrm>
          <a:prstGeom prst="can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4533168" y="5697379"/>
            <a:ext cx="125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Databases</a:t>
            </a:r>
            <a:endParaRPr lang="en-US" sz="10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3429000" y="6096000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    RDBMS </a:t>
            </a:r>
          </a:p>
          <a:p>
            <a:r>
              <a:rPr lang="en-US" sz="800" dirty="0" smtClean="0"/>
              <a:t>  (Primary)</a:t>
            </a:r>
            <a:endParaRPr lang="en-US" sz="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5820612" y="6111239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    RDBMS </a:t>
            </a:r>
          </a:p>
          <a:p>
            <a:r>
              <a:rPr lang="en-US" sz="800" dirty="0" smtClean="0"/>
              <a:t>  (</a:t>
            </a:r>
            <a:r>
              <a:rPr lang="en-US" sz="800" dirty="0" err="1" smtClean="0"/>
              <a:t>StandBy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625460" y="681335"/>
            <a:ext cx="6511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Browser/</a:t>
            </a:r>
          </a:p>
          <a:p>
            <a:r>
              <a:rPr lang="en-US" sz="700" dirty="0" smtClean="0"/>
              <a:t>HTML UI </a:t>
            </a:r>
          </a:p>
          <a:p>
            <a:r>
              <a:rPr lang="en-US" sz="700" dirty="0" smtClean="0"/>
              <a:t>Components</a:t>
            </a:r>
            <a:endParaRPr lang="en-US" sz="700" dirty="0"/>
          </a:p>
        </p:txBody>
      </p:sp>
      <p:sp>
        <p:nvSpPr>
          <p:cNvPr id="186" name="TextBox 185"/>
          <p:cNvSpPr txBox="1"/>
          <p:nvPr/>
        </p:nvSpPr>
        <p:spPr>
          <a:xfrm>
            <a:off x="4301860" y="685800"/>
            <a:ext cx="6511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Browser/</a:t>
            </a:r>
          </a:p>
          <a:p>
            <a:r>
              <a:rPr lang="en-US" sz="700" dirty="0" smtClean="0"/>
              <a:t>HTML UI </a:t>
            </a:r>
          </a:p>
          <a:p>
            <a:r>
              <a:rPr lang="en-US" sz="700" dirty="0" smtClean="0"/>
              <a:t>Components</a:t>
            </a:r>
            <a:endParaRPr lang="en-US" sz="700" dirty="0"/>
          </a:p>
        </p:txBody>
      </p:sp>
      <p:sp>
        <p:nvSpPr>
          <p:cNvPr id="187" name="TextBox 186"/>
          <p:cNvSpPr txBox="1"/>
          <p:nvPr/>
        </p:nvSpPr>
        <p:spPr>
          <a:xfrm>
            <a:off x="3429000" y="3090446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     Web</a:t>
            </a:r>
          </a:p>
          <a:p>
            <a:r>
              <a:rPr lang="en-US" sz="800" b="1" dirty="0" smtClean="0"/>
              <a:t>   Services</a:t>
            </a:r>
            <a:endParaRPr lang="en-US" sz="800" b="1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2590800" y="1749942"/>
            <a:ext cx="653602" cy="612258"/>
            <a:chOff x="2318198" y="1749942"/>
            <a:chExt cx="653602" cy="612258"/>
          </a:xfrm>
        </p:grpSpPr>
        <p:sp>
          <p:nvSpPr>
            <p:cNvPr id="38" name="Rectangle 37"/>
            <p:cNvSpPr/>
            <p:nvPr/>
          </p:nvSpPr>
          <p:spPr>
            <a:xfrm>
              <a:off x="2362199" y="1749942"/>
              <a:ext cx="557011" cy="612258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318198" y="1824335"/>
              <a:ext cx="653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  &lt;Virtual&gt;</a:t>
              </a:r>
            </a:p>
            <a:p>
              <a:r>
                <a:rPr lang="en-US" sz="800" b="1" dirty="0" smtClean="0"/>
                <a:t>      Web</a:t>
              </a:r>
            </a:p>
            <a:p>
              <a:r>
                <a:rPr lang="en-US" sz="800" b="1" dirty="0" smtClean="0"/>
                <a:t>    Service</a:t>
              </a:r>
              <a:endParaRPr lang="en-US" sz="800" b="1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581400" y="1749942"/>
            <a:ext cx="762000" cy="612258"/>
            <a:chOff x="3124200" y="1749942"/>
            <a:chExt cx="762000" cy="612258"/>
          </a:xfrm>
        </p:grpSpPr>
        <p:sp>
          <p:nvSpPr>
            <p:cNvPr id="40" name="Rectangle 39"/>
            <p:cNvSpPr/>
            <p:nvPr/>
          </p:nvSpPr>
          <p:spPr>
            <a:xfrm>
              <a:off x="3220792" y="1749942"/>
              <a:ext cx="589208" cy="612258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124200" y="1824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     &lt;Virtual&gt;</a:t>
              </a:r>
            </a:p>
            <a:p>
              <a:r>
                <a:rPr lang="en-US" sz="800" b="1" dirty="0" smtClean="0"/>
                <a:t>     Customer</a:t>
              </a:r>
            </a:p>
            <a:p>
              <a:r>
                <a:rPr lang="en-US" sz="800" b="1" dirty="0" smtClean="0"/>
                <a:t>       Service</a:t>
              </a:r>
              <a:endParaRPr lang="en-US" sz="800" b="1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797750" y="1749942"/>
            <a:ext cx="603050" cy="612258"/>
            <a:chOff x="5873950" y="1749942"/>
            <a:chExt cx="603050" cy="612258"/>
          </a:xfrm>
        </p:grpSpPr>
        <p:sp>
          <p:nvSpPr>
            <p:cNvPr id="41" name="Rectangle 40"/>
            <p:cNvSpPr/>
            <p:nvPr/>
          </p:nvSpPr>
          <p:spPr>
            <a:xfrm>
              <a:off x="5887792" y="1749942"/>
              <a:ext cx="589208" cy="612258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873950" y="1905000"/>
              <a:ext cx="603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 &lt;Virtual&gt;</a:t>
              </a:r>
            </a:p>
            <a:p>
              <a:r>
                <a:rPr lang="en-US" sz="800" b="1" dirty="0" smtClean="0"/>
                <a:t>    Device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334000" y="4419600"/>
            <a:ext cx="698970" cy="475533"/>
            <a:chOff x="4679950" y="3847121"/>
            <a:chExt cx="622770" cy="475533"/>
          </a:xfrm>
        </p:grpSpPr>
        <p:sp>
          <p:nvSpPr>
            <p:cNvPr id="21" name="Rectangle 20"/>
            <p:cNvSpPr/>
            <p:nvPr/>
          </p:nvSpPr>
          <p:spPr>
            <a:xfrm>
              <a:off x="4679950" y="3847121"/>
              <a:ext cx="622770" cy="475533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763276" y="3889567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Security</a:t>
              </a:r>
            </a:p>
            <a:p>
              <a:r>
                <a:rPr lang="en-US" sz="800" b="1" dirty="0" smtClean="0"/>
                <a:t>Services</a:t>
              </a:r>
              <a:endParaRPr lang="en-US" sz="800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91000" y="4441537"/>
            <a:ext cx="762000" cy="475533"/>
            <a:chOff x="4641182" y="4441537"/>
            <a:chExt cx="686406" cy="475533"/>
          </a:xfrm>
        </p:grpSpPr>
        <p:sp>
          <p:nvSpPr>
            <p:cNvPr id="23" name="Rectangle 22"/>
            <p:cNvSpPr/>
            <p:nvPr/>
          </p:nvSpPr>
          <p:spPr>
            <a:xfrm>
              <a:off x="4648200" y="4441537"/>
              <a:ext cx="622770" cy="475533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641182" y="4495800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  User Data</a:t>
              </a:r>
            </a:p>
            <a:p>
              <a:r>
                <a:rPr lang="en-US" sz="800" b="1" dirty="0" smtClean="0"/>
                <a:t>  Encryption</a:t>
              </a:r>
              <a:endParaRPr lang="en-US" sz="800" b="1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315200" y="4038600"/>
            <a:ext cx="1600200" cy="2133600"/>
            <a:chOff x="7391400" y="2514600"/>
            <a:chExt cx="1600200" cy="2133600"/>
          </a:xfrm>
        </p:grpSpPr>
        <p:sp>
          <p:nvSpPr>
            <p:cNvPr id="79" name="Rectangle 78"/>
            <p:cNvSpPr/>
            <p:nvPr/>
          </p:nvSpPr>
          <p:spPr>
            <a:xfrm>
              <a:off x="7391400" y="2514600"/>
              <a:ext cx="1600200" cy="2133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543800" y="2667000"/>
              <a:ext cx="1295400" cy="1219199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20000"/>
                    <a:lumOff val="80000"/>
                  </a:schemeClr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7696200" y="4038600"/>
              <a:ext cx="1002631" cy="487679"/>
              <a:chOff x="7696200" y="4038600"/>
              <a:chExt cx="1002631" cy="487679"/>
            </a:xfrm>
          </p:grpSpPr>
          <p:sp>
            <p:nvSpPr>
              <p:cNvPr id="80" name="Can 79"/>
              <p:cNvSpPr/>
              <p:nvPr/>
            </p:nvSpPr>
            <p:spPr>
              <a:xfrm>
                <a:off x="7696200" y="4038600"/>
                <a:ext cx="1002631" cy="487679"/>
              </a:xfrm>
              <a:prstGeom prst="can">
                <a:avLst/>
              </a:prstGeom>
              <a:gradFill>
                <a:gsLst>
                  <a:gs pos="100000">
                    <a:schemeClr val="accent5">
                      <a:lumMod val="40000"/>
                      <a:lumOff val="6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0"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924800" y="4191000"/>
                <a:ext cx="6415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 Bucket</a:t>
                </a:r>
                <a:endParaRPr lang="en-US" sz="900" dirty="0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7727539" y="3043535"/>
              <a:ext cx="502061" cy="461665"/>
              <a:chOff x="7727539" y="3877270"/>
              <a:chExt cx="502061" cy="461665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7772400" y="3881736"/>
                <a:ext cx="398379" cy="457199"/>
              </a:xfrm>
              <a:prstGeom prst="rect">
                <a:avLst/>
              </a:prstGeom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16200000" scaled="0"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727539" y="3877270"/>
                <a:ext cx="502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 </a:t>
                </a:r>
                <a:r>
                  <a:rPr lang="en-US" sz="800" dirty="0" err="1" smtClean="0"/>
                  <a:t>Asycn</a:t>
                </a:r>
                <a:r>
                  <a:rPr lang="en-US" sz="800" dirty="0" smtClean="0"/>
                  <a:t> </a:t>
                </a:r>
              </a:p>
              <a:p>
                <a:r>
                  <a:rPr lang="en-US" sz="800" dirty="0" smtClean="0"/>
                  <a:t>     &amp;</a:t>
                </a:r>
              </a:p>
              <a:p>
                <a:r>
                  <a:rPr lang="en-US" sz="800" dirty="0" smtClean="0"/>
                  <a:t>Encrypt</a:t>
                </a:r>
                <a:endParaRPr lang="en-US" sz="8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8251321" y="3048000"/>
              <a:ext cx="511679" cy="461665"/>
              <a:chOff x="8251321" y="3429000"/>
              <a:chExt cx="511679" cy="46166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8305800" y="3429001"/>
                <a:ext cx="398379" cy="457199"/>
              </a:xfrm>
              <a:prstGeom prst="rect">
                <a:avLst/>
              </a:prstGeom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16200000" scaled="0"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251321" y="3429000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Decrypt</a:t>
                </a:r>
              </a:p>
              <a:p>
                <a:r>
                  <a:rPr lang="en-US" sz="800" dirty="0" smtClean="0"/>
                  <a:t>     &amp;</a:t>
                </a:r>
              </a:p>
              <a:p>
                <a:r>
                  <a:rPr lang="en-US" sz="800" dirty="0" smtClean="0"/>
                  <a:t> Stream</a:t>
                </a:r>
                <a:endParaRPr lang="en-US" sz="800" dirty="0"/>
              </a:p>
            </p:txBody>
          </p:sp>
        </p:grpSp>
      </p:grpSp>
      <p:cxnSp>
        <p:nvCxnSpPr>
          <p:cNvPr id="212" name="Straight Arrow Connector 211"/>
          <p:cNvCxnSpPr/>
          <p:nvPr/>
        </p:nvCxnSpPr>
        <p:spPr>
          <a:xfrm flipV="1">
            <a:off x="1295400" y="2057400"/>
            <a:ext cx="1339401" cy="132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810000" y="5334000"/>
            <a:ext cx="0" cy="6858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54" idx="3"/>
            <a:endCxn id="96" idx="3"/>
          </p:cNvCxnSpPr>
          <p:nvPr/>
        </p:nvCxnSpPr>
        <p:spPr>
          <a:xfrm rot="5400000" flipH="1" flipV="1">
            <a:off x="5199872" y="4792688"/>
            <a:ext cx="201395" cy="3045309"/>
          </a:xfrm>
          <a:prstGeom prst="bentConnector4">
            <a:avLst>
              <a:gd name="adj1" fmla="val -117292"/>
              <a:gd name="adj2" fmla="val 104004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2514600" y="5410200"/>
            <a:ext cx="0" cy="3048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67000" y="3090446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  Search </a:t>
            </a:r>
          </a:p>
          <a:p>
            <a:r>
              <a:rPr lang="en-US" sz="800" b="1" dirty="0" smtClean="0"/>
              <a:t>  Engine</a:t>
            </a:r>
            <a:endParaRPr lang="en-US" sz="8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990600" y="47244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KIA</a:t>
            </a:r>
            <a:endParaRPr lang="en-US" sz="1000" b="1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7467600" y="2590800"/>
            <a:ext cx="1295400" cy="1143000"/>
            <a:chOff x="7543800" y="2590800"/>
            <a:chExt cx="1295400" cy="1143000"/>
          </a:xfrm>
          <a:gradFill flip="none" rotWithShape="1">
            <a:gsLst>
              <a:gs pos="100000">
                <a:schemeClr val="accent4">
                  <a:lumMod val="20000"/>
                  <a:lumOff val="8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</p:grpSpPr>
        <p:sp>
          <p:nvSpPr>
            <p:cNvPr id="113" name="Rectangle 112"/>
            <p:cNvSpPr/>
            <p:nvPr/>
          </p:nvSpPr>
          <p:spPr>
            <a:xfrm>
              <a:off x="7543800" y="2590800"/>
              <a:ext cx="1295400" cy="1143000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72400" y="2895600"/>
              <a:ext cx="8382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Telemetry Engine</a:t>
              </a:r>
              <a:endParaRPr lang="en-US" sz="1200" b="1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191000" y="309044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 Customer </a:t>
            </a:r>
          </a:p>
          <a:p>
            <a:r>
              <a:rPr lang="en-US" sz="800" b="1" dirty="0" smtClean="0"/>
              <a:t>    Service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953000" y="3090446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       Web</a:t>
            </a:r>
          </a:p>
          <a:p>
            <a:r>
              <a:rPr lang="en-US" sz="800" b="1" dirty="0" smtClean="0"/>
              <a:t>    Gateway</a:t>
            </a:r>
            <a:endParaRPr lang="en-US" sz="8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5810574" y="3048000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 smtClean="0"/>
              <a:t>Authenti</a:t>
            </a:r>
            <a:r>
              <a:rPr lang="en-US" sz="800" b="1" dirty="0" smtClean="0"/>
              <a:t>-</a:t>
            </a:r>
          </a:p>
          <a:p>
            <a:r>
              <a:rPr lang="en-US" sz="800" b="1" dirty="0" err="1" smtClean="0"/>
              <a:t>cation</a:t>
            </a:r>
            <a:r>
              <a:rPr lang="en-US" sz="800" b="1" dirty="0" smtClean="0"/>
              <a:t> </a:t>
            </a:r>
          </a:p>
          <a:p>
            <a:r>
              <a:rPr lang="en-US" sz="800" b="1" dirty="0" smtClean="0"/>
              <a:t>Service</a:t>
            </a:r>
            <a:endParaRPr lang="en-US" sz="8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2971800" y="3928646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SMS/EMAIL</a:t>
            </a:r>
          </a:p>
          <a:p>
            <a:r>
              <a:rPr lang="en-US" sz="800" b="1" dirty="0" smtClean="0"/>
              <a:t>    Service</a:t>
            </a:r>
            <a:endParaRPr lang="en-US" sz="8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2923104" y="4419600"/>
            <a:ext cx="73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     Push </a:t>
            </a:r>
          </a:p>
          <a:p>
            <a:r>
              <a:rPr lang="en-US" sz="800" b="1" dirty="0" smtClean="0"/>
              <a:t>  Notification</a:t>
            </a:r>
          </a:p>
          <a:p>
            <a:r>
              <a:rPr lang="en-US" sz="800" b="1" dirty="0" smtClean="0"/>
              <a:t>      Service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648200" y="1749942"/>
            <a:ext cx="762000" cy="612258"/>
            <a:chOff x="5029200" y="1749942"/>
            <a:chExt cx="762000" cy="612258"/>
          </a:xfrm>
        </p:grpSpPr>
        <p:sp>
          <p:nvSpPr>
            <p:cNvPr id="39" name="Rectangle 38"/>
            <p:cNvSpPr/>
            <p:nvPr/>
          </p:nvSpPr>
          <p:spPr>
            <a:xfrm>
              <a:off x="5125792" y="1749942"/>
              <a:ext cx="589208" cy="612258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029200" y="18288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    &lt;Virtual&gt;</a:t>
              </a:r>
            </a:p>
            <a:p>
              <a:r>
                <a:rPr lang="en-US" sz="800" b="1" dirty="0" smtClean="0"/>
                <a:t>         Web </a:t>
              </a:r>
            </a:p>
            <a:p>
              <a:r>
                <a:rPr lang="en-US" sz="800" b="1" dirty="0" smtClean="0"/>
                <a:t>        Portal</a:t>
              </a:r>
              <a:endParaRPr lang="en-US" sz="800" b="1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191000" y="3847121"/>
            <a:ext cx="731290" cy="475533"/>
            <a:chOff x="3680042" y="3847121"/>
            <a:chExt cx="731290" cy="475533"/>
          </a:xfrm>
        </p:grpSpPr>
        <p:sp>
          <p:nvSpPr>
            <p:cNvPr id="18" name="Rectangle 17"/>
            <p:cNvSpPr/>
            <p:nvPr/>
          </p:nvSpPr>
          <p:spPr>
            <a:xfrm>
              <a:off x="3680042" y="3847121"/>
              <a:ext cx="688523" cy="475533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680042" y="3928646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Provisioning</a:t>
              </a:r>
            </a:p>
            <a:p>
              <a:r>
                <a:rPr lang="en-US" sz="800" b="1" dirty="0" smtClean="0"/>
                <a:t>    Services</a:t>
              </a:r>
              <a:endParaRPr lang="en-US" sz="800" b="1" dirty="0"/>
            </a:p>
          </p:txBody>
        </p:sp>
      </p:grpSp>
      <p:cxnSp>
        <p:nvCxnSpPr>
          <p:cNvPr id="141" name="Elbow Connector 140"/>
          <p:cNvCxnSpPr/>
          <p:nvPr/>
        </p:nvCxnSpPr>
        <p:spPr>
          <a:xfrm>
            <a:off x="2895600" y="1143000"/>
            <a:ext cx="4572000" cy="228600"/>
          </a:xfrm>
          <a:prstGeom prst="bentConnector3">
            <a:avLst>
              <a:gd name="adj1" fmla="val 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096000" y="1143000"/>
            <a:ext cx="0" cy="6096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76378" y="2708029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Application         Container</a:t>
            </a:r>
            <a:endParaRPr lang="en-US" sz="900" dirty="0"/>
          </a:p>
        </p:txBody>
      </p:sp>
      <p:cxnSp>
        <p:nvCxnSpPr>
          <p:cNvPr id="237" name="Elbow Connector 236"/>
          <p:cNvCxnSpPr>
            <a:stCxn id="163" idx="3"/>
            <a:endCxn id="201" idx="2"/>
          </p:cNvCxnSpPr>
          <p:nvPr/>
        </p:nvCxnSpPr>
        <p:spPr>
          <a:xfrm>
            <a:off x="6248400" y="888058"/>
            <a:ext cx="1223455" cy="21684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163" idx="1"/>
            <a:endCxn id="113" idx="3"/>
          </p:cNvCxnSpPr>
          <p:nvPr/>
        </p:nvCxnSpPr>
        <p:spPr>
          <a:xfrm rot="10800000" flipH="1" flipV="1">
            <a:off x="5947888" y="888058"/>
            <a:ext cx="2815111" cy="2274242"/>
          </a:xfrm>
          <a:prstGeom prst="bentConnector5">
            <a:avLst>
              <a:gd name="adj1" fmla="val -8120"/>
              <a:gd name="adj2" fmla="val 28431"/>
              <a:gd name="adj3" fmla="val 105751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7467600" y="533400"/>
            <a:ext cx="1371600" cy="1143000"/>
            <a:chOff x="7467600" y="762000"/>
            <a:chExt cx="1371600" cy="1143000"/>
          </a:xfrm>
        </p:grpSpPr>
        <p:sp>
          <p:nvSpPr>
            <p:cNvPr id="201" name="Cloud 200"/>
            <p:cNvSpPr/>
            <p:nvPr/>
          </p:nvSpPr>
          <p:spPr>
            <a:xfrm>
              <a:off x="7467600" y="762000"/>
              <a:ext cx="1371600" cy="1143000"/>
            </a:xfrm>
            <a:prstGeom prst="cloud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696200" y="990600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Remote API</a:t>
              </a:r>
            </a:p>
            <a:p>
              <a:pPr algn="ctr"/>
              <a:r>
                <a:rPr lang="en-US" sz="1200" b="1" dirty="0" smtClean="0"/>
                <a:t>channel</a:t>
              </a:r>
              <a:endParaRPr lang="en-US" sz="1200" b="1" dirty="0"/>
            </a:p>
          </p:txBody>
        </p:sp>
      </p:grpSp>
      <p:cxnSp>
        <p:nvCxnSpPr>
          <p:cNvPr id="284" name="Straight Arrow Connector 283"/>
          <p:cNvCxnSpPr/>
          <p:nvPr/>
        </p:nvCxnSpPr>
        <p:spPr>
          <a:xfrm flipV="1">
            <a:off x="6400800" y="3276600"/>
            <a:ext cx="1066800" cy="133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2895600" y="1143000"/>
            <a:ext cx="0" cy="6096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3962400" y="1371600"/>
            <a:ext cx="0" cy="3810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4876800" y="1143000"/>
            <a:ext cx="0" cy="6096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6" idx="2"/>
            <a:endCxn id="86" idx="0"/>
          </p:cNvCxnSpPr>
          <p:nvPr/>
        </p:nvCxnSpPr>
        <p:spPr>
          <a:xfrm rot="16200000" flipH="1">
            <a:off x="6447127" y="3112292"/>
            <a:ext cx="1089298" cy="182118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382000" y="5029200"/>
            <a:ext cx="0" cy="5334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7924800" y="5029200"/>
            <a:ext cx="0" cy="5334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54" idx="4"/>
            <a:endCxn id="50" idx="2"/>
          </p:cNvCxnSpPr>
          <p:nvPr/>
        </p:nvCxnSpPr>
        <p:spPr>
          <a:xfrm>
            <a:off x="4203031" y="6210301"/>
            <a:ext cx="1499938" cy="1523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2895600" y="2362200"/>
            <a:ext cx="0" cy="5334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962400" y="2362200"/>
            <a:ext cx="0" cy="5334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5029200" y="2362200"/>
            <a:ext cx="0" cy="5334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6096000" y="2362200"/>
            <a:ext cx="0" cy="5334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5" idx="2"/>
            <a:endCxn id="87" idx="0"/>
          </p:cNvCxnSpPr>
          <p:nvPr/>
        </p:nvCxnSpPr>
        <p:spPr>
          <a:xfrm rot="16200000" flipH="1">
            <a:off x="6319959" y="2460997"/>
            <a:ext cx="1093763" cy="312824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7657368" y="6230779"/>
            <a:ext cx="125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Cloud Service</a:t>
            </a:r>
            <a:endParaRPr lang="en-US" sz="1000" b="1" dirty="0"/>
          </a:p>
        </p:txBody>
      </p:sp>
      <p:cxnSp>
        <p:nvCxnSpPr>
          <p:cNvPr id="275" name="Elbow Connector 274"/>
          <p:cNvCxnSpPr>
            <a:stCxn id="12" idx="1"/>
            <a:endCxn id="178" idx="3"/>
          </p:cNvCxnSpPr>
          <p:nvPr/>
        </p:nvCxnSpPr>
        <p:spPr>
          <a:xfrm rot="10800000" flipV="1">
            <a:off x="1524001" y="3271910"/>
            <a:ext cx="1131947" cy="1566789"/>
          </a:xfrm>
          <a:prstGeom prst="bentConnector3">
            <a:avLst>
              <a:gd name="adj1" fmla="val 66829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/>
          <p:cNvCxnSpPr/>
          <p:nvPr/>
        </p:nvCxnSpPr>
        <p:spPr>
          <a:xfrm rot="10800000">
            <a:off x="1295401" y="2514603"/>
            <a:ext cx="1219201" cy="60959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838200" y="1524000"/>
            <a:ext cx="7848600" cy="4648200"/>
            <a:chOff x="838200" y="1524000"/>
            <a:chExt cx="7848600" cy="4648200"/>
          </a:xfrm>
        </p:grpSpPr>
        <p:sp>
          <p:nvSpPr>
            <p:cNvPr id="6" name="Cloud 5"/>
            <p:cNvSpPr/>
            <p:nvPr/>
          </p:nvSpPr>
          <p:spPr>
            <a:xfrm>
              <a:off x="3657600" y="1676400"/>
              <a:ext cx="1447800" cy="1219200"/>
            </a:xfrm>
            <a:prstGeom prst="cloud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pic>
          <p:nvPicPr>
            <p:cNvPr id="1026" name="Picture 2" descr="D:\Vishal\GitAccount\TestDemo\an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38225" y="1828800"/>
              <a:ext cx="561975" cy="1047750"/>
            </a:xfrm>
            <a:prstGeom prst="rect">
              <a:avLst/>
            </a:prstGeom>
            <a:noFill/>
          </p:spPr>
        </p:pic>
        <p:pic>
          <p:nvPicPr>
            <p:cNvPr id="1027" name="Picture 3" descr="D:\Vishal\GitAccount\TestDemo\agent-vie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1" y="1829456"/>
              <a:ext cx="1143000" cy="989943"/>
            </a:xfrm>
            <a:prstGeom prst="rect">
              <a:avLst/>
            </a:prstGeom>
            <a:noFill/>
          </p:spPr>
        </p:pic>
        <p:sp>
          <p:nvSpPr>
            <p:cNvPr id="11" name="Rounded Rectangle 10"/>
            <p:cNvSpPr/>
            <p:nvPr/>
          </p:nvSpPr>
          <p:spPr>
            <a:xfrm>
              <a:off x="3429000" y="5105400"/>
              <a:ext cx="1981200" cy="1066800"/>
            </a:xfrm>
            <a:prstGeom prst="roundRect">
              <a:avLst/>
            </a:prstGeom>
            <a:solidFill>
              <a:schemeClr val="bg2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Bent-Up Arrow 16"/>
            <p:cNvSpPr/>
            <p:nvPr/>
          </p:nvSpPr>
          <p:spPr>
            <a:xfrm>
              <a:off x="5486400" y="2971800"/>
              <a:ext cx="2743200" cy="990600"/>
            </a:xfrm>
            <a:prstGeom prst="bentUpArrow">
              <a:avLst>
                <a:gd name="adj1" fmla="val 0"/>
                <a:gd name="adj2" fmla="val 4638"/>
                <a:gd name="adj3" fmla="val 902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Bent-Up Arrow 17"/>
            <p:cNvSpPr/>
            <p:nvPr/>
          </p:nvSpPr>
          <p:spPr>
            <a:xfrm rot="5400000">
              <a:off x="1943099" y="2400300"/>
              <a:ext cx="838199" cy="1981199"/>
            </a:xfrm>
            <a:prstGeom prst="bentUpArrow">
              <a:avLst>
                <a:gd name="adj1" fmla="val 0"/>
                <a:gd name="adj2" fmla="val 4638"/>
                <a:gd name="adj3" fmla="val 902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ight Arrow 18"/>
            <p:cNvSpPr/>
            <p:nvPr/>
          </p:nvSpPr>
          <p:spPr>
            <a:xfrm rot="5400000">
              <a:off x="3863339" y="4701539"/>
              <a:ext cx="457202" cy="45719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Bent-Up Arrow 19"/>
            <p:cNvSpPr/>
            <p:nvPr/>
          </p:nvSpPr>
          <p:spPr>
            <a:xfrm rot="16200000" flipH="1">
              <a:off x="6324601" y="2133602"/>
              <a:ext cx="838199" cy="2514600"/>
            </a:xfrm>
            <a:prstGeom prst="bentUpArrow">
              <a:avLst>
                <a:gd name="adj1" fmla="val 0"/>
                <a:gd name="adj2" fmla="val 4638"/>
                <a:gd name="adj3" fmla="val 902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429000" y="3276600"/>
              <a:ext cx="1981200" cy="1066800"/>
              <a:chOff x="3429000" y="3276600"/>
              <a:chExt cx="1981200" cy="10668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429000" y="3276600"/>
                <a:ext cx="1981200" cy="1066800"/>
              </a:xfrm>
              <a:prstGeom prst="roundRect">
                <a:avLst/>
              </a:prstGeom>
              <a:solidFill>
                <a:schemeClr val="bg2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657600" y="3654623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   Web Server API</a:t>
                </a:r>
                <a:endParaRPr lang="en-US" sz="14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962400" y="1944469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Remote</a:t>
              </a:r>
            </a:p>
            <a:p>
              <a:pPr algn="ctr"/>
              <a:r>
                <a:rPr lang="en-US" sz="1200" b="1" dirty="0" smtClean="0"/>
                <a:t>API</a:t>
              </a:r>
            </a:p>
            <a:p>
              <a:pPr algn="ctr"/>
              <a:r>
                <a:rPr lang="en-US" sz="1200" b="1" dirty="0" smtClean="0"/>
                <a:t>Channel</a:t>
              </a:r>
              <a:endParaRPr lang="en-US" sz="12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200" y="15240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User Device</a:t>
              </a:r>
              <a:endParaRPr lang="en-US" sz="12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5200" y="1524000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Tech / Care Agent</a:t>
              </a:r>
              <a:endParaRPr lang="en-US" sz="1200" b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676400" y="2133600"/>
              <a:ext cx="1905000" cy="381000"/>
              <a:chOff x="1676400" y="2133600"/>
              <a:chExt cx="1905000" cy="381000"/>
            </a:xfrm>
          </p:grpSpPr>
          <p:sp>
            <p:nvSpPr>
              <p:cNvPr id="4" name="Left-Right Arrow 3"/>
              <p:cNvSpPr/>
              <p:nvPr/>
            </p:nvSpPr>
            <p:spPr>
              <a:xfrm>
                <a:off x="1676400" y="2133600"/>
                <a:ext cx="1905000" cy="381000"/>
              </a:xfrm>
              <a:prstGeom prst="leftRightArrow">
                <a:avLst/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057400" y="2192179"/>
                <a:ext cx="1447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RemoteMessages</a:t>
                </a:r>
                <a:endParaRPr lang="en-US" sz="1000" b="1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257800" y="2133600"/>
              <a:ext cx="2057400" cy="381000"/>
              <a:chOff x="5257800" y="2133600"/>
              <a:chExt cx="2057400" cy="381000"/>
            </a:xfrm>
          </p:grpSpPr>
          <p:sp>
            <p:nvSpPr>
              <p:cNvPr id="9" name="Left-Right Arrow 8"/>
              <p:cNvSpPr/>
              <p:nvPr/>
            </p:nvSpPr>
            <p:spPr>
              <a:xfrm>
                <a:off x="5257800" y="2133600"/>
                <a:ext cx="2057400" cy="381000"/>
              </a:xfrm>
              <a:prstGeom prst="leftRightArrow">
                <a:avLst/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715000" y="2192179"/>
                <a:ext cx="1447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RemoteMessages</a:t>
                </a:r>
                <a:endParaRPr lang="en-US" sz="1000" b="1" dirty="0"/>
              </a:p>
            </p:txBody>
          </p:sp>
        </p:grpSp>
        <p:sp>
          <p:nvSpPr>
            <p:cNvPr id="30" name="Right Arrow 29"/>
            <p:cNvSpPr/>
            <p:nvPr/>
          </p:nvSpPr>
          <p:spPr>
            <a:xfrm rot="16200000">
              <a:off x="4472939" y="4701539"/>
              <a:ext cx="457202" cy="45719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48000" y="4495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Process request for authentication</a:t>
              </a:r>
              <a:endParaRPr lang="en-US" sz="9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24400" y="4572000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Send response</a:t>
              </a:r>
              <a:endParaRPr lang="en-US" sz="9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81400" y="5483423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Account Verification</a:t>
              </a:r>
              <a:endParaRPr lang="en-US" sz="1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24000" y="33528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Send initiation request with channel id</a:t>
              </a:r>
              <a:endParaRPr lang="en-US" sz="9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67400" y="3502968"/>
              <a:ext cx="1828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Open  web initiation request</a:t>
              </a:r>
              <a:endParaRPr lang="en-US" sz="9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67400" y="39740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Return channel id / error message to tech agent</a:t>
              </a:r>
              <a:endParaRPr lang="en-US" sz="900" b="1" dirty="0"/>
            </a:p>
          </p:txBody>
        </p:sp>
        <p:sp>
          <p:nvSpPr>
            <p:cNvPr id="37" name="Bent-Up Arrow 36"/>
            <p:cNvSpPr/>
            <p:nvPr/>
          </p:nvSpPr>
          <p:spPr>
            <a:xfrm flipH="1">
              <a:off x="1143000" y="2971800"/>
              <a:ext cx="2209800" cy="990600"/>
            </a:xfrm>
            <a:prstGeom prst="bentUpArrow">
              <a:avLst>
                <a:gd name="adj1" fmla="val 0"/>
                <a:gd name="adj2" fmla="val 4638"/>
                <a:gd name="adj3" fmla="val 902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24000" y="39624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Send  success/error message to the client device</a:t>
              </a:r>
              <a:endParaRPr lang="en-US" sz="9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066800"/>
            <a:ext cx="4572000" cy="46482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14601" y="1600200"/>
            <a:ext cx="3809999" cy="16002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25908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Device Security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14800" y="19050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Device Recovery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25908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Device Protection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48000" y="19050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Data Backup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25908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Live 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Chat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1600" y="19050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Device Health Monitoring</a:t>
            </a:r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14600" y="4572000"/>
            <a:ext cx="3810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14800" y="48006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Advanced Tech Support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48006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Telemetry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81600" y="48006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KIA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514601" y="3657600"/>
            <a:ext cx="16764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Cloud Service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648201" y="3657600"/>
            <a:ext cx="1676399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Remote APIs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7" idx="0"/>
          </p:cNvCxnSpPr>
          <p:nvPr/>
        </p:nvCxnSpPr>
        <p:spPr>
          <a:xfrm>
            <a:off x="3352800" y="3200400"/>
            <a:ext cx="1" cy="4572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10199" y="3200400"/>
            <a:ext cx="1" cy="4572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52800" y="4191000"/>
            <a:ext cx="0" cy="3810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10200" y="4191000"/>
            <a:ext cx="0" cy="3810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86200" y="1600200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Mobile Application</a:t>
            </a:r>
            <a:endParaRPr 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886200" y="4554379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Server  Deployment</a:t>
            </a:r>
            <a:endParaRPr 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05200" y="1143000"/>
            <a:ext cx="1728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Module Architecture</a:t>
            </a:r>
            <a:endParaRPr lang="en-US" sz="14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19599" y="3200400"/>
            <a:ext cx="1" cy="13716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2057400"/>
            <a:ext cx="7924800" cy="2362200"/>
            <a:chOff x="1143000" y="2057400"/>
            <a:chExt cx="7924800" cy="2362200"/>
          </a:xfrm>
        </p:grpSpPr>
        <p:sp>
          <p:nvSpPr>
            <p:cNvPr id="3" name="Cloud 2"/>
            <p:cNvSpPr/>
            <p:nvPr/>
          </p:nvSpPr>
          <p:spPr>
            <a:xfrm>
              <a:off x="4267200" y="3429000"/>
              <a:ext cx="1143000" cy="99060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pic>
          <p:nvPicPr>
            <p:cNvPr id="4" name="Picture 2" descr="D:\Vishal\GitAccount\TestDemo\and-icon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207250" y="2305050"/>
              <a:ext cx="316750" cy="590550"/>
            </a:xfrm>
            <a:prstGeom prst="rect">
              <a:avLst/>
            </a:prstGeom>
            <a:noFill/>
          </p:spPr>
        </p:pic>
        <p:pic>
          <p:nvPicPr>
            <p:cNvPr id="5" name="Picture 3" descr="D:\Vishal\GitAccount\TestDemo\agent-vie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848600" y="2209800"/>
              <a:ext cx="703850" cy="609599"/>
            </a:xfrm>
            <a:prstGeom prst="rect">
              <a:avLst/>
            </a:prstGeom>
            <a:noFill/>
          </p:spPr>
        </p:pic>
        <p:sp>
          <p:nvSpPr>
            <p:cNvPr id="7" name="Bent-Up Arrow 6"/>
            <p:cNvSpPr/>
            <p:nvPr/>
          </p:nvSpPr>
          <p:spPr>
            <a:xfrm flipH="1">
              <a:off x="1295400" y="2971800"/>
              <a:ext cx="2819400" cy="990600"/>
            </a:xfrm>
            <a:prstGeom prst="bentUpArrow">
              <a:avLst>
                <a:gd name="adj1" fmla="val 0"/>
                <a:gd name="adj2" fmla="val 4638"/>
                <a:gd name="adj3" fmla="val 902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ight Arrow 8"/>
            <p:cNvSpPr/>
            <p:nvPr/>
          </p:nvSpPr>
          <p:spPr>
            <a:xfrm rot="10800000">
              <a:off x="4038600" y="2667000"/>
              <a:ext cx="990600" cy="45720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Bent-Up Arrow 9"/>
            <p:cNvSpPr/>
            <p:nvPr/>
          </p:nvSpPr>
          <p:spPr>
            <a:xfrm rot="16200000" flipH="1">
              <a:off x="6400800" y="2133602"/>
              <a:ext cx="914403" cy="2743201"/>
            </a:xfrm>
            <a:prstGeom prst="bentUpArrow">
              <a:avLst>
                <a:gd name="adj1" fmla="val 0"/>
                <a:gd name="adj2" fmla="val 4638"/>
                <a:gd name="adj3" fmla="val 902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11" name="Group 21"/>
            <p:cNvGrpSpPr/>
            <p:nvPr/>
          </p:nvGrpSpPr>
          <p:grpSpPr>
            <a:xfrm>
              <a:off x="2743200" y="2286000"/>
              <a:ext cx="1219200" cy="609600"/>
              <a:chOff x="2743200" y="2286000"/>
              <a:chExt cx="1219200" cy="6096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2819400" y="2286000"/>
                <a:ext cx="1143000" cy="6096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743200" y="2438400"/>
                <a:ext cx="1172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   </a:t>
                </a:r>
                <a:r>
                  <a:rPr lang="en-US" sz="1200" b="1" dirty="0" smtClean="0"/>
                  <a:t>   Web Server</a:t>
                </a:r>
                <a:endParaRPr lang="en-US" sz="1200" b="1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419600" y="3697069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GCM Server</a:t>
              </a:r>
              <a:endParaRPr lang="en-US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3000" y="2057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User </a:t>
              </a:r>
              <a:endParaRPr lang="en-US" sz="1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96200" y="2819400"/>
              <a:ext cx="1371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Tech / Care Agent</a:t>
              </a:r>
              <a:endParaRPr lang="en-US" sz="1000" b="1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038598" y="2468881"/>
              <a:ext cx="990602" cy="4571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09800" y="3733800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Send Notification</a:t>
              </a:r>
              <a:endParaRPr lang="en-US" sz="900" b="1" dirty="0"/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5105400" y="2286000"/>
            <a:ext cx="11430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04692" y="2438400"/>
            <a:ext cx="1172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Chatbot</a:t>
            </a:r>
            <a:endParaRPr lang="en-US" sz="1200" b="1" dirty="0"/>
          </a:p>
        </p:txBody>
      </p:sp>
      <p:sp>
        <p:nvSpPr>
          <p:cNvPr id="35" name="Right Arrow 34"/>
          <p:cNvSpPr/>
          <p:nvPr/>
        </p:nvSpPr>
        <p:spPr>
          <a:xfrm>
            <a:off x="1600200" y="2545081"/>
            <a:ext cx="1143002" cy="457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38" name="Elbow Connector 37"/>
          <p:cNvCxnSpPr>
            <a:stCxn id="30" idx="2"/>
            <a:endCxn id="3" idx="3"/>
          </p:cNvCxnSpPr>
          <p:nvPr/>
        </p:nvCxnSpPr>
        <p:spPr>
          <a:xfrm rot="16200000" flipH="1">
            <a:off x="3819781" y="2466719"/>
            <a:ext cx="590038" cy="14478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24600" y="37338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Send Message</a:t>
            </a:r>
            <a:endParaRPr lang="en-US" sz="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57600" y="29718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Send Message</a:t>
            </a:r>
            <a:endParaRPr lang="en-US" sz="900" b="1" dirty="0"/>
          </a:p>
        </p:txBody>
      </p:sp>
      <p:cxnSp>
        <p:nvCxnSpPr>
          <p:cNvPr id="47" name="Elbow Connector 46"/>
          <p:cNvCxnSpPr>
            <a:stCxn id="30" idx="0"/>
            <a:endCxn id="5" idx="0"/>
          </p:cNvCxnSpPr>
          <p:nvPr/>
        </p:nvCxnSpPr>
        <p:spPr>
          <a:xfrm rot="5400000" flipH="1" flipV="1">
            <a:off x="5757612" y="-156912"/>
            <a:ext cx="76200" cy="4809625"/>
          </a:xfrm>
          <a:prstGeom prst="bentConnector3">
            <a:avLst>
              <a:gd name="adj1" fmla="val 40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29200" y="1752600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Send Message to Agent</a:t>
            </a:r>
            <a:endParaRPr lang="en-US" sz="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2057400"/>
            <a:ext cx="7924800" cy="2362200"/>
            <a:chOff x="1143000" y="2057400"/>
            <a:chExt cx="7924800" cy="2362200"/>
          </a:xfrm>
        </p:grpSpPr>
        <p:sp>
          <p:nvSpPr>
            <p:cNvPr id="3" name="Cloud 2"/>
            <p:cNvSpPr/>
            <p:nvPr/>
          </p:nvSpPr>
          <p:spPr>
            <a:xfrm>
              <a:off x="4191000" y="3429000"/>
              <a:ext cx="1143000" cy="99060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pic>
          <p:nvPicPr>
            <p:cNvPr id="4" name="Picture 2" descr="D:\Vishal\GitAccount\TestDemo\and-icon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207250" y="2305050"/>
              <a:ext cx="316750" cy="590550"/>
            </a:xfrm>
            <a:prstGeom prst="rect">
              <a:avLst/>
            </a:prstGeom>
            <a:noFill/>
          </p:spPr>
        </p:pic>
        <p:pic>
          <p:nvPicPr>
            <p:cNvPr id="5" name="Picture 3" descr="D:\Vishal\GitAccount\TestDemo\agent-vie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848600" y="2209800"/>
              <a:ext cx="703850" cy="609599"/>
            </a:xfrm>
            <a:prstGeom prst="rect">
              <a:avLst/>
            </a:prstGeom>
            <a:noFill/>
          </p:spPr>
        </p:pic>
        <p:sp>
          <p:nvSpPr>
            <p:cNvPr id="6" name="Bent-Up Arrow 5"/>
            <p:cNvSpPr/>
            <p:nvPr/>
          </p:nvSpPr>
          <p:spPr>
            <a:xfrm flipH="1">
              <a:off x="1295400" y="2971800"/>
              <a:ext cx="2819400" cy="990600"/>
            </a:xfrm>
            <a:prstGeom prst="bentUpArrow">
              <a:avLst>
                <a:gd name="adj1" fmla="val 0"/>
                <a:gd name="adj2" fmla="val 4638"/>
                <a:gd name="adj3" fmla="val 902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Bent-Up Arrow 7"/>
            <p:cNvSpPr/>
            <p:nvPr/>
          </p:nvSpPr>
          <p:spPr>
            <a:xfrm rot="16200000" flipH="1">
              <a:off x="6400800" y="2133602"/>
              <a:ext cx="914403" cy="2743201"/>
            </a:xfrm>
            <a:prstGeom prst="bentUpArrow">
              <a:avLst>
                <a:gd name="adj1" fmla="val 0"/>
                <a:gd name="adj2" fmla="val 4638"/>
                <a:gd name="adj3" fmla="val 902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9" name="Group 21"/>
            <p:cNvGrpSpPr/>
            <p:nvPr/>
          </p:nvGrpSpPr>
          <p:grpSpPr>
            <a:xfrm>
              <a:off x="4114800" y="2286000"/>
              <a:ext cx="1219200" cy="609600"/>
              <a:chOff x="4114800" y="2286000"/>
              <a:chExt cx="1219200" cy="6096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191000" y="2286000"/>
                <a:ext cx="1143000" cy="6096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14800" y="2438400"/>
                <a:ext cx="1172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   </a:t>
                </a:r>
                <a:r>
                  <a:rPr lang="en-US" sz="1200" b="1" dirty="0" smtClean="0"/>
                  <a:t>   Web Server</a:t>
                </a:r>
                <a:endParaRPr lang="en-US" sz="1200" b="1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343400" y="3697069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GCM Server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3000" y="20574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User </a:t>
              </a:r>
              <a:endParaRPr lang="en-US" sz="10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2819400"/>
              <a:ext cx="1371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Tech / Care Agent</a:t>
              </a:r>
              <a:endParaRPr lang="en-US" sz="1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9800" y="3733800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Send Notification</a:t>
              </a:r>
              <a:endParaRPr lang="en-US" sz="9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248400" y="37338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Send Message</a:t>
            </a:r>
            <a:endParaRPr lang="en-US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2362200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Send Message to Agent</a:t>
            </a:r>
            <a:endParaRPr lang="en-US" sz="900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600200" y="2590800"/>
            <a:ext cx="25146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10200" y="2590800"/>
            <a:ext cx="23622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33600" y="2359968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Send Message to Server</a:t>
            </a:r>
            <a:endParaRPr lang="en-US" sz="9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12860</TotalTime>
  <Words>259</Words>
  <Application>Microsoft Office PowerPoint</Application>
  <PresentationFormat>On-screen Show (4:3)</PresentationFormat>
  <Paragraphs>120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Bhardwaj, Vishal</dc:creator>
  <cp:lastModifiedBy>Bhardwaj, Vishal</cp:lastModifiedBy>
  <cp:revision>310</cp:revision>
  <dcterms:created xsi:type="dcterms:W3CDTF">2006-08-16T00:00:00Z</dcterms:created>
  <dcterms:modified xsi:type="dcterms:W3CDTF">2017-05-22T11:17:15Z</dcterms:modified>
</cp:coreProperties>
</file>