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4" r:id="rId2"/>
    <p:sldId id="310" r:id="rId3"/>
    <p:sldId id="286" r:id="rId4"/>
    <p:sldId id="282" r:id="rId5"/>
    <p:sldId id="287" r:id="rId6"/>
    <p:sldId id="283" r:id="rId7"/>
    <p:sldId id="289" r:id="rId8"/>
    <p:sldId id="290" r:id="rId9"/>
    <p:sldId id="302" r:id="rId10"/>
    <p:sldId id="303" r:id="rId11"/>
    <p:sldId id="304" r:id="rId12"/>
    <p:sldId id="305" r:id="rId13"/>
    <p:sldId id="311" r:id="rId14"/>
    <p:sldId id="291" r:id="rId15"/>
    <p:sldId id="292" r:id="rId16"/>
    <p:sldId id="298" r:id="rId17"/>
    <p:sldId id="299" r:id="rId18"/>
    <p:sldId id="300" r:id="rId19"/>
    <p:sldId id="301" r:id="rId20"/>
    <p:sldId id="274" r:id="rId21"/>
  </p:sldIdLst>
  <p:sldSz cx="12192000" cy="6858000"/>
  <p:notesSz cx="6858000" cy="9144000"/>
  <p:embeddedFontLst>
    <p:embeddedFont>
      <p:font typeface="Carnas ExtraLight" panose="02000503000000020004" pitchFamily="50" charset="0"/>
      <p:regular r:id="rId24"/>
      <p:italic r:id="rId25"/>
    </p:embeddedFont>
    <p:embeddedFont>
      <p:font typeface="Carnas Medium" panose="02000603000000020004" pitchFamily="50" charset="0"/>
      <p:regular r:id="rId26"/>
      <p:italic r:id="rId27"/>
    </p:embeddedFont>
    <p:embeddedFont>
      <p:font typeface="Carnas" panose="02000503000000020004" pitchFamily="50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rnas Light" panose="02000503000000020004" pitchFamily="50" charset="0"/>
      <p:regular r:id="rId36"/>
      <p: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  <a:srgbClr val="EDEFF2"/>
    <a:srgbClr val="FBE100"/>
    <a:srgbClr val="FAE600"/>
    <a:srgbClr val="000000"/>
    <a:srgbClr val="FBFBFB"/>
    <a:srgbClr val="FFFF99"/>
    <a:srgbClr val="D5D5D5"/>
    <a:srgbClr val="4B4B4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680" autoAdjust="0"/>
  </p:normalViewPr>
  <p:slideViewPr>
    <p:cSldViewPr snapToGrid="0">
      <p:cViewPr varScale="1">
        <p:scale>
          <a:sx n="69" d="100"/>
          <a:sy n="69" d="100"/>
        </p:scale>
        <p:origin x="74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2FB7A-96E9-4B3F-A859-A9B27C058BD2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C85FD-D8F4-4BC7-BD20-9093D8C59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03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A60C7-6199-4E5F-8DEA-773DC14004E0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41F7-761B-48A4-821B-C697B08C09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6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4500965" y="1531097"/>
            <a:ext cx="3192463" cy="347472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4B4B"/>
                </a:solidFill>
                <a:latin typeface="Carnas Light"/>
                <a:cs typeface="Carnas Light"/>
              </a:defRPr>
            </a:lvl1pPr>
          </a:lstStyle>
          <a:p>
            <a:pPr lvl="0"/>
            <a:r>
              <a:rPr lang="en-US" dirty="0"/>
              <a:t>TECHNOLOGY</a:t>
            </a:r>
          </a:p>
        </p:txBody>
      </p:sp>
      <p:sp>
        <p:nvSpPr>
          <p:cNvPr id="15" name="Title 10"/>
          <p:cNvSpPr>
            <a:spLocks noGrp="1"/>
          </p:cNvSpPr>
          <p:nvPr>
            <p:ph type="title" hasCustomPrompt="1"/>
          </p:nvPr>
        </p:nvSpPr>
        <p:spPr>
          <a:xfrm>
            <a:off x="0" y="2217600"/>
            <a:ext cx="12192000" cy="873418"/>
          </a:xfrm>
          <a:prstGeom prst="rect">
            <a:avLst/>
          </a:prstGeom>
        </p:spPr>
        <p:txBody>
          <a:bodyPr/>
          <a:lstStyle>
            <a:lvl1pPr algn="ctr">
              <a:defRPr sz="6000" b="0" i="0">
                <a:solidFill>
                  <a:srgbClr val="4B4B4B"/>
                </a:solidFill>
                <a:latin typeface="Carnas ExtraLight"/>
                <a:cs typeface="Carnas ExtraLight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06800"/>
            <a:ext cx="12192000" cy="835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rgbClr val="858585"/>
                </a:solidFill>
                <a:latin typeface="Carnas ExtraLight"/>
                <a:cs typeface="Carnas ExtraLight"/>
              </a:defRPr>
            </a:lvl1pPr>
          </a:lstStyle>
          <a:p>
            <a:pPr lvl="0"/>
            <a:r>
              <a:rPr lang="en-US" dirty="0"/>
              <a:t>Supporting text &amp; date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Slide / Chap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E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842" y="6388989"/>
            <a:ext cx="1408176" cy="33759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4500965" y="1531097"/>
            <a:ext cx="3192463" cy="347472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4B4B"/>
                </a:solidFill>
                <a:latin typeface="Carnas Light"/>
                <a:cs typeface="Carnas Light"/>
              </a:defRPr>
            </a:lvl1pPr>
          </a:lstStyle>
          <a:p>
            <a:pPr lvl="0"/>
            <a:r>
              <a:rPr lang="en-US" dirty="0"/>
              <a:t>DIGITAL</a:t>
            </a:r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0" y="2217600"/>
            <a:ext cx="12192000" cy="873418"/>
          </a:xfrm>
          <a:prstGeom prst="rect">
            <a:avLst/>
          </a:prstGeom>
        </p:spPr>
        <p:txBody>
          <a:bodyPr/>
          <a:lstStyle>
            <a:lvl1pPr algn="ctr">
              <a:defRPr sz="6000" b="0" i="0">
                <a:solidFill>
                  <a:schemeClr val="bg1"/>
                </a:solidFill>
                <a:latin typeface="Carnas ExtraLight"/>
                <a:cs typeface="Carnas ExtraLight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06800"/>
            <a:ext cx="12192000" cy="835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bg1"/>
                </a:solidFill>
                <a:latin typeface="Carnas ExtraLight"/>
                <a:cs typeface="Carnas ExtraLight"/>
              </a:defRPr>
            </a:lvl1pPr>
          </a:lstStyle>
          <a:p>
            <a:pPr lvl="0"/>
            <a:r>
              <a:rPr lang="en-US" dirty="0"/>
              <a:t>Supporting text &amp; date</a:t>
            </a:r>
          </a:p>
        </p:txBody>
      </p:sp>
    </p:spTree>
    <p:extLst>
      <p:ext uri="{BB962C8B-B14F-4D97-AF65-F5344CB8AC3E}">
        <p14:creationId xmlns:p14="http://schemas.microsoft.com/office/powerpoint/2010/main" val="21928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4B4B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rnas"/>
              <a:cs typeface="Carnas"/>
            </a:endParaRPr>
          </a:p>
        </p:txBody>
      </p:sp>
      <p:pic>
        <p:nvPicPr>
          <p:cNvPr id="10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00" y="6390000"/>
            <a:ext cx="1408176" cy="33759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4500965" y="1531097"/>
            <a:ext cx="3192463" cy="347472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Carnas Light"/>
                <a:cs typeface="Carnas Light"/>
              </a:defRPr>
            </a:lvl1pPr>
          </a:lstStyle>
          <a:p>
            <a:pPr lvl="0"/>
            <a:r>
              <a:rPr lang="en-US" dirty="0"/>
              <a:t>BUSINESS CONSULTING</a:t>
            </a:r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0" y="2217600"/>
            <a:ext cx="12192000" cy="873418"/>
          </a:xfrm>
          <a:prstGeom prst="rect">
            <a:avLst/>
          </a:prstGeom>
        </p:spPr>
        <p:txBody>
          <a:bodyPr/>
          <a:lstStyle>
            <a:lvl1pPr algn="ctr">
              <a:defRPr sz="6000" b="0" i="0">
                <a:solidFill>
                  <a:schemeClr val="accent1"/>
                </a:solidFill>
                <a:latin typeface="Carnas ExtraLight"/>
                <a:cs typeface="Carnas ExtraLight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06800"/>
            <a:ext cx="12192000" cy="835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1"/>
                </a:solidFill>
                <a:latin typeface="Carnas ExtraLight"/>
                <a:cs typeface="Carnas ExtraLight"/>
              </a:defRPr>
            </a:lvl1pPr>
          </a:lstStyle>
          <a:p>
            <a:pPr lvl="0"/>
            <a:r>
              <a:rPr lang="en-US" dirty="0"/>
              <a:t>Supporting text &amp; date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40635" y="1498722"/>
            <a:ext cx="10515600" cy="873418"/>
          </a:xfrm>
          <a:prstGeom prst="rect">
            <a:avLst/>
          </a:prstGeom>
        </p:spPr>
        <p:txBody>
          <a:bodyPr/>
          <a:lstStyle>
            <a:lvl1pPr>
              <a:defRPr sz="6000" b="0" i="0" baseline="0">
                <a:solidFill>
                  <a:srgbClr val="4B4B4B"/>
                </a:solidFill>
                <a:latin typeface="Carnas ExtraLight"/>
                <a:cs typeface="Carnas ExtraLight"/>
              </a:defRPr>
            </a:lvl1pPr>
          </a:lstStyle>
          <a:p>
            <a:r>
              <a:rPr lang="en-US" dirty="0"/>
              <a:t>Click to edit chapter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39200" y="2385392"/>
            <a:ext cx="7986713" cy="835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 baseline="0">
                <a:solidFill>
                  <a:srgbClr val="858585"/>
                </a:solidFill>
                <a:latin typeface="Carnas ExtraLight"/>
                <a:cs typeface="Carnas ExtraLight"/>
              </a:defRPr>
            </a:lvl1pPr>
          </a:lstStyle>
          <a:p>
            <a:pPr lvl="0"/>
            <a:r>
              <a:rPr lang="en-US" dirty="0"/>
              <a:t>Supporting text &amp; date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31303" y="1498721"/>
            <a:ext cx="109331" cy="1463040"/>
          </a:xfrm>
          <a:prstGeom prst="rect">
            <a:avLst/>
          </a:prstGeom>
          <a:solidFill>
            <a:srgbClr val="FAE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5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37"/>
          <p:cNvSpPr>
            <a:spLocks noGrp="1"/>
          </p:cNvSpPr>
          <p:nvPr>
            <p:ph sz="quarter" idx="26" hasCustomPrompt="1"/>
          </p:nvPr>
        </p:nvSpPr>
        <p:spPr>
          <a:xfrm>
            <a:off x="538458" y="1497600"/>
            <a:ext cx="392400" cy="393192"/>
          </a:xfrm>
          <a:prstGeom prst="rect">
            <a:avLst/>
          </a:prstGeom>
          <a:solidFill>
            <a:srgbClr val="FAE600"/>
          </a:solidFill>
        </p:spPr>
        <p:txBody>
          <a:bodyPr anchor="ctr"/>
          <a:lstStyle>
            <a:lvl1pPr marL="0" indent="0" algn="ctr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3" hasCustomPrompt="1"/>
          </p:nvPr>
        </p:nvSpPr>
        <p:spPr>
          <a:xfrm>
            <a:off x="981144" y="1497013"/>
            <a:ext cx="4462462" cy="3931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Topic - 1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5" hasCustomPrompt="1"/>
          </p:nvPr>
        </p:nvSpPr>
        <p:spPr>
          <a:xfrm>
            <a:off x="981144" y="2078908"/>
            <a:ext cx="4462462" cy="3931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Topic - 2</a:t>
            </a:r>
          </a:p>
        </p:txBody>
      </p:sp>
      <p:sp>
        <p:nvSpPr>
          <p:cNvPr id="42" name="Content Placeholder 37"/>
          <p:cNvSpPr>
            <a:spLocks noGrp="1"/>
          </p:cNvSpPr>
          <p:nvPr>
            <p:ph sz="quarter" idx="17" hasCustomPrompt="1"/>
          </p:nvPr>
        </p:nvSpPr>
        <p:spPr>
          <a:xfrm>
            <a:off x="981144" y="2660803"/>
            <a:ext cx="4462462" cy="3931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Topic - 3</a:t>
            </a:r>
          </a:p>
        </p:txBody>
      </p:sp>
      <p:sp>
        <p:nvSpPr>
          <p:cNvPr id="44" name="Content Placeholder 37"/>
          <p:cNvSpPr>
            <a:spLocks noGrp="1"/>
          </p:cNvSpPr>
          <p:nvPr>
            <p:ph sz="quarter" idx="19" hasCustomPrompt="1"/>
          </p:nvPr>
        </p:nvSpPr>
        <p:spPr>
          <a:xfrm>
            <a:off x="981144" y="3242698"/>
            <a:ext cx="4462462" cy="3931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Topic - 4</a:t>
            </a:r>
          </a:p>
        </p:txBody>
      </p:sp>
      <p:sp>
        <p:nvSpPr>
          <p:cNvPr id="46" name="Content Placeholder 37"/>
          <p:cNvSpPr>
            <a:spLocks noGrp="1"/>
          </p:cNvSpPr>
          <p:nvPr>
            <p:ph sz="quarter" idx="21" hasCustomPrompt="1"/>
          </p:nvPr>
        </p:nvSpPr>
        <p:spPr>
          <a:xfrm>
            <a:off x="981144" y="3824593"/>
            <a:ext cx="4462462" cy="3931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Topic - 5</a:t>
            </a:r>
          </a:p>
        </p:txBody>
      </p:sp>
      <p:sp>
        <p:nvSpPr>
          <p:cNvPr id="48" name="Content Placeholder 37"/>
          <p:cNvSpPr>
            <a:spLocks noGrp="1"/>
          </p:cNvSpPr>
          <p:nvPr>
            <p:ph sz="quarter" idx="23" hasCustomPrompt="1"/>
          </p:nvPr>
        </p:nvSpPr>
        <p:spPr>
          <a:xfrm>
            <a:off x="981144" y="4406488"/>
            <a:ext cx="4462462" cy="3931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Topic - 6</a:t>
            </a:r>
          </a:p>
        </p:txBody>
      </p:sp>
      <p:sp>
        <p:nvSpPr>
          <p:cNvPr id="50" name="Content Placeholder 37"/>
          <p:cNvSpPr>
            <a:spLocks noGrp="1"/>
          </p:cNvSpPr>
          <p:nvPr>
            <p:ph sz="quarter" idx="25" hasCustomPrompt="1"/>
          </p:nvPr>
        </p:nvSpPr>
        <p:spPr>
          <a:xfrm>
            <a:off x="981144" y="4988383"/>
            <a:ext cx="4462462" cy="3931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Topic - 7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32800" y="199888"/>
            <a:ext cx="6788061" cy="41867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3200" b="0" i="0" baseline="0">
                <a:solidFill>
                  <a:srgbClr val="4B4B4B"/>
                </a:solidFill>
                <a:latin typeface="Carnas ExtraLight"/>
                <a:cs typeface="Carnas ExtraLight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29200" y="640800"/>
            <a:ext cx="6788061" cy="340250"/>
          </a:xfrm>
          <a:prstGeom prst="rect">
            <a:avLst/>
          </a:prstGeom>
        </p:spPr>
        <p:txBody>
          <a:bodyPr lIns="0" rIns="0"/>
          <a:lstStyle>
            <a:lvl1pPr marL="0" indent="0">
              <a:spcBef>
                <a:spcPts val="400"/>
              </a:spcBef>
              <a:buNone/>
              <a:defRPr sz="1800" b="0" i="0" baseline="0">
                <a:solidFill>
                  <a:srgbClr val="858585"/>
                </a:solidFill>
                <a:latin typeface="Carnas ExtraLight"/>
                <a:cs typeface="Carnas ExtraLight"/>
              </a:defRPr>
            </a:lvl1pPr>
          </a:lstStyle>
          <a:p>
            <a:pPr lvl="0"/>
            <a:r>
              <a:rPr lang="en-US" dirty="0"/>
              <a:t>Click to edit sub title</a:t>
            </a:r>
          </a:p>
        </p:txBody>
      </p:sp>
      <p:sp>
        <p:nvSpPr>
          <p:cNvPr id="3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9200" y="6356350"/>
            <a:ext cx="38968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4B4B4B"/>
                </a:solidFill>
                <a:latin typeface="Carnas Light"/>
                <a:cs typeface="Carnas Light"/>
              </a:defRPr>
            </a:lvl1pPr>
          </a:lstStyle>
          <a:p>
            <a:fld id="{7591F48A-A635-4EA2-8E7E-325C9425C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940105" y="6356350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4B4B4B"/>
                </a:solidFill>
                <a:latin typeface="Carnas Light"/>
                <a:cs typeface="Carnas Light"/>
              </a:defRPr>
            </a:lvl1pPr>
          </a:lstStyle>
          <a:p>
            <a:endParaRPr lang="en-US" dirty="0"/>
          </a:p>
        </p:txBody>
      </p:sp>
      <p:sp>
        <p:nvSpPr>
          <p:cNvPr id="22" name="Content Placeholder 37"/>
          <p:cNvSpPr>
            <a:spLocks noGrp="1"/>
          </p:cNvSpPr>
          <p:nvPr>
            <p:ph sz="quarter" idx="27" hasCustomPrompt="1"/>
          </p:nvPr>
        </p:nvSpPr>
        <p:spPr>
          <a:xfrm>
            <a:off x="540000" y="2077200"/>
            <a:ext cx="392400" cy="393192"/>
          </a:xfrm>
          <a:prstGeom prst="rect">
            <a:avLst/>
          </a:prstGeom>
          <a:solidFill>
            <a:srgbClr val="FAE600"/>
          </a:solidFill>
        </p:spPr>
        <p:txBody>
          <a:bodyPr anchor="ctr"/>
          <a:lstStyle>
            <a:lvl1pPr marL="0" indent="0" algn="ctr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3" name="Content Placeholder 37"/>
          <p:cNvSpPr>
            <a:spLocks noGrp="1"/>
          </p:cNvSpPr>
          <p:nvPr>
            <p:ph sz="quarter" idx="28" hasCustomPrompt="1"/>
          </p:nvPr>
        </p:nvSpPr>
        <p:spPr>
          <a:xfrm>
            <a:off x="540000" y="2660400"/>
            <a:ext cx="392400" cy="393192"/>
          </a:xfrm>
          <a:prstGeom prst="rect">
            <a:avLst/>
          </a:prstGeom>
          <a:solidFill>
            <a:srgbClr val="FAE600"/>
          </a:solidFill>
        </p:spPr>
        <p:txBody>
          <a:bodyPr anchor="ctr"/>
          <a:lstStyle>
            <a:lvl1pPr marL="0" indent="0" algn="ctr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4" name="Content Placeholder 37"/>
          <p:cNvSpPr>
            <a:spLocks noGrp="1"/>
          </p:cNvSpPr>
          <p:nvPr>
            <p:ph sz="quarter" idx="29" hasCustomPrompt="1"/>
          </p:nvPr>
        </p:nvSpPr>
        <p:spPr>
          <a:xfrm>
            <a:off x="538458" y="3243600"/>
            <a:ext cx="392400" cy="393192"/>
          </a:xfrm>
          <a:prstGeom prst="rect">
            <a:avLst/>
          </a:prstGeom>
          <a:solidFill>
            <a:srgbClr val="FAE600"/>
          </a:solidFill>
        </p:spPr>
        <p:txBody>
          <a:bodyPr anchor="ctr"/>
          <a:lstStyle>
            <a:lvl1pPr marL="0" indent="0" algn="ctr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30" hasCustomPrompt="1"/>
          </p:nvPr>
        </p:nvSpPr>
        <p:spPr>
          <a:xfrm>
            <a:off x="540000" y="3823200"/>
            <a:ext cx="392400" cy="393192"/>
          </a:xfrm>
          <a:prstGeom prst="rect">
            <a:avLst/>
          </a:prstGeom>
          <a:solidFill>
            <a:srgbClr val="FAE600"/>
          </a:solidFill>
        </p:spPr>
        <p:txBody>
          <a:bodyPr anchor="ctr"/>
          <a:lstStyle>
            <a:lvl1pPr marL="0" indent="0" algn="ctr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6" name="Content Placeholder 37"/>
          <p:cNvSpPr>
            <a:spLocks noGrp="1"/>
          </p:cNvSpPr>
          <p:nvPr>
            <p:ph sz="quarter" idx="31" hasCustomPrompt="1"/>
          </p:nvPr>
        </p:nvSpPr>
        <p:spPr>
          <a:xfrm>
            <a:off x="540000" y="4406400"/>
            <a:ext cx="392400" cy="393192"/>
          </a:xfrm>
          <a:prstGeom prst="rect">
            <a:avLst/>
          </a:prstGeom>
          <a:solidFill>
            <a:srgbClr val="FAE600"/>
          </a:solidFill>
        </p:spPr>
        <p:txBody>
          <a:bodyPr anchor="ctr"/>
          <a:lstStyle>
            <a:lvl1pPr marL="0" indent="0" algn="ctr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27" name="Content Placeholder 37"/>
          <p:cNvSpPr>
            <a:spLocks noGrp="1"/>
          </p:cNvSpPr>
          <p:nvPr>
            <p:ph sz="quarter" idx="32" hasCustomPrompt="1"/>
          </p:nvPr>
        </p:nvSpPr>
        <p:spPr>
          <a:xfrm>
            <a:off x="540000" y="4989600"/>
            <a:ext cx="392400" cy="393192"/>
          </a:xfrm>
          <a:prstGeom prst="rect">
            <a:avLst/>
          </a:prstGeom>
          <a:solidFill>
            <a:srgbClr val="FAE600"/>
          </a:solidFill>
        </p:spPr>
        <p:txBody>
          <a:bodyPr anchor="ctr"/>
          <a:lstStyle>
            <a:lvl1pPr marL="0" indent="0" algn="ctr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2464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29200" y="199888"/>
            <a:ext cx="6788061" cy="418678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None/>
              <a:defRPr lang="en-US" sz="3200" b="0" i="0" baseline="0" dirty="0">
                <a:solidFill>
                  <a:srgbClr val="4B4B4B"/>
                </a:solidFill>
                <a:latin typeface="Carnas ExtraLight"/>
                <a:cs typeface="Carnas ExtraLight"/>
              </a:defRPr>
            </a:lvl1pPr>
          </a:lstStyle>
          <a:p>
            <a:pPr marL="0" lvl="0" indent="0"/>
            <a:r>
              <a:rPr lang="en-US" dirty="0"/>
              <a:t>Click to edit page title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29200" y="640800"/>
            <a:ext cx="6788061" cy="340250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None/>
              <a:defRPr lang="en-US" sz="1800" b="0" i="0" baseline="0" dirty="0">
                <a:solidFill>
                  <a:srgbClr val="858585"/>
                </a:solidFill>
                <a:latin typeface="Carnas ExtraLight"/>
                <a:cs typeface="Carnas ExtraLight"/>
              </a:defRPr>
            </a:lvl1pPr>
          </a:lstStyle>
          <a:p>
            <a:pPr marL="0" lvl="0" indent="0">
              <a:spcBef>
                <a:spcPts val="400"/>
              </a:spcBef>
            </a:pPr>
            <a:r>
              <a:rPr lang="en-US" dirty="0"/>
              <a:t>Click to edit sub title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9200" y="6356350"/>
            <a:ext cx="38968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4B4B4B"/>
                </a:solidFill>
                <a:latin typeface="Carnas Light"/>
                <a:cs typeface="Carnas Light"/>
              </a:defRPr>
            </a:lvl1pPr>
          </a:lstStyle>
          <a:p>
            <a:fld id="{7591F48A-A635-4EA2-8E7E-325C9425C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940105" y="6356350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4B4B4B"/>
                </a:solidFill>
                <a:latin typeface="Carnas Light"/>
                <a:cs typeface="Carnas Light"/>
              </a:defRPr>
            </a:lvl1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572737" y="1536669"/>
            <a:ext cx="10189282" cy="4691094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1800" b="0" i="0">
                <a:solidFill>
                  <a:srgbClr val="4B4B4B"/>
                </a:solidFill>
                <a:latin typeface="Carnas Medium"/>
                <a:cs typeface="Carnas Medium"/>
              </a:defRPr>
            </a:lvl1pPr>
            <a:lvl2pPr marL="685800" indent="-228600">
              <a:buClr>
                <a:srgbClr val="424546"/>
              </a:buClr>
              <a:buSzPct val="80000"/>
              <a:buFont typeface="Wingdings" charset="2"/>
              <a:buChar char="§"/>
              <a:defRPr sz="1400" b="0" i="0">
                <a:solidFill>
                  <a:srgbClr val="4B4B4B"/>
                </a:solidFill>
                <a:latin typeface="Carnas Light"/>
                <a:cs typeface="Carnas Light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rgbClr val="858585"/>
                </a:solidFill>
                <a:latin typeface="Carnas Light"/>
                <a:cs typeface="Carnas Light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bullet text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164880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rnas"/>
              <a:cs typeface="Carna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538774" y="3564539"/>
            <a:ext cx="3949700" cy="25188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200" b="0" i="0" baseline="0">
                <a:solidFill>
                  <a:schemeClr val="bg1"/>
                </a:solidFill>
                <a:latin typeface="Carnas Light"/>
                <a:cs typeface="Carnas Light"/>
              </a:defRPr>
            </a:lvl1pPr>
          </a:lstStyle>
          <a:p>
            <a:pPr lvl="0"/>
            <a:r>
              <a:rPr lang="en-US" dirty="0"/>
              <a:t>For further information please contact: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Job Title </a:t>
            </a:r>
          </a:p>
          <a:p>
            <a:pPr lvl="0"/>
            <a:r>
              <a:rPr lang="en-US" dirty="0"/>
              <a:t>Synechron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e:              first.last@synechron.com</a:t>
            </a:r>
          </a:p>
          <a:p>
            <a:pPr lvl="0"/>
            <a:r>
              <a:rPr lang="en-US" dirty="0"/>
              <a:t>t:               +XX XXX XXXX</a:t>
            </a:r>
          </a:p>
          <a:p>
            <a:pPr lvl="0"/>
            <a:r>
              <a:rPr lang="en-US" dirty="0"/>
              <a:t>m:             +XX XXX XXXX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Address Line 1 </a:t>
            </a:r>
          </a:p>
          <a:p>
            <a:pPr lvl="0"/>
            <a:r>
              <a:rPr lang="en-US" dirty="0"/>
              <a:t>Address Line 1    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8774" y="163733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800" b="0" i="0" baseline="0">
                <a:solidFill>
                  <a:schemeClr val="bg1"/>
                </a:solidFill>
                <a:latin typeface="Carnas ExtraLight"/>
                <a:cs typeface="Carnas ExtraLight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00" y="6390000"/>
            <a:ext cx="1408176" cy="33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8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9200" y="6356350"/>
            <a:ext cx="38968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228600" indent="-228600" algn="l">
              <a:defRPr sz="1000" b="0" i="0">
                <a:solidFill>
                  <a:srgbClr val="858585"/>
                </a:solidFill>
                <a:latin typeface="Carnas Light"/>
                <a:cs typeface="Carnas Light"/>
              </a:defRPr>
            </a:lvl1pPr>
          </a:lstStyle>
          <a:p>
            <a:fld id="{7591F48A-A635-4EA2-8E7E-325C9425C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940105" y="6356350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858585"/>
                </a:solidFill>
                <a:latin typeface="Carnas Light"/>
                <a:cs typeface="Carnas Light"/>
              </a:defRPr>
            </a:lvl1pPr>
          </a:lstStyle>
          <a:p>
            <a:endParaRPr lang="en-US" dirty="0"/>
          </a:p>
        </p:txBody>
      </p:sp>
      <p:pic>
        <p:nvPicPr>
          <p:cNvPr id="3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299" y="6389596"/>
            <a:ext cx="1405719" cy="33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2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1" r:id="rId2"/>
    <p:sldLayoutId id="2147483686" r:id="rId3"/>
    <p:sldLayoutId id="2147483649" r:id="rId4"/>
    <p:sldLayoutId id="2147483660" r:id="rId5"/>
    <p:sldLayoutId id="2147483679" r:id="rId6"/>
    <p:sldLayoutId id="214748366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72123"/>
            <a:ext cx="12192000" cy="873418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altLang="en-US" dirty="0" err="1"/>
              <a:t>SyneMobiSafe</a:t>
            </a:r>
            <a:br>
              <a:rPr lang="en-US" altLang="en-US" dirty="0"/>
            </a:br>
            <a:r>
              <a:rPr lang="en-US" altLang="en-US" dirty="0"/>
              <a:t>Onshore Training</a:t>
            </a:r>
            <a:br>
              <a:rPr lang="en-IN" dirty="0"/>
            </a:b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4039818"/>
            <a:ext cx="12192000" cy="835025"/>
          </a:xfrm>
        </p:spPr>
        <p:txBody>
          <a:bodyPr/>
          <a:lstStyle/>
          <a:p>
            <a:r>
              <a:rPr lang="en-US" dirty="0"/>
              <a:t>Vishal Bhardwaj</a:t>
            </a:r>
          </a:p>
        </p:txBody>
      </p:sp>
    </p:spTree>
    <p:extLst>
      <p:ext uri="{BB962C8B-B14F-4D97-AF65-F5344CB8AC3E}">
        <p14:creationId xmlns:p14="http://schemas.microsoft.com/office/powerpoint/2010/main" val="261198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 err="1"/>
              <a:t>SyneMobiSafe</a:t>
            </a:r>
            <a:r>
              <a:rPr lang="en-US" altLang="en-US" b="1" dirty="0"/>
              <a:t>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72737" y="1108345"/>
            <a:ext cx="10189282" cy="225868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400" dirty="0"/>
              <a:t>Cloud Data Backup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600" dirty="0"/>
              <a:t>Importance of Cloud services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600" dirty="0"/>
              <a:t>Algorithm used for auto backup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600" dirty="0"/>
              <a:t>Secured and encrypted stream usage for data backup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600" dirty="0"/>
              <a:t>User Configuration options</a:t>
            </a:r>
          </a:p>
          <a:p>
            <a:pPr lvl="1">
              <a:lnSpc>
                <a:spcPct val="110000"/>
              </a:lnSpc>
              <a:buNone/>
              <a:defRPr/>
            </a:pPr>
            <a:endParaRPr lang="en-US" altLang="en-US" sz="2000" dirty="0"/>
          </a:p>
          <a:p>
            <a:pPr>
              <a:buFont typeface="Arial" charset="0"/>
              <a:buChar char="•"/>
              <a:defRPr/>
            </a:pPr>
            <a:r>
              <a:rPr lang="en-US" sz="2400" dirty="0"/>
              <a:t>Device Recovery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Why device recovery is necessary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Functions and services provided under the module.</a:t>
            </a:r>
          </a:p>
          <a:p>
            <a:pPr lvl="1">
              <a:lnSpc>
                <a:spcPct val="150000"/>
              </a:lnSpc>
              <a:defRPr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8985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 err="1"/>
              <a:t>SyneMobiSafe</a:t>
            </a:r>
            <a:r>
              <a:rPr lang="en-US" altLang="en-US" b="1" dirty="0"/>
              <a:t>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72737" y="1108345"/>
            <a:ext cx="10189282" cy="2258680"/>
          </a:xfrm>
        </p:spPr>
        <p:txBody>
          <a:bodyPr/>
          <a:lstStyle/>
          <a:p>
            <a:r>
              <a:rPr lang="en-US" altLang="en-US" sz="2400" dirty="0"/>
              <a:t>Device Protection and Security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Advantages of the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Risk management against vulnerabilities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Security measures and criteria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Other services</a:t>
            </a:r>
          </a:p>
          <a:p>
            <a:endParaRPr lang="en-US" altLang="en-US" sz="2400" dirty="0"/>
          </a:p>
          <a:p>
            <a:r>
              <a:rPr lang="en-US" altLang="en-US" sz="2400" dirty="0"/>
              <a:t>Device Health Monitoring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Benefits of the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Algorithm Implementation for device performance</a:t>
            </a:r>
          </a:p>
        </p:txBody>
      </p:sp>
    </p:spTree>
    <p:extLst>
      <p:ext uri="{BB962C8B-B14F-4D97-AF65-F5344CB8AC3E}">
        <p14:creationId xmlns:p14="http://schemas.microsoft.com/office/powerpoint/2010/main" val="7365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 err="1"/>
              <a:t>SyneMobiSafe</a:t>
            </a:r>
            <a:r>
              <a:rPr lang="en-US" altLang="en-US" b="1" dirty="0"/>
              <a:t>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72737" y="1108345"/>
            <a:ext cx="10189282" cy="2258680"/>
          </a:xfrm>
        </p:spPr>
        <p:txBody>
          <a:bodyPr/>
          <a:lstStyle/>
          <a:p>
            <a:r>
              <a:rPr lang="en-US" altLang="en-US" sz="2400" dirty="0"/>
              <a:t>Advance Tech Support and Live Chat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Overview and implementation of the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End to end support process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Categorized support options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Live Chat features and options</a:t>
            </a:r>
          </a:p>
          <a:p>
            <a:pPr lvl="1">
              <a:lnSpc>
                <a:spcPct val="150000"/>
              </a:lnSpc>
              <a:defRPr/>
            </a:pPr>
            <a:endParaRPr lang="en-US" altLang="en-US" sz="1600" dirty="0"/>
          </a:p>
          <a:p>
            <a:r>
              <a:rPr lang="en-US" altLang="en-US" sz="2400" dirty="0"/>
              <a:t>Telemetry and Data Analysis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600" dirty="0"/>
              <a:t>Importance of Effective Data Analysis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600" dirty="0"/>
              <a:t>Measuring real time user experience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600" dirty="0"/>
              <a:t>Personalized Engagement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600" dirty="0"/>
              <a:t>User Configurable options for report generation</a:t>
            </a:r>
          </a:p>
          <a:p>
            <a:pPr lvl="1">
              <a:lnSpc>
                <a:spcPct val="150000"/>
              </a:lnSpc>
              <a:defRPr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018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 err="1"/>
              <a:t>SyneMobiSafe</a:t>
            </a:r>
            <a:r>
              <a:rPr lang="en-US" altLang="en-US" b="1" dirty="0"/>
              <a:t>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72737" y="1108345"/>
            <a:ext cx="10189282" cy="2258680"/>
          </a:xfrm>
        </p:spPr>
        <p:txBody>
          <a:bodyPr/>
          <a:lstStyle/>
          <a:p>
            <a:r>
              <a:rPr lang="en-US" altLang="en-US" sz="2400" dirty="0"/>
              <a:t>KIA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Knowledge based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Value added feature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Search functionality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Implementation and algorithm used</a:t>
            </a:r>
          </a:p>
          <a:p>
            <a:pPr lvl="1">
              <a:lnSpc>
                <a:spcPct val="150000"/>
              </a:lnSpc>
              <a:defRPr/>
            </a:pPr>
            <a:endParaRPr lang="en-US" altLang="en-US" sz="1600" dirty="0"/>
          </a:p>
          <a:p>
            <a:pPr lvl="1">
              <a:lnSpc>
                <a:spcPct val="150000"/>
              </a:lnSpc>
              <a:defRPr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6877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33415"/>
            <a:ext cx="12192000" cy="873418"/>
          </a:xfrm>
        </p:spPr>
        <p:txBody>
          <a:bodyPr/>
          <a:lstStyle/>
          <a:p>
            <a:r>
              <a:rPr lang="en-US" altLang="en-US" dirty="0"/>
              <a:t>Distributed System</a:t>
            </a:r>
          </a:p>
        </p:txBody>
      </p:sp>
    </p:spTree>
    <p:extLst>
      <p:ext uri="{BB962C8B-B14F-4D97-AF65-F5344CB8AC3E}">
        <p14:creationId xmlns:p14="http://schemas.microsoft.com/office/powerpoint/2010/main" val="54255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Concept of Distributed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72737" y="1108345"/>
            <a:ext cx="10189282" cy="2258680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altLang="en-US" sz="2400" dirty="0"/>
              <a:t>Distributed System Architecture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/>
              <a:t>Configuration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Load balancer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Cache Server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Database Replication</a:t>
            </a:r>
          </a:p>
          <a:p>
            <a:pPr lvl="1">
              <a:lnSpc>
                <a:spcPct val="150000"/>
              </a:lnSpc>
              <a:defRPr/>
            </a:pPr>
            <a:endParaRPr lang="en-US" altLang="en-US" sz="1600" dirty="0"/>
          </a:p>
          <a:p>
            <a:pPr>
              <a:defRPr/>
            </a:pPr>
            <a:r>
              <a:rPr lang="en-US" altLang="en-US" sz="2400" dirty="0"/>
              <a:t>Deployment in Distributed Environments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Requirements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Challenges</a:t>
            </a:r>
          </a:p>
          <a:p>
            <a:pPr>
              <a:lnSpc>
                <a:spcPct val="200000"/>
              </a:lnSpc>
              <a:defRPr/>
            </a:pPr>
            <a:r>
              <a:rPr lang="en-US" altLang="en-US" sz="2400" dirty="0"/>
              <a:t>Benefits of Distributed System</a:t>
            </a:r>
          </a:p>
          <a:p>
            <a:pPr lvl="1">
              <a:lnSpc>
                <a:spcPct val="110000"/>
              </a:lnSpc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126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 err="1"/>
              <a:t>SyneMobiSafe</a:t>
            </a:r>
            <a:r>
              <a:rPr lang="en-US" altLang="en-US" b="1" dirty="0"/>
              <a:t> Guidelines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72737" y="1108345"/>
            <a:ext cx="10189282" cy="2258680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altLang="en-US" sz="2400" dirty="0"/>
              <a:t>Template Code Generation for Common Functionalities</a:t>
            </a:r>
          </a:p>
          <a:p>
            <a:pPr>
              <a:lnSpc>
                <a:spcPct val="200000"/>
              </a:lnSpc>
              <a:defRPr/>
            </a:pPr>
            <a:r>
              <a:rPr lang="en-US" altLang="en-US" sz="2400" dirty="0"/>
              <a:t>Encourages user to develop application as per best practices</a:t>
            </a:r>
          </a:p>
          <a:p>
            <a:pPr>
              <a:lnSpc>
                <a:spcPct val="200000"/>
              </a:lnSpc>
              <a:defRPr/>
            </a:pPr>
            <a:r>
              <a:rPr lang="en-US" altLang="en-US" sz="2400" dirty="0"/>
              <a:t>Important factors to achieve application responsiveness </a:t>
            </a:r>
          </a:p>
          <a:p>
            <a:pPr>
              <a:lnSpc>
                <a:spcPct val="200000"/>
              </a:lnSpc>
              <a:defRPr/>
            </a:pPr>
            <a:r>
              <a:rPr lang="en-US" altLang="en-US" sz="2400" dirty="0"/>
              <a:t>Code reusability</a:t>
            </a:r>
          </a:p>
          <a:p>
            <a:pPr>
              <a:lnSpc>
                <a:spcPct val="200000"/>
              </a:lnSpc>
              <a:defRPr/>
            </a:pPr>
            <a:r>
              <a:rPr lang="en-US" altLang="en-US" sz="2400" dirty="0"/>
              <a:t>Follow naming convention</a:t>
            </a:r>
          </a:p>
          <a:p>
            <a:pPr>
              <a:lnSpc>
                <a:spcPct val="200000"/>
              </a:lnSpc>
              <a:defRPr/>
            </a:pPr>
            <a:r>
              <a:rPr lang="en-US" altLang="en-US" sz="2400" dirty="0"/>
              <a:t>Unit Test Cases Support</a:t>
            </a:r>
          </a:p>
        </p:txBody>
      </p:sp>
    </p:spTree>
    <p:extLst>
      <p:ext uri="{BB962C8B-B14F-4D97-AF65-F5344CB8AC3E}">
        <p14:creationId xmlns:p14="http://schemas.microsoft.com/office/powerpoint/2010/main" val="3568414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33415"/>
            <a:ext cx="12192000" cy="873418"/>
          </a:xfrm>
        </p:spPr>
        <p:txBody>
          <a:bodyPr/>
          <a:lstStyle/>
          <a:p>
            <a:r>
              <a:rPr lang="en-US" altLang="en-US" dirty="0"/>
              <a:t>Configuration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3567720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 err="1"/>
              <a:t>SyneMobiSafe</a:t>
            </a:r>
            <a:r>
              <a:rPr lang="en-US" altLang="en-US" b="1" dirty="0"/>
              <a:t>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72737" y="1108345"/>
            <a:ext cx="10189282" cy="2258680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altLang="en-US" sz="2400" dirty="0"/>
              <a:t>Configuration Options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Database Level Configuration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Build process configuration to deploy over Dev and QA environments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App server configuration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Pre-requisites before deployment over production environment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Setup and customize tools for automated build process</a:t>
            </a:r>
          </a:p>
          <a:p>
            <a:pPr>
              <a:lnSpc>
                <a:spcPct val="200000"/>
              </a:lnSpc>
              <a:defRPr/>
            </a:pPr>
            <a:r>
              <a:rPr lang="en-US" altLang="en-US" sz="2400" dirty="0"/>
              <a:t>Application Static and Dynamic Configuration</a:t>
            </a:r>
            <a:endParaRPr lang="en-US" altLang="en-US" sz="2000" dirty="0"/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Static configuration which cannot be changed at run-time (e.g. DB configuration)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Dynamic configuration which can be changed at run-time without restarting the application (e.g. log level)</a:t>
            </a:r>
          </a:p>
        </p:txBody>
      </p:sp>
    </p:spTree>
    <p:extLst>
      <p:ext uri="{BB962C8B-B14F-4D97-AF65-F5344CB8AC3E}">
        <p14:creationId xmlns:p14="http://schemas.microsoft.com/office/powerpoint/2010/main" val="2627885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 err="1"/>
              <a:t>SyneMobiSafe</a:t>
            </a:r>
            <a:r>
              <a:rPr lang="en-US" altLang="en-US" b="1" dirty="0"/>
              <a:t> Trouble 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72737" y="1108345"/>
            <a:ext cx="10189282" cy="225868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sz="2400" dirty="0"/>
              <a:t>Logging </a:t>
            </a:r>
            <a:endParaRPr lang="en-US" altLang="en-US" sz="1600" dirty="0"/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Enable/disable logging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Log Monitoring and Analysis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Log deletion, rolling and archiving options</a:t>
            </a:r>
          </a:p>
          <a:p>
            <a:pPr>
              <a:lnSpc>
                <a:spcPct val="200000"/>
              </a:lnSpc>
            </a:pPr>
            <a:r>
              <a:rPr lang="en-US" altLang="en-US" sz="2400" dirty="0"/>
              <a:t>Application Error Codes</a:t>
            </a:r>
            <a:endParaRPr lang="en-US" altLang="en-US" sz="2000" dirty="0"/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Error Codes, Description and Resolution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Steps to identify and trouble shoot common issues</a:t>
            </a:r>
          </a:p>
          <a:p>
            <a:pPr>
              <a:lnSpc>
                <a:spcPct val="200000"/>
              </a:lnSpc>
            </a:pPr>
            <a:r>
              <a:rPr lang="en-US" altLang="en-US" sz="2400" dirty="0"/>
              <a:t>Debugging</a:t>
            </a:r>
            <a:endParaRPr lang="en-US" altLang="en-US" sz="2000" dirty="0"/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Debug process; attaching to debugger process; adding breakpoints and execution</a:t>
            </a:r>
          </a:p>
          <a:p>
            <a:pPr lvl="1">
              <a:lnSpc>
                <a:spcPct val="150000"/>
              </a:lnSpc>
              <a:defRPr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474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33415"/>
            <a:ext cx="12192000" cy="873418"/>
          </a:xfrm>
        </p:spPr>
        <p:txBody>
          <a:bodyPr/>
          <a:lstStyle/>
          <a:p>
            <a:r>
              <a:rPr lang="en-US" altLang="en-US" dirty="0" err="1"/>
              <a:t>SyneMobiSafe</a:t>
            </a:r>
            <a:r>
              <a:rPr lang="en-US" altLang="en-US" dirty="0"/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3562977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8594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Introduction to </a:t>
            </a:r>
            <a:r>
              <a:rPr lang="en-US" altLang="en-US" b="1" dirty="0" err="1"/>
              <a:t>SyneMobiSafe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32980" y="883058"/>
            <a:ext cx="10189282" cy="2258680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altLang="en-US" sz="2400" dirty="0" err="1"/>
              <a:t>SyneMobiSafe</a:t>
            </a:r>
            <a:r>
              <a:rPr lang="en-US" altLang="en-US" sz="2400" dirty="0"/>
              <a:t> Overview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What is </a:t>
            </a:r>
            <a:r>
              <a:rPr lang="en-US" altLang="en-US" sz="1600" dirty="0" err="1"/>
              <a:t>SyneMobiSafe</a:t>
            </a:r>
            <a:r>
              <a:rPr lang="en-US" altLang="en-US" sz="1600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Why it is used?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Advantages of </a:t>
            </a:r>
            <a:r>
              <a:rPr lang="en-US" altLang="en-US" sz="1600" dirty="0" err="1"/>
              <a:t>SyneMobiSafe</a:t>
            </a:r>
            <a:r>
              <a:rPr lang="en-US" altLang="en-US" sz="16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Benefits of </a:t>
            </a:r>
            <a:r>
              <a:rPr lang="en-US" altLang="en-US" sz="1600" dirty="0" err="1"/>
              <a:t>SyneMobiSafe</a:t>
            </a:r>
            <a:r>
              <a:rPr lang="en-US" altLang="en-US" sz="1600" dirty="0"/>
              <a:t> implementation</a:t>
            </a:r>
            <a:endParaRPr lang="en-US" altLang="en-US" sz="2000" dirty="0"/>
          </a:p>
          <a:p>
            <a:pPr>
              <a:lnSpc>
                <a:spcPct val="200000"/>
              </a:lnSpc>
              <a:defRPr/>
            </a:pPr>
            <a:r>
              <a:rPr lang="en-US" altLang="en-US" sz="2400" dirty="0" err="1"/>
              <a:t>SyneMobiSafe</a:t>
            </a:r>
            <a:r>
              <a:rPr lang="en-US" altLang="en-US" sz="2400" dirty="0"/>
              <a:t> Modules Overview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Cloud Data Backup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Device Recovery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Device Protection and Security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Advance Tech Support &amp; Live Chat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Telemetry and Data Analysis Module</a:t>
            </a:r>
          </a:p>
        </p:txBody>
      </p:sp>
    </p:spTree>
    <p:extLst>
      <p:ext uri="{BB962C8B-B14F-4D97-AF65-F5344CB8AC3E}">
        <p14:creationId xmlns:p14="http://schemas.microsoft.com/office/powerpoint/2010/main" val="299676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Architecture Of </a:t>
            </a:r>
            <a:r>
              <a:rPr lang="en-US" altLang="en-US" b="1" dirty="0" err="1"/>
              <a:t>SyneMobiSafe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50" name="Picture 2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020" y="884591"/>
            <a:ext cx="10266222" cy="58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2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33415"/>
            <a:ext cx="12192000" cy="873418"/>
          </a:xfrm>
        </p:spPr>
        <p:txBody>
          <a:bodyPr/>
          <a:lstStyle/>
          <a:p>
            <a:r>
              <a:rPr lang="en-US" altLang="en-US" dirty="0"/>
              <a:t>Multi-Layered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2455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Layers In </a:t>
            </a:r>
            <a:r>
              <a:rPr lang="en-US" altLang="en-US" b="1" dirty="0" err="1"/>
              <a:t>SyneMobiSafe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72737" y="1105056"/>
            <a:ext cx="10189282" cy="186667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sz="2400" dirty="0"/>
              <a:t>What is Multi-Layered Architecture?</a:t>
            </a:r>
          </a:p>
          <a:p>
            <a:pPr>
              <a:lnSpc>
                <a:spcPct val="200000"/>
              </a:lnSpc>
            </a:pPr>
            <a:r>
              <a:rPr lang="en-US" altLang="en-US" sz="2400" dirty="0"/>
              <a:t>Layers In </a:t>
            </a:r>
            <a:r>
              <a:rPr lang="en-US" altLang="en-US" sz="2400" dirty="0" err="1"/>
              <a:t>SyneMobiSafe</a:t>
            </a:r>
            <a:r>
              <a:rPr lang="en-US" altLang="en-US" sz="2400" dirty="0"/>
              <a:t> Architecture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Enterprise or Business Layer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Data Access Layer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Presentation layer (User Interface)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Application Layer</a:t>
            </a:r>
          </a:p>
          <a:p>
            <a:pPr>
              <a:lnSpc>
                <a:spcPct val="200000"/>
              </a:lnSpc>
            </a:pPr>
            <a:r>
              <a:rPr lang="en-US" altLang="en-US" sz="2400" dirty="0"/>
              <a:t>Benefits of Layered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2393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33415"/>
            <a:ext cx="12192000" cy="873418"/>
          </a:xfrm>
        </p:spPr>
        <p:txBody>
          <a:bodyPr/>
          <a:lstStyle/>
          <a:p>
            <a:r>
              <a:rPr lang="en-US" altLang="en-US" dirty="0"/>
              <a:t>Multi-Tiered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204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Layers In </a:t>
            </a:r>
            <a:r>
              <a:rPr lang="en-US" altLang="en-US" b="1" dirty="0" err="1"/>
              <a:t>SyneMobiSafe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72737" y="1108345"/>
            <a:ext cx="10189282" cy="225868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sz="2400" dirty="0"/>
              <a:t>What is Multi-Tiered Architecture?</a:t>
            </a:r>
          </a:p>
          <a:p>
            <a:pPr>
              <a:lnSpc>
                <a:spcPct val="200000"/>
              </a:lnSpc>
            </a:pPr>
            <a:r>
              <a:rPr lang="en-US" altLang="en-US" sz="2400" dirty="0"/>
              <a:t>Tiers In </a:t>
            </a:r>
            <a:r>
              <a:rPr lang="en-US" altLang="en-US" sz="2400" dirty="0" err="1"/>
              <a:t>SyneMobiSafe</a:t>
            </a:r>
            <a:r>
              <a:rPr lang="en-US" altLang="en-US" sz="2400" dirty="0"/>
              <a:t> Architecture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Client Tier (Mobile Device)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Web Tier (</a:t>
            </a:r>
            <a:r>
              <a:rPr lang="en-US" altLang="en-US" sz="1600" dirty="0" err="1"/>
              <a:t>SyneMobiSafe</a:t>
            </a:r>
            <a:r>
              <a:rPr lang="en-US" altLang="en-US" sz="1600" dirty="0"/>
              <a:t> Web Portal running on Web Server)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App Tier (</a:t>
            </a:r>
            <a:r>
              <a:rPr lang="en-US" altLang="en-US" sz="1600" dirty="0" err="1"/>
              <a:t>SyneMobiSafe</a:t>
            </a:r>
            <a:r>
              <a:rPr lang="en-US" altLang="en-US" sz="1600" dirty="0"/>
              <a:t> business logic code running on Application Server)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Database Tier (</a:t>
            </a:r>
            <a:r>
              <a:rPr lang="en-US" altLang="en-US" sz="1600" dirty="0" err="1"/>
              <a:t>SyneMobiSafe</a:t>
            </a:r>
            <a:r>
              <a:rPr lang="en-US" altLang="en-US" sz="1600" dirty="0"/>
              <a:t> database)</a:t>
            </a:r>
          </a:p>
          <a:p>
            <a:pPr>
              <a:lnSpc>
                <a:spcPct val="200000"/>
              </a:lnSpc>
            </a:pPr>
            <a:r>
              <a:rPr lang="en-US" altLang="en-US" sz="2400" dirty="0"/>
              <a:t>Benefits of Tiered Architecture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937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33415"/>
            <a:ext cx="12192000" cy="873418"/>
          </a:xfrm>
        </p:spPr>
        <p:txBody>
          <a:bodyPr/>
          <a:lstStyle/>
          <a:p>
            <a:r>
              <a:rPr lang="en-US" altLang="en-US" dirty="0" err="1"/>
              <a:t>SyneMobiSafe</a:t>
            </a:r>
            <a:r>
              <a:rPr lang="en-US" altLang="en-US" dirty="0"/>
              <a:t> Modules Overview</a:t>
            </a:r>
          </a:p>
        </p:txBody>
      </p:sp>
    </p:spTree>
    <p:extLst>
      <p:ext uri="{BB962C8B-B14F-4D97-AF65-F5344CB8AC3E}">
        <p14:creationId xmlns:p14="http://schemas.microsoft.com/office/powerpoint/2010/main" val="3980988442"/>
      </p:ext>
    </p:extLst>
  </p:cSld>
  <p:clrMapOvr>
    <a:masterClrMapping/>
  </p:clrMapOvr>
</p:sld>
</file>

<file path=ppt/theme/theme1.xml><?xml version="1.0" encoding="utf-8"?>
<a:theme xmlns:a="http://schemas.openxmlformats.org/drawingml/2006/main" name="SYN16070_Synechron_PPT-template04">
  <a:themeElements>
    <a:clrScheme name="Custom 3">
      <a:dk1>
        <a:srgbClr val="343434"/>
      </a:dk1>
      <a:lt1>
        <a:srgbClr val="FFFFFF"/>
      </a:lt1>
      <a:dk2>
        <a:srgbClr val="FFFFFF"/>
      </a:dk2>
      <a:lt2>
        <a:srgbClr val="FFFFFF"/>
      </a:lt2>
      <a:accent1>
        <a:srgbClr val="FAE600"/>
      </a:accent1>
      <a:accent2>
        <a:srgbClr val="4B4B4B"/>
      </a:accent2>
      <a:accent3>
        <a:srgbClr val="858585"/>
      </a:accent3>
      <a:accent4>
        <a:srgbClr val="D5D5D5"/>
      </a:accent4>
      <a:accent5>
        <a:srgbClr val="FFFF99"/>
      </a:accent5>
      <a:accent6>
        <a:srgbClr val="669966"/>
      </a:accent6>
      <a:hlink>
        <a:srgbClr val="727272"/>
      </a:hlink>
      <a:folHlink>
        <a:srgbClr val="D9D9D9"/>
      </a:folHlink>
    </a:clrScheme>
    <a:fontScheme name="Kantoor - klassiek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urion Analysis Data_Latest Template2" id="{1081F68E-0CD8-462B-AD33-2C08E5D2506B}" vid="{3EC130DF-F9AE-4B73-BE2B-477061EA5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Asurion Analysis Data_Latest Template2</Template>
  <TotalTime>5947</TotalTime>
  <Words>482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Carnas ExtraLight</vt:lpstr>
      <vt:lpstr>Arial</vt:lpstr>
      <vt:lpstr>Carnas Medium</vt:lpstr>
      <vt:lpstr>Carnas</vt:lpstr>
      <vt:lpstr>Wingdings</vt:lpstr>
      <vt:lpstr>Calibri</vt:lpstr>
      <vt:lpstr>Times New Roman</vt:lpstr>
      <vt:lpstr>Carnas Light</vt:lpstr>
      <vt:lpstr>SYN16070_Synechron_PPT-template04</vt:lpstr>
      <vt:lpstr>SyneMobiSafe Onshore Training </vt:lpstr>
      <vt:lpstr>SyneMobiSafe Overview</vt:lpstr>
      <vt:lpstr>PowerPoint Presentation</vt:lpstr>
      <vt:lpstr>PowerPoint Presentation</vt:lpstr>
      <vt:lpstr>Multi-Layered Architecture</vt:lpstr>
      <vt:lpstr>PowerPoint Presentation</vt:lpstr>
      <vt:lpstr>Multi-Tiered Architecture</vt:lpstr>
      <vt:lpstr>PowerPoint Presentation</vt:lpstr>
      <vt:lpstr>SyneMobiSafe Modules Overview</vt:lpstr>
      <vt:lpstr>PowerPoint Presentation</vt:lpstr>
      <vt:lpstr>PowerPoint Presentation</vt:lpstr>
      <vt:lpstr>PowerPoint Presentation</vt:lpstr>
      <vt:lpstr>PowerPoint Presentation</vt:lpstr>
      <vt:lpstr>Distributed System</vt:lpstr>
      <vt:lpstr>PowerPoint Presentation</vt:lpstr>
      <vt:lpstr>PowerPoint Presentation</vt:lpstr>
      <vt:lpstr>Configuration and Troubleshooting</vt:lpstr>
      <vt:lpstr>PowerPoint Presentation</vt:lpstr>
      <vt:lpstr>PowerPoint Presentation</vt:lpstr>
      <vt:lpstr>Thank You!</vt:lpstr>
    </vt:vector>
  </TitlesOfParts>
  <Company>Vormgeversassociatie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ASURION ANALYSIS DECK</dc:title>
  <dc:creator>Asma Doni</dc:creator>
  <cp:lastModifiedBy>Asma Doni</cp:lastModifiedBy>
  <cp:revision>129</cp:revision>
  <dcterms:created xsi:type="dcterms:W3CDTF">2016-04-28T12:17:19Z</dcterms:created>
  <dcterms:modified xsi:type="dcterms:W3CDTF">2017-04-05T07:01:14Z</dcterms:modified>
</cp:coreProperties>
</file>